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256" r:id="rId2"/>
    <p:sldId id="355" r:id="rId3"/>
    <p:sldId id="354" r:id="rId4"/>
    <p:sldId id="353" r:id="rId5"/>
    <p:sldId id="356" r:id="rId6"/>
    <p:sldId id="317" r:id="rId7"/>
    <p:sldId id="352" r:id="rId8"/>
    <p:sldId id="357" r:id="rId9"/>
    <p:sldId id="332" r:id="rId10"/>
    <p:sldId id="358" r:id="rId11"/>
    <p:sldId id="359" r:id="rId12"/>
    <p:sldId id="324" r:id="rId13"/>
    <p:sldId id="361" r:id="rId14"/>
    <p:sldId id="326" r:id="rId15"/>
    <p:sldId id="362" r:id="rId16"/>
    <p:sldId id="360" r:id="rId17"/>
    <p:sldId id="366" r:id="rId18"/>
    <p:sldId id="363" r:id="rId19"/>
    <p:sldId id="364" r:id="rId20"/>
    <p:sldId id="365" r:id="rId21"/>
    <p:sldId id="329" r:id="rId22"/>
    <p:sldId id="339" r:id="rId23"/>
    <p:sldId id="342" r:id="rId24"/>
    <p:sldId id="343" r:id="rId25"/>
    <p:sldId id="344" r:id="rId26"/>
    <p:sldId id="340" r:id="rId27"/>
    <p:sldId id="345" r:id="rId28"/>
    <p:sldId id="341" r:id="rId29"/>
    <p:sldId id="346" r:id="rId30"/>
    <p:sldId id="347" r:id="rId31"/>
    <p:sldId id="349" r:id="rId32"/>
    <p:sldId id="350" r:id="rId33"/>
    <p:sldId id="307" r:id="rId34"/>
  </p:sldIdLst>
  <p:sldSz cx="12192000" cy="6858000"/>
  <p:notesSz cx="6797675"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A0C9"/>
    <a:srgbClr val="157E9F"/>
    <a:srgbClr val="80ABB8"/>
    <a:srgbClr val="0D52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79423" autoAdjust="0"/>
  </p:normalViewPr>
  <p:slideViewPr>
    <p:cSldViewPr snapToGrid="0">
      <p:cViewPr varScale="1">
        <p:scale>
          <a:sx n="54" d="100"/>
          <a:sy n="54" d="100"/>
        </p:scale>
        <p:origin x="1060" y="56"/>
      </p:cViewPr>
      <p:guideLst>
        <p:guide orient="horz" pos="2160"/>
        <p:guide pos="3840"/>
      </p:guideLst>
    </p:cSldViewPr>
  </p:slideViewPr>
  <p:notesTextViewPr>
    <p:cViewPr>
      <p:scale>
        <a:sx n="1" d="1"/>
        <a:sy n="1" d="1"/>
      </p:scale>
      <p:origin x="0" y="0"/>
    </p:cViewPr>
  </p:notesTextViewPr>
  <p:sorterViewPr>
    <p:cViewPr>
      <p:scale>
        <a:sx n="66" d="100"/>
        <a:sy n="66" d="100"/>
      </p:scale>
      <p:origin x="0" y="-2952"/>
    </p:cViewPr>
  </p:sorterViewPr>
  <p:notesViewPr>
    <p:cSldViewPr snapToGrid="0">
      <p:cViewPr varScale="1">
        <p:scale>
          <a:sx n="48" d="100"/>
          <a:sy n="48"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A3EC1173-883B-413E-8B38-8AB6F9A06022}" type="datetimeFigureOut">
              <a:rPr lang="zh-TW" altLang="en-US" smtClean="0"/>
              <a:t>2020/7/12</a:t>
            </a:fld>
            <a:endParaRPr lang="zh-TW" altLang="en-US"/>
          </a:p>
        </p:txBody>
      </p:sp>
      <p:sp>
        <p:nvSpPr>
          <p:cNvPr id="4" name="頁尾版面配置區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31338"/>
            <a:ext cx="2946400" cy="498475"/>
          </a:xfrm>
          <a:prstGeom prst="rect">
            <a:avLst/>
          </a:prstGeom>
        </p:spPr>
        <p:txBody>
          <a:bodyPr vert="horz" lIns="91440" tIns="45720" rIns="91440" bIns="45720" rtlCol="0" anchor="b"/>
          <a:lstStyle>
            <a:lvl1pPr algn="r">
              <a:defRPr sz="1200"/>
            </a:lvl1pPr>
          </a:lstStyle>
          <a:p>
            <a:fld id="{4C102231-9FBC-496C-97F4-E365C3D61BE9}" type="slidenum">
              <a:rPr lang="zh-TW" altLang="en-US" smtClean="0"/>
              <a:t>‹#›</a:t>
            </a:fld>
            <a:endParaRPr lang="zh-TW" altLang="en-US"/>
          </a:p>
        </p:txBody>
      </p:sp>
    </p:spTree>
    <p:extLst>
      <p:ext uri="{BB962C8B-B14F-4D97-AF65-F5344CB8AC3E}">
        <p14:creationId xmlns:p14="http://schemas.microsoft.com/office/powerpoint/2010/main" val="392489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0443" y="0"/>
            <a:ext cx="2945659" cy="496491"/>
          </a:xfrm>
          <a:prstGeom prst="rect">
            <a:avLst/>
          </a:prstGeom>
        </p:spPr>
        <p:txBody>
          <a:bodyPr vert="horz" lIns="91440" tIns="45720" rIns="91440" bIns="45720" rtlCol="0"/>
          <a:lstStyle>
            <a:lvl1pPr algn="r">
              <a:defRPr sz="1200"/>
            </a:lvl1pPr>
          </a:lstStyle>
          <a:p>
            <a:fld id="{E351BF23-ADF8-4AAA-B5DC-12BA3C7F0380}" type="datetimeFigureOut">
              <a:rPr lang="zh-TW" altLang="en-US" smtClean="0"/>
              <a:t>2020/7/12</a:t>
            </a:fld>
            <a:endParaRPr lang="zh-TW" altLang="en-US"/>
          </a:p>
        </p:txBody>
      </p:sp>
      <p:sp>
        <p:nvSpPr>
          <p:cNvPr id="4" name="投影片圖像版面配置區 3"/>
          <p:cNvSpPr>
            <a:spLocks noGrp="1" noRot="1" noChangeAspect="1"/>
          </p:cNvSpPr>
          <p:nvPr>
            <p:ph type="sldImg" idx="2"/>
          </p:nvPr>
        </p:nvSpPr>
        <p:spPr>
          <a:xfrm>
            <a:off x="88900" y="744538"/>
            <a:ext cx="6619875" cy="37242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79768" y="4716661"/>
            <a:ext cx="5438140" cy="4468416"/>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9431599"/>
            <a:ext cx="2945659" cy="496491"/>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0443" y="9431599"/>
            <a:ext cx="2945659" cy="496491"/>
          </a:xfrm>
          <a:prstGeom prst="rect">
            <a:avLst/>
          </a:prstGeom>
        </p:spPr>
        <p:txBody>
          <a:bodyPr vert="horz" lIns="91440" tIns="45720" rIns="91440" bIns="45720" rtlCol="0" anchor="b"/>
          <a:lstStyle>
            <a:lvl1pPr algn="r">
              <a:defRPr sz="1200"/>
            </a:lvl1pPr>
          </a:lstStyle>
          <a:p>
            <a:fld id="{78FF7908-8036-43B4-B887-7A189C01356B}" type="slidenum">
              <a:rPr lang="zh-TW" altLang="en-US" smtClean="0"/>
              <a:t>‹#›</a:t>
            </a:fld>
            <a:endParaRPr lang="zh-TW" altLang="en-US"/>
          </a:p>
        </p:txBody>
      </p:sp>
    </p:spTree>
    <p:extLst>
      <p:ext uri="{BB962C8B-B14F-4D97-AF65-F5344CB8AC3E}">
        <p14:creationId xmlns:p14="http://schemas.microsoft.com/office/powerpoint/2010/main" val="88061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各位口試委員、老師好。我是</a:t>
            </a:r>
            <a:r>
              <a:rPr lang="zh-TW" altLang="en-US" dirty="0" smtClean="0"/>
              <a:t>林瑋鴻，我的指導教授是莊老師，然後今天</a:t>
            </a:r>
            <a:r>
              <a:rPr lang="zh-TW" altLang="en-US" dirty="0" smtClean="0"/>
              <a:t>要報告的研究主題是</a:t>
            </a:r>
            <a:r>
              <a:rPr lang="en-US" altLang="zh-TW" dirty="0" smtClean="0"/>
              <a:t>”</a:t>
            </a:r>
            <a:r>
              <a:rPr lang="zh-TW" altLang="en-US" dirty="0" smtClean="0"/>
              <a:t>以</a:t>
            </a:r>
            <a:r>
              <a:rPr lang="en-US" altLang="zh-TW" dirty="0" smtClean="0"/>
              <a:t>Instagram</a:t>
            </a:r>
            <a:r>
              <a:rPr lang="zh-TW" altLang="en-US" dirty="0" smtClean="0"/>
              <a:t>資料試做一套餐飲評分機制</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a:t>
            </a:fld>
            <a:endParaRPr lang="zh-TW" altLang="en-US"/>
          </a:p>
        </p:txBody>
      </p:sp>
    </p:spTree>
    <p:extLst>
      <p:ext uri="{BB962C8B-B14F-4D97-AF65-F5344CB8AC3E}">
        <p14:creationId xmlns:p14="http://schemas.microsoft.com/office/powerpoint/2010/main" val="943579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aseline="0" dirty="0" smtClean="0">
                <a:latin typeface="Times New Roman" panose="02020603050405020304" pitchFamily="18" charset="0"/>
                <a:ea typeface="標楷體" panose="03000509000000000000" pitchFamily="65" charset="-120"/>
              </a:rPr>
              <a:t>廖敏惠在網路美食評論情緒分析的研究中發現特定情況下評論的情緒分數幾乎等同於原評論的評分，</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而</a:t>
            </a:r>
            <a:r>
              <a:rPr lang="en-US" altLang="zh-TW" sz="1200" kern="1200" dirty="0" smtClean="0">
                <a:solidFill>
                  <a:schemeClr val="tx1"/>
                </a:solidFill>
                <a:effectLst/>
                <a:latin typeface="+mn-lt"/>
                <a:ea typeface="+mn-ea"/>
                <a:cs typeface="+mn-cs"/>
              </a:rPr>
              <a:t>Yang </a:t>
            </a:r>
            <a:r>
              <a:rPr lang="zh-TW" altLang="zh-TW" sz="1200" kern="1200" dirty="0" smtClean="0">
                <a:solidFill>
                  <a:schemeClr val="tx1"/>
                </a:solidFill>
                <a:effectLst/>
                <a:latin typeface="+mn-lt"/>
                <a:ea typeface="+mn-ea"/>
                <a:cs typeface="+mn-cs"/>
              </a:rPr>
              <a:t>等人的研究</a:t>
            </a:r>
            <a:r>
              <a:rPr lang="en-US" altLang="zh-TW" sz="1200" kern="1200" dirty="0" smtClean="0">
                <a:solidFill>
                  <a:schemeClr val="tx1"/>
                </a:solidFill>
                <a:effectLst/>
                <a:latin typeface="+mn-lt"/>
                <a:ea typeface="+mn-ea"/>
                <a:cs typeface="+mn-cs"/>
              </a:rPr>
              <a:t>(2017)</a:t>
            </a:r>
            <a:r>
              <a:rPr lang="zh-TW" altLang="en-US" sz="1200" kern="1200" dirty="0" smtClean="0">
                <a:solidFill>
                  <a:schemeClr val="tx1"/>
                </a:solidFill>
                <a:effectLst/>
                <a:latin typeface="+mn-lt"/>
                <a:ea typeface="+mn-ea"/>
                <a:cs typeface="+mn-cs"/>
              </a:rPr>
              <a:t>則是</a:t>
            </a:r>
            <a:r>
              <a:rPr lang="zh-TW" altLang="zh-TW" sz="1200" kern="1200" dirty="0" smtClean="0">
                <a:solidFill>
                  <a:schemeClr val="tx1"/>
                </a:solidFill>
                <a:effectLst/>
                <a:latin typeface="+mn-lt"/>
                <a:ea typeface="+mn-ea"/>
                <a:cs typeface="+mn-cs"/>
              </a:rPr>
              <a:t>透過情緒分析</a:t>
            </a:r>
            <a:r>
              <a:rPr lang="zh-TW" altLang="en-US" sz="1200" kern="1200" dirty="0" smtClean="0">
                <a:solidFill>
                  <a:schemeClr val="tx1"/>
                </a:solidFill>
                <a:effectLst/>
                <a:latin typeface="+mn-lt"/>
                <a:ea typeface="+mn-ea"/>
                <a:cs typeface="+mn-cs"/>
              </a:rPr>
              <a:t>技術分析</a:t>
            </a:r>
            <a:r>
              <a:rPr lang="zh-TW" altLang="zh-TW" sz="1200" kern="1200" dirty="0" smtClean="0">
                <a:solidFill>
                  <a:schemeClr val="tx1"/>
                </a:solidFill>
                <a:effectLst/>
                <a:latin typeface="+mn-lt"/>
                <a:ea typeface="+mn-ea"/>
                <a:cs typeface="+mn-cs"/>
              </a:rPr>
              <a:t>替代性商品的線上評論，進行</a:t>
            </a:r>
            <a:r>
              <a:rPr lang="zh-TW" altLang="en-US" sz="1200" kern="1200" dirty="0" smtClean="0">
                <a:solidFill>
                  <a:schemeClr val="tx1"/>
                </a:solidFill>
                <a:effectLst/>
                <a:latin typeface="+mn-lt"/>
                <a:ea typeface="+mn-ea"/>
                <a:cs typeface="+mn-cs"/>
              </a:rPr>
              <a:t>商品</a:t>
            </a:r>
            <a:r>
              <a:rPr lang="zh-TW" altLang="zh-TW" sz="1200" kern="1200" dirty="0" smtClean="0">
                <a:solidFill>
                  <a:schemeClr val="tx1"/>
                </a:solidFill>
                <a:effectLst/>
                <a:latin typeface="+mn-lt"/>
                <a:ea typeface="+mn-ea"/>
                <a:cs typeface="+mn-cs"/>
              </a:rPr>
              <a:t>推薦排名。</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由這兩篇論文可得知評論的情緒某種程度上可代表評論者的評分，且評論的情緒與排名具有一定程度的關係</a:t>
            </a:r>
            <a:endParaRPr lang="en-US" altLang="zh-TW" sz="1200" kern="1200" dirty="0" smtClean="0">
              <a:solidFill>
                <a:schemeClr val="tx1"/>
              </a:solidFill>
              <a:effectLst/>
              <a:latin typeface="+mn-lt"/>
              <a:ea typeface="+mn-ea"/>
              <a:cs typeface="+mn-cs"/>
            </a:endParaRPr>
          </a:p>
          <a:p>
            <a:r>
              <a:rPr lang="zh-TW" altLang="en-US" sz="1200" kern="1200" dirty="0" smtClean="0">
                <a:solidFill>
                  <a:schemeClr val="tx1"/>
                </a:solidFill>
                <a:effectLst/>
                <a:latin typeface="+mn-lt"/>
                <a:ea typeface="+mn-ea"/>
                <a:cs typeface="+mn-cs"/>
              </a:rPr>
              <a:t>所以本研究嘗試利用此概念計算餐廳的評分再進一步預測餐廳排名</a:t>
            </a:r>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10</a:t>
            </a:fld>
            <a:endParaRPr lang="zh-TW" altLang="en-US"/>
          </a:p>
        </p:txBody>
      </p:sp>
    </p:spTree>
    <p:extLst>
      <p:ext uri="{BB962C8B-B14F-4D97-AF65-F5344CB8AC3E}">
        <p14:creationId xmlns:p14="http://schemas.microsoft.com/office/powerpoint/2010/main" val="5727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補講稿</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p>
          <a:p>
            <a:r>
              <a:rPr lang="zh-TW" altLang="en-US" sz="1200" kern="1200" dirty="0" smtClean="0">
                <a:solidFill>
                  <a:schemeClr val="tx1"/>
                </a:solidFill>
                <a:effectLst/>
                <a:latin typeface="+mn-lt"/>
                <a:ea typeface="+mn-ea"/>
                <a:cs typeface="+mn-cs"/>
              </a:rPr>
              <a:t>因此本研究推測評論者的社群影響力與餐廳排名之間可能具有一定程度的關係，所以在計算餐廳排名的過程中嘗試加入社群影響力之因素</a:t>
            </a:r>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endParaRPr lang="en-US" altLang="zh-TW" sz="1200" kern="1200" dirty="0" smtClean="0">
              <a:solidFill>
                <a:schemeClr val="tx1"/>
              </a:solidFill>
              <a:effectLst/>
              <a:latin typeface="+mn-lt"/>
              <a:ea typeface="+mn-ea"/>
              <a:cs typeface="+mn-cs"/>
            </a:endParaRPr>
          </a:p>
          <a:p>
            <a:r>
              <a:rPr lang="en-US" altLang="zh-TW" dirty="0" smtClean="0"/>
              <a:t>(</a:t>
            </a:r>
            <a:r>
              <a:rPr lang="zh-TW" altLang="en-US" dirty="0" smtClean="0"/>
              <a:t>影響力與排名之間關係？</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11</a:t>
            </a:fld>
            <a:endParaRPr lang="zh-TW" altLang="en-US"/>
          </a:p>
        </p:txBody>
      </p:sp>
    </p:spTree>
    <p:extLst>
      <p:ext uri="{BB962C8B-B14F-4D97-AF65-F5344CB8AC3E}">
        <p14:creationId xmlns:p14="http://schemas.microsoft.com/office/powerpoint/2010/main" val="78413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12</a:t>
            </a:fld>
            <a:endParaRPr lang="zh-TW" altLang="en-US"/>
          </a:p>
        </p:txBody>
      </p:sp>
    </p:spTree>
    <p:extLst>
      <p:ext uri="{BB962C8B-B14F-4D97-AF65-F5344CB8AC3E}">
        <p14:creationId xmlns:p14="http://schemas.microsoft.com/office/powerpoint/2010/main" val="4132901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t>
            </a:r>
            <a:r>
              <a:rPr lang="zh-TW" altLang="en-US" dirty="0" smtClean="0"/>
              <a:t>調字體</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13</a:t>
            </a:fld>
            <a:endParaRPr lang="zh-TW" altLang="en-US"/>
          </a:p>
        </p:txBody>
      </p:sp>
    </p:spTree>
    <p:extLst>
      <p:ext uri="{BB962C8B-B14F-4D97-AF65-F5344CB8AC3E}">
        <p14:creationId xmlns:p14="http://schemas.microsoft.com/office/powerpoint/2010/main" val="3034946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擷取</a:t>
            </a:r>
            <a:r>
              <a:rPr lang="en-US" altLang="zh-TW" dirty="0" smtClean="0"/>
              <a:t>menu</a:t>
            </a:r>
            <a:r>
              <a:rPr lang="zh-TW" altLang="en-US" dirty="0" smtClean="0"/>
              <a:t>美食誌</a:t>
            </a:r>
            <a:r>
              <a:rPr lang="en-US" altLang="zh-TW" dirty="0" smtClean="0"/>
              <a:t>2019</a:t>
            </a:r>
            <a:r>
              <a:rPr lang="zh-TW" altLang="en-US" dirty="0" smtClean="0"/>
              <a:t>年、</a:t>
            </a:r>
            <a:r>
              <a:rPr lang="en-US" altLang="zh-TW" dirty="0" smtClean="0"/>
              <a:t>2020</a:t>
            </a:r>
            <a:r>
              <a:rPr lang="zh-TW" altLang="en-US" dirty="0" smtClean="0"/>
              <a:t>年</a:t>
            </a:r>
            <a:r>
              <a:rPr lang="zh-TW" altLang="en-US" sz="1200" dirty="0" smtClean="0">
                <a:latin typeface="標楷體" panose="03000509000000000000" pitchFamily="65" charset="-120"/>
                <a:ea typeface="標楷體" panose="03000509000000000000" pitchFamily="65" charset="-120"/>
              </a:rPr>
              <a:t>十種餐飲種類的</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a:t>
            </a:r>
            <a:endParaRPr lang="en-US" altLang="zh-TW" sz="1200" dirty="0" smtClean="0">
              <a:latin typeface="標楷體" panose="03000509000000000000" pitchFamily="65" charset="-120"/>
              <a:ea typeface="標楷體" panose="03000509000000000000" pitchFamily="65" charset="-120"/>
            </a:endParaRPr>
          </a:p>
          <a:p>
            <a:endParaRPr lang="en-US" altLang="zh-TW" dirty="0" smtClean="0"/>
          </a:p>
          <a:p>
            <a:endParaRPr lang="en-US" altLang="zh-TW" dirty="0" smtClean="0"/>
          </a:p>
          <a:p>
            <a:r>
              <a:rPr lang="en-US" altLang="zh-TW" dirty="0" smtClean="0"/>
              <a:t>Instagram</a:t>
            </a:r>
            <a:r>
              <a:rPr lang="en-US" altLang="zh-TW" baseline="0" dirty="0" smtClean="0"/>
              <a:t> </a:t>
            </a:r>
            <a:r>
              <a:rPr lang="zh-TW" altLang="en-US" baseline="0" dirty="0" smtClean="0"/>
              <a:t>可使用的資料有限</a:t>
            </a:r>
            <a:r>
              <a:rPr lang="zh-TW" altLang="en-US" dirty="0" smtClean="0"/>
              <a:t>，因此直覺上來講用</a:t>
            </a:r>
            <a:r>
              <a:rPr lang="en-US" altLang="zh-TW" dirty="0" smtClean="0"/>
              <a:t>Instagram</a:t>
            </a:r>
            <a:r>
              <a:rPr lang="zh-TW" altLang="en-US" dirty="0" smtClean="0"/>
              <a:t> 按讚數作為影響力</a:t>
            </a: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14</a:t>
            </a:fld>
            <a:endParaRPr lang="zh-TW" altLang="en-US"/>
          </a:p>
        </p:txBody>
      </p:sp>
    </p:spTree>
    <p:extLst>
      <p:ext uri="{BB962C8B-B14F-4D97-AF65-F5344CB8AC3E}">
        <p14:creationId xmlns:p14="http://schemas.microsoft.com/office/powerpoint/2010/main" val="357171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分為一般帳戶和商業帳戶，但是商業帳戶僅限</a:t>
            </a:r>
            <a:r>
              <a:rPr lang="en-US" altLang="zh-TW" sz="1200" dirty="0" smtClean="0">
                <a:latin typeface="標楷體" panose="03000509000000000000" pitchFamily="65" charset="-120"/>
                <a:ea typeface="標楷體" panose="03000509000000000000" pitchFamily="65" charset="-120"/>
              </a:rPr>
              <a:t>….</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15</a:t>
            </a:fld>
            <a:endParaRPr lang="zh-TW" altLang="en-US"/>
          </a:p>
        </p:txBody>
      </p:sp>
    </p:spTree>
    <p:extLst>
      <p:ext uri="{BB962C8B-B14F-4D97-AF65-F5344CB8AC3E}">
        <p14:creationId xmlns:p14="http://schemas.microsoft.com/office/powerpoint/2010/main" val="1172935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1.</a:t>
            </a:r>
            <a:r>
              <a:rPr lang="zh-TW" altLang="en-US" sz="1200" dirty="0" smtClean="0">
                <a:latin typeface="標楷體" panose="03000509000000000000" pitchFamily="65" charset="-120"/>
                <a:ea typeface="標楷體" panose="03000509000000000000" pitchFamily="65" charset="-120"/>
              </a:rPr>
              <a:t>然而本研究無法取得此觸及數</a:t>
            </a:r>
            <a:r>
              <a:rPr lang="en-US" altLang="zh-TW" sz="1200" dirty="0" smtClean="0">
                <a:latin typeface="標楷體" panose="03000509000000000000" pitchFamily="65" charset="-120"/>
                <a:ea typeface="標楷體" panose="03000509000000000000" pitchFamily="65" charset="-120"/>
              </a:rPr>
              <a:t>(Reach)</a:t>
            </a:r>
            <a:r>
              <a:rPr lang="zh-TW" altLang="en-US" sz="1200" dirty="0" smtClean="0">
                <a:latin typeface="標楷體" panose="03000509000000000000" pitchFamily="65" charset="-120"/>
                <a:ea typeface="標楷體" panose="03000509000000000000" pitchFamily="65" charset="-120"/>
              </a:rPr>
              <a:t>，因觸及數只有用戶自己將帳戶轉為商業帳號後才可自行查看，並不公開給其他人觀看</a:t>
            </a:r>
            <a:r>
              <a:rPr lang="en-US" altLang="zh-TW" sz="1200" dirty="0" smtClean="0">
                <a:latin typeface="標楷體" panose="03000509000000000000" pitchFamily="65" charset="-120"/>
                <a:ea typeface="標楷體" panose="03000509000000000000" pitchFamily="65" charset="-120"/>
              </a:rPr>
              <a:t>(2020, INSTAGRAM)</a:t>
            </a:r>
            <a:r>
              <a:rPr lang="zh-TW" altLang="en-US" sz="1200" dirty="0" smtClean="0">
                <a:latin typeface="標楷體" panose="03000509000000000000" pitchFamily="65" charset="-120"/>
                <a:ea typeface="標楷體" panose="03000509000000000000" pitchFamily="65" charset="-120"/>
              </a:rPr>
              <a:t>，無法於本研究中實作</a:t>
            </a:r>
            <a:endParaRPr lang="en-US" altLang="zh-TW" sz="1200" dirty="0" smtClean="0">
              <a:latin typeface="標楷體" panose="03000509000000000000" pitchFamily="65" charset="-120"/>
              <a:ea typeface="標楷體" panose="03000509000000000000" pitchFamily="65" charset="-120"/>
            </a:endParaRPr>
          </a:p>
          <a:p>
            <a:r>
              <a:rPr lang="en-US" altLang="zh-TW" dirty="0" smtClean="0"/>
              <a:t>2.</a:t>
            </a:r>
            <a:r>
              <a:rPr lang="zh-TW" altLang="en-US" dirty="0" smtClean="0"/>
              <a:t> 在陳佳雯的研究中提及社群平台的影響力可以用讚數、留言數、分享數代表，</a:t>
            </a:r>
            <a:endParaRPr lang="en-US" altLang="zh-TW" dirty="0" smtClean="0"/>
          </a:p>
          <a:p>
            <a:r>
              <a:rPr lang="zh-TW" altLang="en-US" dirty="0" smtClean="0"/>
              <a:t>但是以</a:t>
            </a:r>
            <a:r>
              <a:rPr lang="en-US" altLang="zh-TW" dirty="0" err="1" smtClean="0"/>
              <a:t>instagram</a:t>
            </a:r>
            <a:r>
              <a:rPr lang="zh-TW" altLang="en-US" dirty="0" smtClean="0"/>
              <a:t>來說每個人的貼文分享數和留言數都較少，無法代表用戶的影響力，最後是以讚數代表用戶的社群影響力</a:t>
            </a:r>
            <a:endParaRPr lang="en-US" altLang="zh-TW" dirty="0" smtClean="0"/>
          </a:p>
          <a:p>
            <a:r>
              <a:rPr lang="zh-TW" altLang="en-US" dirty="0" smtClean="0"/>
              <a:t>所以本研究以直觀而言，一則貼文獲得的按讚數在一定程度上可視為成功影響到多少人按讚，所以將按讚數設計為用戶的影響力</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16</a:t>
            </a:fld>
            <a:endParaRPr lang="zh-TW" altLang="en-US"/>
          </a:p>
        </p:txBody>
      </p:sp>
    </p:spTree>
    <p:extLst>
      <p:ext uri="{BB962C8B-B14F-4D97-AF65-F5344CB8AC3E}">
        <p14:creationId xmlns:p14="http://schemas.microsoft.com/office/powerpoint/2010/main" val="3613637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17</a:t>
            </a:fld>
            <a:endParaRPr lang="zh-TW" altLang="en-US"/>
          </a:p>
        </p:txBody>
      </p:sp>
    </p:spTree>
    <p:extLst>
      <p:ext uri="{BB962C8B-B14F-4D97-AF65-F5344CB8AC3E}">
        <p14:creationId xmlns:p14="http://schemas.microsoft.com/office/powerpoint/2010/main" val="3330297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情緒分析辭典法</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本研究欲先嘗試僅利用兩個現有情緒辭典進行情緒分析法搭配權重概念調整評分，測試排名結果是否趨近於</a:t>
            </a:r>
            <a:r>
              <a:rPr lang="en-US" altLang="zh-TW" sz="1200" kern="1200" dirty="0" smtClean="0">
                <a:solidFill>
                  <a:schemeClr val="tx1"/>
                </a:solidFill>
                <a:effectLst/>
                <a:latin typeface="+mn-lt"/>
                <a:ea typeface="+mn-ea"/>
                <a:cs typeface="+mn-cs"/>
              </a:rPr>
              <a:t>menu</a:t>
            </a:r>
            <a:r>
              <a:rPr lang="zh-TW" altLang="zh-TW" sz="1200" kern="1200" dirty="0" smtClean="0">
                <a:solidFill>
                  <a:schemeClr val="tx1"/>
                </a:solidFill>
                <a:effectLst/>
                <a:latin typeface="+mn-lt"/>
                <a:ea typeface="+mn-ea"/>
                <a:cs typeface="+mn-cs"/>
              </a:rPr>
              <a:t>美食誌排行榜</a:t>
            </a:r>
            <a:endParaRPr lang="en-US" altLang="zh-TW" sz="1200" kern="1200" dirty="0" smtClean="0">
              <a:solidFill>
                <a:schemeClr val="tx1"/>
              </a:solidFill>
              <a:effectLst/>
              <a:latin typeface="+mn-lt"/>
              <a:ea typeface="+mn-ea"/>
              <a:cs typeface="+mn-cs"/>
            </a:endParaRPr>
          </a:p>
          <a:p>
            <a:r>
              <a:rPr lang="zh-TW" altLang="en-US" sz="1200" dirty="0" smtClean="0">
                <a:latin typeface="標楷體" panose="03000509000000000000" pitchFamily="65" charset="-120"/>
                <a:ea typeface="標楷體" panose="03000509000000000000" pitchFamily="65" charset="-120"/>
              </a:rPr>
              <a:t>不同平均方式：按讚總數</a:t>
            </a:r>
            <a:r>
              <a:rPr lang="en-US" altLang="zh-TW" sz="1200" dirty="0" smtClean="0">
                <a:latin typeface="標楷體" panose="03000509000000000000" pitchFamily="65" charset="-120"/>
                <a:ea typeface="標楷體" panose="03000509000000000000" pitchFamily="65" charset="-120"/>
              </a:rPr>
              <a:t>or</a:t>
            </a:r>
            <a:r>
              <a:rPr lang="zh-TW" altLang="en-US" sz="1200" dirty="0" smtClean="0">
                <a:latin typeface="標楷體" panose="03000509000000000000" pitchFamily="65" charset="-120"/>
                <a:ea typeface="標楷體" panose="03000509000000000000" pitchFamily="65" charset="-120"/>
              </a:rPr>
              <a:t>評論總數</a:t>
            </a:r>
            <a:endParaRPr lang="en-US" altLang="zh-TW" sz="1200" dirty="0" smtClean="0">
              <a:latin typeface="標楷體" panose="03000509000000000000" pitchFamily="65" charset="-120"/>
              <a:ea typeface="標楷體" panose="03000509000000000000" pitchFamily="65" charset="-120"/>
            </a:endParaRPr>
          </a:p>
          <a:p>
            <a:endParaRPr lang="en-US" altLang="zh-TW" sz="1200" dirty="0" smtClean="0">
              <a:latin typeface="標楷體" panose="03000509000000000000" pitchFamily="65" charset="-120"/>
              <a:ea typeface="標楷體" panose="03000509000000000000" pitchFamily="65" charset="-120"/>
            </a:endParaRPr>
          </a:p>
          <a:p>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標楷體" panose="03000509000000000000" pitchFamily="65" charset="-120"/>
                <a:ea typeface="標楷體" panose="03000509000000000000" pitchFamily="65" charset="-120"/>
              </a:rPr>
              <a:t>線性規劃法</a:t>
            </a: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18</a:t>
            </a:fld>
            <a:endParaRPr lang="zh-TW" altLang="en-US"/>
          </a:p>
        </p:txBody>
      </p:sp>
    </p:spTree>
    <p:extLst>
      <p:ext uri="{BB962C8B-B14F-4D97-AF65-F5344CB8AC3E}">
        <p14:creationId xmlns:p14="http://schemas.microsoft.com/office/powerpoint/2010/main" val="3927255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a:t>
            </a:r>
            <a:r>
              <a:rPr lang="en-US" altLang="zh-TW" dirty="0" err="1" smtClean="0"/>
              <a:t>instagram</a:t>
            </a:r>
            <a:r>
              <a:rPr lang="zh-TW" altLang="en-US" dirty="0" smtClean="0"/>
              <a:t>可取得的資料生成特徵值，利用隨機森林演算法預測餐廳排名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19</a:t>
            </a:fld>
            <a:endParaRPr lang="zh-TW" altLang="en-US"/>
          </a:p>
        </p:txBody>
      </p:sp>
    </p:spTree>
    <p:extLst>
      <p:ext uri="{BB962C8B-B14F-4D97-AF65-F5344CB8AC3E}">
        <p14:creationId xmlns:p14="http://schemas.microsoft.com/office/powerpoint/2010/main" val="1977219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這是今天的議程，首先會先介紹研究主題、文獻探討，接著是研究方法及研究結果分析，最後是結論與未來展望</a:t>
            </a:r>
          </a:p>
          <a:p>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a:t>
            </a:fld>
            <a:endParaRPr lang="zh-TW" altLang="en-US"/>
          </a:p>
        </p:txBody>
      </p:sp>
    </p:spTree>
    <p:extLst>
      <p:ext uri="{BB962C8B-B14F-4D97-AF65-F5344CB8AC3E}">
        <p14:creationId xmlns:p14="http://schemas.microsoft.com/office/powerpoint/2010/main" val="402390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MSE</a:t>
            </a:r>
            <a:r>
              <a:rPr lang="zh-TW" altLang="zh-TW" sz="1200" kern="1200" dirty="0" smtClean="0">
                <a:solidFill>
                  <a:schemeClr val="tx1"/>
                </a:solidFill>
                <a:effectLst/>
                <a:latin typeface="+mn-lt"/>
                <a:ea typeface="+mn-ea"/>
                <a:cs typeface="+mn-cs"/>
              </a:rPr>
              <a:t>代表新排名與標準排名之間的距離，故值趨近於</a:t>
            </a:r>
            <a:r>
              <a:rPr lang="en-US" altLang="zh-TW" sz="1200" kern="1200" dirty="0" smtClean="0">
                <a:solidFill>
                  <a:schemeClr val="tx1"/>
                </a:solidFill>
                <a:effectLst/>
                <a:latin typeface="+mn-lt"/>
                <a:ea typeface="+mn-ea"/>
                <a:cs typeface="+mn-cs"/>
              </a:rPr>
              <a:t>0(</a:t>
            </a:r>
            <a:r>
              <a:rPr lang="zh-TW" altLang="zh-TW" sz="1200" kern="1200" dirty="0" smtClean="0">
                <a:solidFill>
                  <a:schemeClr val="tx1"/>
                </a:solidFill>
                <a:effectLst/>
                <a:latin typeface="+mn-lt"/>
                <a:ea typeface="+mn-ea"/>
                <a:cs typeface="+mn-cs"/>
              </a:rPr>
              <a:t>預測完全正確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，代表排名預測愈準確</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FCP</a:t>
            </a:r>
            <a:r>
              <a:rPr lang="zh-TW" altLang="zh-TW" sz="1200" kern="1200" dirty="0" smtClean="0">
                <a:solidFill>
                  <a:schemeClr val="tx1"/>
                </a:solidFill>
                <a:effectLst/>
                <a:latin typeface="+mn-lt"/>
                <a:ea typeface="+mn-ea"/>
                <a:cs typeface="+mn-cs"/>
              </a:rPr>
              <a:t>代表相對排名正確的組數比例，組數愈多，即值愈大愈趨近於</a:t>
            </a:r>
            <a:r>
              <a:rPr lang="en-US" altLang="zh-TW" sz="1200" kern="1200" dirty="0" smtClean="0">
                <a:solidFill>
                  <a:schemeClr val="tx1"/>
                </a:solidFill>
                <a:effectLst/>
                <a:latin typeface="+mn-lt"/>
                <a:ea typeface="+mn-ea"/>
                <a:cs typeface="+mn-cs"/>
              </a:rPr>
              <a:t>1(</a:t>
            </a:r>
            <a:r>
              <a:rPr lang="zh-TW" altLang="zh-TW" sz="1200" kern="1200" dirty="0" smtClean="0">
                <a:solidFill>
                  <a:schemeClr val="tx1"/>
                </a:solidFill>
                <a:effectLst/>
                <a:latin typeface="+mn-lt"/>
                <a:ea typeface="+mn-ea"/>
                <a:cs typeface="+mn-cs"/>
              </a:rPr>
              <a:t>預測完全正確</a:t>
            </a:r>
            <a:r>
              <a:rPr lang="en-US" altLang="zh-TW"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，代表排名預測愈準確</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20</a:t>
            </a:fld>
            <a:endParaRPr lang="zh-TW" altLang="en-US"/>
          </a:p>
        </p:txBody>
      </p:sp>
    </p:spTree>
    <p:extLst>
      <p:ext uri="{BB962C8B-B14F-4D97-AF65-F5344CB8AC3E}">
        <p14:creationId xmlns:p14="http://schemas.microsoft.com/office/powerpoint/2010/main" val="2103334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smtClean="0"/>
              <a:t>CDAE</a:t>
            </a:r>
            <a:r>
              <a:rPr lang="zh-TW" altLang="en-US" dirty="0" smtClean="0"/>
              <a:t>模型的輸入是</a:t>
            </a:r>
            <a:r>
              <a:rPr lang="en-US" altLang="zh-TW" dirty="0" smtClean="0"/>
              <a:t>user</a:t>
            </a:r>
            <a:r>
              <a:rPr lang="zh-TW" altLang="en-US" dirty="0" smtClean="0"/>
              <a:t>對於所有</a:t>
            </a:r>
            <a:r>
              <a:rPr lang="en-US" altLang="zh-TW" dirty="0" smtClean="0"/>
              <a:t>item</a:t>
            </a:r>
            <a:r>
              <a:rPr lang="zh-TW" altLang="en-US" dirty="0" smtClean="0"/>
              <a:t>的評分，並且加上一個額外的</a:t>
            </a:r>
            <a:r>
              <a:rPr lang="en-US" altLang="zh-TW" dirty="0" smtClean="0"/>
              <a:t>User Node</a:t>
            </a:r>
            <a:r>
              <a:rPr lang="zh-TW" altLang="en-US" dirty="0" smtClean="0"/>
              <a:t>，</a:t>
            </a:r>
            <a:r>
              <a:rPr lang="en-US" altLang="zh-TW" dirty="0" smtClean="0"/>
              <a:t>user node</a:t>
            </a:r>
            <a:r>
              <a:rPr lang="zh-TW" altLang="en-US" dirty="0" smtClean="0"/>
              <a:t>這裡是</a:t>
            </a:r>
            <a:r>
              <a:rPr lang="en-US" altLang="zh-TW" dirty="0" smtClean="0"/>
              <a:t>user</a:t>
            </a:r>
            <a:r>
              <a:rPr lang="zh-TW" altLang="en-US" dirty="0" smtClean="0"/>
              <a:t>在資料集中的</a:t>
            </a:r>
            <a:r>
              <a:rPr lang="en-US" altLang="zh-TW" dirty="0" smtClean="0"/>
              <a:t>ID</a:t>
            </a:r>
            <a:r>
              <a:rPr lang="zh-TW" altLang="en-US" dirty="0" smtClean="0"/>
              <a:t>。在訓練模型時，</a:t>
            </a:r>
            <a:r>
              <a:rPr lang="en-US" altLang="zh-TW" dirty="0" smtClean="0"/>
              <a:t>CDAE</a:t>
            </a:r>
            <a:r>
              <a:rPr lang="zh-TW" altLang="en-US" dirty="0" smtClean="0"/>
              <a:t>會隨機的</a:t>
            </a:r>
            <a:r>
              <a:rPr lang="en-US" altLang="zh-TW" dirty="0" smtClean="0"/>
              <a:t>Dropout</a:t>
            </a:r>
            <a:r>
              <a:rPr lang="zh-TW" altLang="en-US" dirty="0" smtClean="0"/>
              <a:t>掉一定比例的</a:t>
            </a:r>
            <a:r>
              <a:rPr lang="en-US" altLang="zh-TW" dirty="0" smtClean="0"/>
              <a:t>input</a:t>
            </a:r>
            <a:r>
              <a:rPr lang="zh-TW" altLang="en-US" dirty="0" smtClean="0"/>
              <a:t>。</a:t>
            </a:r>
            <a:endParaRPr lang="en-US" altLang="zh-TW" dirty="0" smtClean="0"/>
          </a:p>
          <a:p>
            <a:pPr marL="171450" indent="-171450">
              <a:buFont typeface="Arial" panose="020B0604020202020204" pitchFamily="34" charset="0"/>
              <a:buChar char="•"/>
            </a:pPr>
            <a:r>
              <a:rPr lang="en-US" altLang="zh-TW" dirty="0" smtClean="0"/>
              <a:t>Dual Autoencoder</a:t>
            </a:r>
            <a:r>
              <a:rPr lang="zh-TW" altLang="en-US" dirty="0" smtClean="0"/>
              <a:t>的模型架構有兩個</a:t>
            </a:r>
            <a:r>
              <a:rPr lang="en-US" altLang="zh-TW" dirty="0" err="1" smtClean="0"/>
              <a:t>Autoencoder</a:t>
            </a:r>
            <a:r>
              <a:rPr lang="zh-TW" altLang="en-US" dirty="0" smtClean="0"/>
              <a:t>同時訓練使用者的低維向量表示法 </a:t>
            </a:r>
            <a:r>
              <a:rPr lang="en-US" altLang="zh-TW" dirty="0" smtClean="0"/>
              <a:t>u </a:t>
            </a:r>
            <a:r>
              <a:rPr lang="zh-TW" altLang="en-US" dirty="0" smtClean="0"/>
              <a:t>與商品的低維向量表示法</a:t>
            </a:r>
            <a:r>
              <a:rPr lang="en-US" altLang="zh-TW" dirty="0" smtClean="0"/>
              <a:t>v </a:t>
            </a:r>
            <a:r>
              <a:rPr lang="zh-TW" altLang="en-US" dirty="0" smtClean="0"/>
              <a:t>，最後利用</a:t>
            </a:r>
            <a:r>
              <a:rPr lang="en-US" altLang="zh-TW" dirty="0" smtClean="0"/>
              <a:t>u</a:t>
            </a:r>
            <a:r>
              <a:rPr lang="zh-TW" altLang="en-US" dirty="0" smtClean="0"/>
              <a:t>與</a:t>
            </a:r>
            <a:r>
              <a:rPr lang="en-US" altLang="zh-TW" dirty="0" smtClean="0"/>
              <a:t>v</a:t>
            </a:r>
            <a:r>
              <a:rPr lang="zh-TW" altLang="en-US" dirty="0" smtClean="0"/>
              <a:t>兩個向量內積來預測使用者</a:t>
            </a:r>
            <a:r>
              <a:rPr lang="en-US" altLang="zh-TW" dirty="0" smtClean="0"/>
              <a:t>u</a:t>
            </a:r>
            <a:r>
              <a:rPr lang="zh-TW" altLang="en-US" dirty="0" smtClean="0"/>
              <a:t>對商品</a:t>
            </a:r>
            <a:r>
              <a:rPr lang="en-US" altLang="zh-TW" dirty="0" smtClean="0"/>
              <a:t>v</a:t>
            </a:r>
            <a:r>
              <a:rPr lang="zh-TW" altLang="en-US" dirty="0" smtClean="0"/>
              <a:t>的評分</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29</a:t>
            </a:fld>
            <a:endParaRPr lang="zh-TW" altLang="en-US"/>
          </a:p>
        </p:txBody>
      </p:sp>
    </p:spTree>
    <p:extLst>
      <p:ext uri="{BB962C8B-B14F-4D97-AF65-F5344CB8AC3E}">
        <p14:creationId xmlns:p14="http://schemas.microsoft.com/office/powerpoint/2010/main" val="91582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32</a:t>
            </a:fld>
            <a:endParaRPr lang="zh-TW" altLang="en-US"/>
          </a:p>
        </p:txBody>
      </p:sp>
    </p:spTree>
    <p:extLst>
      <p:ext uri="{BB962C8B-B14F-4D97-AF65-F5344CB8AC3E}">
        <p14:creationId xmlns:p14="http://schemas.microsoft.com/office/powerpoint/2010/main" val="91582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假設今天我想要找一間很有名</a:t>
            </a:r>
            <a:r>
              <a:rPr lang="zh-TW" altLang="en-US" dirty="0" smtClean="0"/>
              <a:t>的台北牛肉麵</a:t>
            </a:r>
            <a:r>
              <a:rPr lang="zh-TW" altLang="en-US" dirty="0" smtClean="0"/>
              <a:t>店，大家的第一直覺可能會去</a:t>
            </a:r>
            <a:r>
              <a:rPr lang="en-US" altLang="zh-TW" dirty="0" smtClean="0"/>
              <a:t>Google </a:t>
            </a:r>
            <a:r>
              <a:rPr lang="zh-TW" altLang="en-US" dirty="0" smtClean="0"/>
              <a:t>評論上找餐廳</a:t>
            </a:r>
            <a:r>
              <a:rPr lang="zh-TW" altLang="en-US" dirty="0" smtClean="0"/>
              <a:t>，可是這麼多的店家要怎麼選？</a:t>
            </a:r>
            <a:endParaRPr lang="en-US" altLang="zh-TW" dirty="0" smtClean="0"/>
          </a:p>
          <a:p>
            <a:r>
              <a:rPr lang="zh-TW" altLang="en-US" dirty="0" smtClean="0"/>
              <a:t>如果有好的餐飲評分機制，我們就可以快速的選擇一間大家都推薦的餐廳用餐</a:t>
            </a:r>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3</a:t>
            </a:fld>
            <a:endParaRPr lang="zh-TW" altLang="en-US"/>
          </a:p>
        </p:txBody>
      </p:sp>
    </p:spTree>
    <p:extLst>
      <p:ext uri="{BB962C8B-B14F-4D97-AF65-F5344CB8AC3E}">
        <p14:creationId xmlns:p14="http://schemas.microsoft.com/office/powerpoint/2010/main" val="87845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但是根據</a:t>
            </a:r>
            <a:r>
              <a:rPr lang="en-US" altLang="zh-TW" dirty="0" err="1" smtClean="0"/>
              <a:t>kaviya</a:t>
            </a:r>
            <a:r>
              <a:rPr lang="en-US" altLang="zh-TW" dirty="0" smtClean="0"/>
              <a:t> </a:t>
            </a:r>
            <a:r>
              <a:rPr lang="zh-TW" altLang="en-US" dirty="0" smtClean="0"/>
              <a:t>在</a:t>
            </a:r>
            <a:r>
              <a:rPr lang="en-US" altLang="zh-TW" dirty="0" smtClean="0"/>
              <a:t>2017</a:t>
            </a:r>
            <a:r>
              <a:rPr lang="zh-TW" altLang="en-US" dirty="0" smtClean="0"/>
              <a:t>年的調查，愈來愈多的店家會雇用行銷公司幫助他們在</a:t>
            </a:r>
            <a:r>
              <a:rPr lang="en-US" altLang="zh-TW" dirty="0" smtClean="0"/>
              <a:t>GOOGLE</a:t>
            </a:r>
            <a:r>
              <a:rPr lang="zh-TW" altLang="en-US" dirty="0" smtClean="0"/>
              <a:t>上擁有高評價和高評分，藉此吸引更多人造訪，</a:t>
            </a:r>
            <a:endParaRPr lang="en-US" altLang="zh-TW" dirty="0" smtClean="0"/>
          </a:p>
          <a:p>
            <a:r>
              <a:rPr lang="zh-TW" altLang="en-US" dirty="0" smtClean="0"/>
              <a:t>所以事實上我們無法直接透過</a:t>
            </a:r>
            <a:r>
              <a:rPr lang="en-US" altLang="zh-TW" dirty="0" smtClean="0"/>
              <a:t>google</a:t>
            </a:r>
            <a:r>
              <a:rPr lang="zh-TW" altLang="en-US" dirty="0" smtClean="0"/>
              <a:t>的高評分或高評價選到真正屬於大眾推薦的店家</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4</a:t>
            </a:fld>
            <a:endParaRPr lang="zh-TW" altLang="en-US"/>
          </a:p>
        </p:txBody>
      </p:sp>
    </p:spTree>
    <p:extLst>
      <p:ext uri="{BB962C8B-B14F-4D97-AF65-F5344CB8AC3E}">
        <p14:creationId xmlns:p14="http://schemas.microsoft.com/office/powerpoint/2010/main" val="316371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所以本研究的主要目的：</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 </a:t>
            </a:r>
            <a:r>
              <a:rPr lang="zh-TW" altLang="en-US" dirty="0" smtClean="0"/>
              <a:t>設計一套餐飲評分機制</a:t>
            </a:r>
            <a:r>
              <a:rPr lang="zh-TW" altLang="en-US" sz="1200" dirty="0" smtClean="0">
                <a:solidFill>
                  <a:schemeClr val="bg1"/>
                </a:solidFill>
              </a:rPr>
              <a:t>計算出符合大眾心中的餐廳排行</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chemeClr val="bg1"/>
                </a:solidFill>
              </a:rPr>
              <a:t>2. </a:t>
            </a:r>
            <a:r>
              <a:rPr lang="zh-TW" altLang="en-US" sz="1200" dirty="0" smtClean="0">
                <a:solidFill>
                  <a:schemeClr val="bg1"/>
                </a:solidFill>
              </a:rPr>
              <a:t>實作方式是先找到公信力高的餐廳排行機構，將他公布的排名視做符合大眾心中的排行，</a:t>
            </a:r>
            <a:endParaRPr lang="en-US" altLang="zh-TW"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依據</a:t>
            </a:r>
            <a:r>
              <a:rPr lang="en-US" altLang="zh-TW" dirty="0" err="1" smtClean="0"/>
              <a:t>instagram</a:t>
            </a:r>
            <a:r>
              <a:rPr lang="zh-TW" altLang="en-US" dirty="0" smtClean="0"/>
              <a:t>的大眾評論預測出趨近於它的排名</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5</a:t>
            </a:fld>
            <a:endParaRPr lang="zh-TW" altLang="en-US"/>
          </a:p>
        </p:txBody>
      </p:sp>
    </p:spTree>
    <p:extLst>
      <p:ext uri="{BB962C8B-B14F-4D97-AF65-F5344CB8AC3E}">
        <p14:creationId xmlns:p14="http://schemas.microsoft.com/office/powerpoint/2010/main" val="257570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而本研究是採用</a:t>
            </a:r>
            <a:r>
              <a:rPr lang="en-US" altLang="zh-TW" dirty="0" smtClean="0"/>
              <a:t>menu</a:t>
            </a:r>
            <a:r>
              <a:rPr lang="zh-TW" altLang="en-US" dirty="0" smtClean="0"/>
              <a:t>美食誌調查出的排行作為這個公信力高、公認準的標準排行，他是一款提供美食客</a:t>
            </a:r>
            <a:r>
              <a:rPr lang="en-US" altLang="zh-TW" dirty="0" smtClean="0"/>
              <a:t>(</a:t>
            </a:r>
            <a:r>
              <a:rPr lang="zh-TW" altLang="en-US" dirty="0" smtClean="0"/>
              <a:t>用戶</a:t>
            </a:r>
            <a:r>
              <a:rPr lang="en-US" altLang="zh-TW" dirty="0" smtClean="0"/>
              <a:t>)</a:t>
            </a:r>
            <a:r>
              <a:rPr lang="zh-TW" altLang="en-US" dirty="0" smtClean="0"/>
              <a:t>簡單紀錄並可快速搜尋好吃店家的</a:t>
            </a:r>
            <a:r>
              <a:rPr lang="en-US" altLang="zh-TW" dirty="0" smtClean="0"/>
              <a:t>app</a:t>
            </a:r>
          </a:p>
          <a:p>
            <a:pPr marL="0" indent="0">
              <a:buFont typeface="Arial" panose="020B0604020202020204" pitchFamily="34" charset="0"/>
              <a:buNone/>
            </a:pPr>
            <a:r>
              <a:rPr lang="zh-TW" altLang="en-US" dirty="0" smtClean="0"/>
              <a:t>而且一旦排名發布後，在網路上可見時常會有媒體報導其餐飲排行榜，可見它具有一定的公信力，</a:t>
            </a:r>
            <a:endParaRPr lang="en-US" altLang="zh-TW" dirty="0" smtClean="0"/>
          </a:p>
          <a:p>
            <a:pPr marL="0" indent="0">
              <a:buFont typeface="Arial" panose="020B0604020202020204" pitchFamily="34" charset="0"/>
              <a:buNone/>
            </a:pPr>
            <a:r>
              <a:rPr lang="zh-TW" altLang="en-US" dirty="0" smtClean="0"/>
              <a:t>然後它的排名計算方式是依據店家獲得的打卡數決定排行，愈多就是代表排名愈前面</a:t>
            </a:r>
            <a:endParaRPr lang="en-US" altLang="zh-TW" dirty="0" smtClean="0"/>
          </a:p>
          <a:p>
            <a:pPr marL="0" indent="0">
              <a:buFont typeface="Arial" panose="020B0604020202020204" pitchFamily="34" charset="0"/>
              <a:buNone/>
            </a:pP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6</a:t>
            </a:fld>
            <a:endParaRPr lang="zh-TW" altLang="en-US"/>
          </a:p>
        </p:txBody>
      </p:sp>
    </p:spTree>
    <p:extLst>
      <p:ext uri="{BB962C8B-B14F-4D97-AF65-F5344CB8AC3E}">
        <p14:creationId xmlns:p14="http://schemas.microsoft.com/office/powerpoint/2010/main" val="3589329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panose="020B0604020202020204" pitchFamily="34" charset="0"/>
              <a:buNone/>
            </a:pPr>
            <a:r>
              <a:rPr lang="zh-TW" altLang="en-US" dirty="0" smtClean="0"/>
              <a:t>那採用</a:t>
            </a:r>
            <a:r>
              <a:rPr lang="en-US" altLang="zh-TW" dirty="0" err="1" smtClean="0"/>
              <a:t>instagram</a:t>
            </a:r>
            <a:r>
              <a:rPr lang="zh-TW" altLang="en-US" dirty="0" smtClean="0"/>
              <a:t>作為資料分析來源的原因，是因為根據</a:t>
            </a:r>
            <a:r>
              <a:rPr lang="zh-TW" altLang="en-US" sz="1200" dirty="0" smtClean="0">
                <a:latin typeface="標楷體" panose="03000509000000000000" pitchFamily="65" charset="-120"/>
                <a:ea typeface="標楷體" panose="03000509000000000000" pitchFamily="65" charset="-120"/>
              </a:rPr>
              <a:t>英國連鎖餐廳</a:t>
            </a:r>
            <a:r>
              <a:rPr lang="en-US" altLang="zh-TW" sz="1200" dirty="0" smtClean="0">
                <a:latin typeface="標楷體" panose="03000509000000000000" pitchFamily="65" charset="-120"/>
                <a:ea typeface="標楷體" panose="03000509000000000000" pitchFamily="65" charset="-120"/>
              </a:rPr>
              <a:t>Zizzi</a:t>
            </a:r>
            <a:r>
              <a:rPr lang="zh-TW" altLang="en-US" sz="1200" dirty="0" smtClean="0">
                <a:latin typeface="標楷體" panose="03000509000000000000" pitchFamily="65" charset="-120"/>
                <a:ea typeface="標楷體" panose="03000509000000000000" pitchFamily="65" charset="-120"/>
              </a:rPr>
              <a:t>的調查</a:t>
            </a:r>
            <a:r>
              <a:rPr lang="en-US" altLang="zh-TW" sz="1200" dirty="0" smtClean="0">
                <a:latin typeface="標楷體" panose="03000509000000000000" pitchFamily="65" charset="-120"/>
                <a:ea typeface="標楷體" panose="03000509000000000000" pitchFamily="65" charset="-120"/>
              </a:rPr>
              <a:t>(2017)</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TW" sz="1200" dirty="0" smtClean="0">
                <a:latin typeface="標楷體" panose="03000509000000000000" pitchFamily="65" charset="-120"/>
                <a:ea typeface="標楷體" panose="03000509000000000000" pitchFamily="65" charset="-120"/>
              </a:rPr>
              <a:t>18-35</a:t>
            </a:r>
            <a:r>
              <a:rPr lang="zh-TW" altLang="en-US" sz="1200" dirty="0" smtClean="0">
                <a:latin typeface="標楷體" panose="03000509000000000000" pitchFamily="65" charset="-120"/>
                <a:ea typeface="標楷體" panose="03000509000000000000" pitchFamily="65" charset="-120"/>
              </a:rPr>
              <a:t>歲的用戶平均一年會花五天的時間瀏覽其他</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用戶上傳的食物照片，當中</a:t>
            </a:r>
            <a:r>
              <a:rPr lang="en-US" altLang="zh-TW" sz="1200" dirty="0" smtClean="0">
                <a:latin typeface="標楷體" panose="03000509000000000000" pitchFamily="65" charset="-120"/>
                <a:ea typeface="標楷體" panose="03000509000000000000" pitchFamily="65" charset="-120"/>
              </a:rPr>
              <a:t>3</a:t>
            </a:r>
            <a:r>
              <a:rPr lang="zh-TW" altLang="en-US" sz="1200" dirty="0" smtClean="0">
                <a:latin typeface="標楷體" panose="03000509000000000000" pitchFamily="65" charset="-120"/>
                <a:ea typeface="標楷體" panose="03000509000000000000" pitchFamily="65" charset="-120"/>
              </a:rPr>
              <a:t>成的用戶會參考這些照片、文章決定是否消費</a:t>
            </a:r>
            <a:endParaRPr lang="en-US" altLang="zh-TW"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TW" altLang="en-US" sz="1200" dirty="0" smtClean="0">
                <a:latin typeface="標楷體" panose="03000509000000000000" pitchFamily="65" charset="-120"/>
                <a:ea typeface="標楷體" panose="03000509000000000000" pitchFamily="65" charset="-120"/>
              </a:rPr>
              <a:t>可見消費者已逐漸將</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視為選擇餐廳的媒介之一，因此有機會可以藉由</a:t>
            </a:r>
            <a:r>
              <a:rPr lang="en-US" altLang="zh-TW" sz="1200" dirty="0" smtClean="0">
                <a:latin typeface="標楷體" panose="03000509000000000000" pitchFamily="65" charset="-120"/>
                <a:ea typeface="標楷體" panose="03000509000000000000" pitchFamily="65" charset="-120"/>
              </a:rPr>
              <a:t>Instagram</a:t>
            </a:r>
            <a:r>
              <a:rPr lang="zh-TW" altLang="en-US" sz="1200" dirty="0" smtClean="0">
                <a:latin typeface="標楷體" panose="03000509000000000000" pitchFamily="65" charset="-120"/>
                <a:ea typeface="標楷體" panose="03000509000000000000" pitchFamily="65" charset="-120"/>
              </a:rPr>
              <a:t>上的評論資料得知大眾心目中較喜歡的餐廳</a:t>
            </a:r>
          </a:p>
          <a:p>
            <a:pPr marL="0" indent="0">
              <a:buFont typeface="Arial" panose="020B0604020202020204" pitchFamily="34" charset="0"/>
              <a:buNone/>
            </a:pPr>
            <a:endParaRPr lang="en-US" altLang="zh-TW" dirty="0" smtClean="0"/>
          </a:p>
          <a:p>
            <a:pPr marL="0" indent="0">
              <a:buFont typeface="Arial" panose="020B0604020202020204" pitchFamily="34" charset="0"/>
              <a:buNone/>
            </a:pPr>
            <a:r>
              <a:rPr lang="en-US" altLang="zh-TW" dirty="0" smtClean="0"/>
              <a:t>(20</a:t>
            </a:r>
            <a:r>
              <a:rPr lang="zh-TW" altLang="en-US" dirty="0" smtClean="0"/>
              <a:t>分鐘</a:t>
            </a:r>
            <a:r>
              <a:rPr lang="en-US" altLang="zh-TW" dirty="0" smtClean="0"/>
              <a:t>/</a:t>
            </a:r>
            <a:r>
              <a:rPr lang="zh-TW" altLang="en-US" dirty="0" smtClean="0"/>
              <a:t>天</a:t>
            </a:r>
            <a:r>
              <a:rPr lang="en-US" altLang="zh-TW" dirty="0" smtClean="0"/>
              <a:t>)</a:t>
            </a:r>
            <a:endParaRPr lang="en-US" altLang="zh-TW" dirty="0" smtClean="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7</a:t>
            </a:fld>
            <a:endParaRPr lang="zh-TW" altLang="en-US"/>
          </a:p>
        </p:txBody>
      </p:sp>
    </p:spTree>
    <p:extLst>
      <p:ext uri="{BB962C8B-B14F-4D97-AF65-F5344CB8AC3E}">
        <p14:creationId xmlns:p14="http://schemas.microsoft.com/office/powerpoint/2010/main" val="3562387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在文獻探討的部分，前面有提到現存的評分機制像是</a:t>
            </a:r>
            <a:r>
              <a:rPr lang="en-US" altLang="zh-TW" dirty="0" smtClean="0"/>
              <a:t>google</a:t>
            </a:r>
            <a:r>
              <a:rPr lang="zh-TW" altLang="en-US" dirty="0" smtClean="0"/>
              <a:t>評分可能潛藏假評論的問題，所以這邊會先介紹現存評分機制潛藏的三大問題</a:t>
            </a:r>
            <a:endParaRPr lang="en-US" altLang="zh-TW" dirty="0" smtClean="0"/>
          </a:p>
          <a:p>
            <a:r>
              <a:rPr lang="zh-TW" altLang="en-US" dirty="0" smtClean="0"/>
              <a:t>然後為了避免這類問題，好讓排名更趨近於大眾心目中的排名，</a:t>
            </a:r>
            <a:endParaRPr lang="en-US" altLang="zh-TW" dirty="0" smtClean="0"/>
          </a:p>
          <a:p>
            <a:r>
              <a:rPr lang="zh-TW" altLang="en-US" dirty="0" smtClean="0"/>
              <a:t>本研究將</a:t>
            </a:r>
            <a:r>
              <a:rPr lang="zh-TW" altLang="en-US" baseline="0" dirty="0" smtClean="0"/>
              <a:t>利用情緒分析技術，加入影響力、時間等因素設計評分機制，所以接著會針對情緒分析和影響力做進一步探討</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8</a:t>
            </a:fld>
            <a:endParaRPr lang="zh-TW" altLang="en-US"/>
          </a:p>
        </p:txBody>
      </p:sp>
    </p:spTree>
    <p:extLst>
      <p:ext uri="{BB962C8B-B14F-4D97-AF65-F5344CB8AC3E}">
        <p14:creationId xmlns:p14="http://schemas.microsoft.com/office/powerpoint/2010/main" val="355167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補講稿</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solidFill>
                  <a:srgbClr val="157E9F"/>
                </a:solidFill>
                <a:latin typeface="方正清刻本悦宋简体" panose="02000000000000000000" pitchFamily="2" charset="-122"/>
                <a:ea typeface="方正清刻本悦宋简体" panose="02000000000000000000" pitchFamily="2" charset="-122"/>
              </a:rPr>
              <a:t>現有評分機制問題大致上可以分為三類問題，分別是假評論、評分匯總、評論與評分不符的問題</a:t>
            </a:r>
            <a:endPar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1. Luca</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等人提及</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 </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假評論問題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的作法是設計新演算法針對內容品質高的評論進行評分加權</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2.</a:t>
            </a:r>
            <a:r>
              <a:rPr lang="en-US" altLang="zh-TW" sz="1200" kern="1200" baseline="0" dirty="0" smtClean="0">
                <a:solidFill>
                  <a:schemeClr val="tx1"/>
                </a:solidFill>
                <a:effectLst/>
                <a:latin typeface="+mn-lt"/>
                <a:ea typeface="+mn-ea"/>
                <a:cs typeface="+mn-cs"/>
              </a:rPr>
              <a:t> </a:t>
            </a:r>
            <a:r>
              <a:rPr lang="it-IT"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Dai</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等人提及</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評分匯總問題</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，也就是</a:t>
            </a:r>
            <a:r>
              <a:rPr lang="zh-TW" altLang="zh-TW" sz="1200" kern="1200" dirty="0" smtClean="0">
                <a:solidFill>
                  <a:schemeClr val="tx1"/>
                </a:solidFill>
                <a:effectLst/>
                <a:latin typeface="+mn-lt"/>
                <a:ea typeface="+mn-ea"/>
                <a:cs typeface="+mn-cs"/>
              </a:rPr>
              <a:t>長久累計評分導致評分結果無法反映店家的真正品質</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=&gt;</a:t>
            </a:r>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3. </a:t>
            </a:r>
            <a:r>
              <a:rPr lang="en-US" altLang="zh-TW" sz="12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則是在</a:t>
            </a:r>
            <a:r>
              <a:rPr lang="en-US" altLang="zh-TW" baseline="0" dirty="0" smtClean="0">
                <a:latin typeface="Times New Roman" panose="02020603050405020304" pitchFamily="18" charset="0"/>
                <a:ea typeface="標楷體" panose="03000509000000000000" pitchFamily="65" charset="-120"/>
              </a:rPr>
              <a:t>Google Play Store</a:t>
            </a:r>
            <a:r>
              <a:rPr lang="zh-TW" altLang="en-US" baseline="0" dirty="0" smtClean="0">
                <a:latin typeface="Times New Roman" panose="02020603050405020304" pitchFamily="18" charset="0"/>
                <a:ea typeface="標楷體" panose="03000509000000000000" pitchFamily="65" charset="-120"/>
              </a:rPr>
              <a:t>上發現</a:t>
            </a:r>
            <a:r>
              <a:rPr lang="zh-TW"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評論與評分不符</a:t>
            </a:r>
            <a:r>
              <a:rPr lang="zh-TW" altLang="en-US" sz="1200" kern="1200" baseline="0" dirty="0" smtClean="0">
                <a:solidFill>
                  <a:schemeClr val="dk1"/>
                </a:solidFill>
                <a:effectLst/>
                <a:latin typeface="Times New Roman" panose="02020603050405020304" pitchFamily="18" charset="0"/>
                <a:ea typeface="標楷體" panose="03000509000000000000" pitchFamily="65" charset="-120"/>
                <a:cs typeface="+mn-cs"/>
              </a:rPr>
              <a:t>的問題 </a:t>
            </a:r>
            <a:r>
              <a:rPr lang="en-US" altLang="zh-TW" sz="1200" kern="1200" baseline="0" dirty="0" smtClean="0">
                <a:solidFill>
                  <a:schemeClr val="dk1"/>
                </a:solidFill>
                <a:effectLst/>
                <a:latin typeface="Times New Roman" panose="02020603050405020304" pitchFamily="18" charset="0"/>
                <a:ea typeface="標楷體" panose="03000509000000000000" pitchFamily="65" charset="-120"/>
                <a:cs typeface="+mn-cs"/>
              </a:rPr>
              <a:t>=&gt;</a:t>
            </a:r>
            <a:r>
              <a:rPr lang="zh-TW" altLang="en-US" baseline="0" dirty="0" smtClean="0">
                <a:latin typeface="Times New Roman" panose="02020603050405020304" pitchFamily="18" charset="0"/>
                <a:ea typeface="標楷體" panose="03000509000000000000" pitchFamily="65" charset="-120"/>
              </a:rPr>
              <a:t>整合原星級評分和評論的數值極性</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情緒分數</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，產生調整後的評分</a:t>
            </a:r>
          </a:p>
          <a:p>
            <a:endParaRPr lang="en-US" altLang="zh-TW" dirty="0" smtClean="0"/>
          </a:p>
          <a:p>
            <a:r>
              <a:rPr lang="en-US" altLang="zh-TW" dirty="0" smtClean="0"/>
              <a:t>(</a:t>
            </a:r>
            <a:r>
              <a:rPr lang="zh-TW" altLang="en-US" dirty="0" smtClean="0"/>
              <a:t>現有評分問題與影響力、情緒分析的關係？影響力與排名之間關係？</a:t>
            </a:r>
            <a:r>
              <a:rPr lang="en-US" altLang="zh-TW" dirty="0" smtClean="0"/>
              <a:t>)</a:t>
            </a:r>
            <a:endParaRPr lang="zh-TW" altLang="en-US" dirty="0"/>
          </a:p>
        </p:txBody>
      </p:sp>
      <p:sp>
        <p:nvSpPr>
          <p:cNvPr id="4" name="投影片編號版面配置區 3"/>
          <p:cNvSpPr>
            <a:spLocks noGrp="1"/>
          </p:cNvSpPr>
          <p:nvPr>
            <p:ph type="sldNum" sz="quarter" idx="10"/>
          </p:nvPr>
        </p:nvSpPr>
        <p:spPr/>
        <p:txBody>
          <a:bodyPr/>
          <a:lstStyle/>
          <a:p>
            <a:fld id="{78FF7908-8036-43B4-B887-7A189C01356B}" type="slidenum">
              <a:rPr lang="zh-TW" altLang="en-US" smtClean="0"/>
              <a:t>9</a:t>
            </a:fld>
            <a:endParaRPr lang="zh-TW" altLang="en-US"/>
          </a:p>
        </p:txBody>
      </p:sp>
    </p:spTree>
    <p:extLst>
      <p:ext uri="{BB962C8B-B14F-4D97-AF65-F5344CB8AC3E}">
        <p14:creationId xmlns:p14="http://schemas.microsoft.com/office/powerpoint/2010/main" val="277681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C4DCF27-EA64-4B7D-95B1-3671B54A1467}"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5931A4B-E62A-4F8E-837E-E9B10A41F2C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9898895-6C1F-46D8-82E8-CAE01D86F10B}" type="datetime1">
              <a:rPr lang="zh-CN" altLang="en-US" smtClean="0"/>
              <a:t>2020/7/12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9331033" y="6337875"/>
            <a:ext cx="2743200" cy="365125"/>
          </a:xfrm>
        </p:spPr>
        <p:txBody>
          <a:bodyPr/>
          <a:lstStyle>
            <a:lvl1pPr>
              <a:defRPr sz="1800">
                <a:solidFill>
                  <a:schemeClr val="tx1"/>
                </a:solidFill>
              </a:defRPr>
            </a:lvl1pPr>
          </a:lstStyle>
          <a:p>
            <a:fld id="{15931A4B-E62A-4F8E-837E-E9B10A41F2CC}" type="slidenum">
              <a:rPr lang="zh-CN" altLang="en-US" smtClean="0"/>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8610600" y="6356350"/>
            <a:ext cx="2743200" cy="365125"/>
          </a:xfrm>
        </p:spPr>
        <p:txBody>
          <a:bodyPr/>
          <a:lstStyle/>
          <a:p>
            <a:fld id="{15931A4B-E62A-4F8E-837E-E9B10A41F2C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72516-37F6-4CAC-BD84-098413111537}" type="datetime1">
              <a:rPr lang="zh-CN" altLang="en-US" smtClean="0"/>
              <a:t>2020/7/12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31A4B-E62A-4F8E-837E-E9B10A41F2C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cxnSp>
        <p:nvCxnSpPr>
          <p:cNvPr id="12" name="直接连接符 11"/>
          <p:cNvCxnSpPr/>
          <p:nvPr/>
        </p:nvCxnSpPr>
        <p:spPr>
          <a:xfrm>
            <a:off x="3526403" y="3662934"/>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526403" y="4516020"/>
            <a:ext cx="5370286" cy="0"/>
          </a:xfrm>
          <a:prstGeom prst="line">
            <a:avLst/>
          </a:prstGeom>
          <a:ln>
            <a:solidFill>
              <a:srgbClr val="1BA0C9"/>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363365" y="3721590"/>
            <a:ext cx="9161482" cy="707886"/>
          </a:xfrm>
          <a:prstGeom prst="rect">
            <a:avLst/>
          </a:prstGeom>
        </p:spPr>
        <p:txBody>
          <a:bodyPr wrap="none">
            <a:spAutoFit/>
          </a:bodyPr>
          <a:lstStyle/>
          <a:p>
            <a:pPr algn="ctr"/>
            <a:r>
              <a:rPr kumimoji="1" lang="zh-TW" altLang="en-US" sz="4000" b="1" dirty="0">
                <a:solidFill>
                  <a:srgbClr val="157E9F"/>
                </a:solidFill>
                <a:latin typeface="標楷體" panose="03000509000000000000" pitchFamily="65" charset="-120"/>
                <a:ea typeface="標楷體" panose="03000509000000000000" pitchFamily="65" charset="-120"/>
              </a:rPr>
              <a:t>以</a:t>
            </a:r>
            <a:r>
              <a:rPr kumimoji="1" lang="en-US" altLang="zh-TW" sz="4000" b="1" dirty="0">
                <a:solidFill>
                  <a:srgbClr val="157E9F"/>
                </a:solidFill>
                <a:latin typeface="標楷體" panose="03000509000000000000" pitchFamily="65" charset="-120"/>
                <a:ea typeface="標楷體" panose="03000509000000000000" pitchFamily="65" charset="-120"/>
              </a:rPr>
              <a:t>Instagram</a:t>
            </a:r>
            <a:r>
              <a:rPr kumimoji="1" lang="zh-TW" altLang="en-US" sz="4000" b="1" dirty="0">
                <a:solidFill>
                  <a:srgbClr val="157E9F"/>
                </a:solidFill>
                <a:latin typeface="標楷體" panose="03000509000000000000" pitchFamily="65" charset="-120"/>
                <a:ea typeface="標楷體" panose="03000509000000000000" pitchFamily="65" charset="-120"/>
              </a:rPr>
              <a:t>資料試做一套餐飲評分機制</a:t>
            </a:r>
            <a:endParaRPr kumimoji="1" lang="zh-CN" altLang="en-US" sz="4000" b="1" dirty="0">
              <a:solidFill>
                <a:srgbClr val="157E9F"/>
              </a:solidFill>
              <a:latin typeface="標楷體" panose="03000509000000000000" pitchFamily="65" charset="-120"/>
              <a:ea typeface="標楷體" panose="03000509000000000000" pitchFamily="65" charset="-120"/>
            </a:endParaRPr>
          </a:p>
        </p:txBody>
      </p:sp>
      <p:sp>
        <p:nvSpPr>
          <p:cNvPr id="14" name="矩形 13"/>
          <p:cNvSpPr/>
          <p:nvPr/>
        </p:nvSpPr>
        <p:spPr>
          <a:xfrm>
            <a:off x="3749168" y="5525298"/>
            <a:ext cx="2236510"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指導</a:t>
            </a:r>
            <a:r>
              <a:rPr kumimoji="1" lang="zh-TW" altLang="en-US" sz="2000" b="1" dirty="0">
                <a:solidFill>
                  <a:srgbClr val="157E9F"/>
                </a:solidFill>
                <a:latin typeface="標楷體" panose="03000509000000000000" pitchFamily="65" charset="-120"/>
                <a:ea typeface="標楷體" panose="03000509000000000000" pitchFamily="65" charset="-120"/>
              </a:rPr>
              <a:t>教授</a:t>
            </a:r>
            <a:r>
              <a:rPr kumimoji="1" lang="zh-CN" altLang="en-US" sz="2000" b="1" dirty="0" smtClean="0">
                <a:solidFill>
                  <a:srgbClr val="157E9F"/>
                </a:solidFill>
                <a:latin typeface="標楷體" panose="03000509000000000000" pitchFamily="65" charset="-120"/>
                <a:ea typeface="標楷體" panose="03000509000000000000" pitchFamily="65" charset="-120"/>
              </a:rPr>
              <a:t>：</a:t>
            </a:r>
            <a:r>
              <a:rPr kumimoji="1" lang="zh-TW" altLang="en-US" sz="2000" b="1" dirty="0">
                <a:solidFill>
                  <a:srgbClr val="157E9F"/>
                </a:solidFill>
                <a:latin typeface="標楷體" panose="03000509000000000000" pitchFamily="65" charset="-120"/>
                <a:ea typeface="標楷體" panose="03000509000000000000" pitchFamily="65" charset="-120"/>
              </a:rPr>
              <a:t>莊裕澤</a:t>
            </a:r>
            <a:endParaRPr kumimoji="1" lang="zh-CN" altLang="en-US" sz="2000" b="1" dirty="0">
              <a:solidFill>
                <a:srgbClr val="157E9F"/>
              </a:solidFill>
              <a:latin typeface="標楷體" panose="03000509000000000000" pitchFamily="65" charset="-120"/>
              <a:ea typeface="標楷體" panose="03000509000000000000" pitchFamily="65" charset="-120"/>
            </a:endParaRPr>
          </a:p>
        </p:txBody>
      </p:sp>
      <p:sp>
        <p:nvSpPr>
          <p:cNvPr id="20" name="矩形 19"/>
          <p:cNvSpPr/>
          <p:nvPr/>
        </p:nvSpPr>
        <p:spPr>
          <a:xfrm>
            <a:off x="6519937" y="5525298"/>
            <a:ext cx="1723549" cy="400110"/>
          </a:xfrm>
          <a:prstGeom prst="rect">
            <a:avLst/>
          </a:prstGeom>
        </p:spPr>
        <p:txBody>
          <a:bodyPr wrap="none">
            <a:spAutoFit/>
          </a:bodyPr>
          <a:lstStyle/>
          <a:p>
            <a:r>
              <a:rPr kumimoji="1" lang="zh-TW" altLang="en-US" sz="2000" b="1" dirty="0" smtClean="0">
                <a:solidFill>
                  <a:srgbClr val="157E9F"/>
                </a:solidFill>
                <a:latin typeface="標楷體" panose="03000509000000000000" pitchFamily="65" charset="-120"/>
                <a:ea typeface="標楷體" panose="03000509000000000000" pitchFamily="65" charset="-120"/>
              </a:rPr>
              <a:t>學生</a:t>
            </a:r>
            <a:r>
              <a:rPr kumimoji="1" lang="zh-TW" altLang="en-US" sz="2000" b="1" dirty="0">
                <a:solidFill>
                  <a:srgbClr val="157E9F"/>
                </a:solidFill>
                <a:latin typeface="標楷體" panose="03000509000000000000" pitchFamily="65" charset="-120"/>
                <a:ea typeface="標楷體" panose="03000509000000000000" pitchFamily="65" charset="-120"/>
              </a:rPr>
              <a:t>：林瑋鴻</a:t>
            </a: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sp>
        <p:nvSpPr>
          <p:cNvPr id="206" name="矩形 205"/>
          <p:cNvSpPr/>
          <p:nvPr/>
        </p:nvSpPr>
        <p:spPr>
          <a:xfrm>
            <a:off x="3133937" y="4636230"/>
            <a:ext cx="6086200" cy="707886"/>
          </a:xfrm>
          <a:prstGeom prst="rect">
            <a:avLst/>
          </a:prstGeom>
        </p:spPr>
        <p:txBody>
          <a:bodyPr wrap="square">
            <a:spAutoFit/>
          </a:bodyPr>
          <a:lstStyle/>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On the Use of Instagram Data for Building </a:t>
            </a:r>
          </a:p>
          <a:p>
            <a:pPr algn="ctr"/>
            <a:r>
              <a:rPr kumimoji="1" lang="en-US" altLang="zh-TW" sz="2000" b="1" dirty="0">
                <a:solidFill>
                  <a:srgbClr val="157E9F"/>
                </a:solidFill>
                <a:latin typeface="Times New Roman" panose="02020603050405020304" pitchFamily="18" charset="0"/>
                <a:ea typeface="方正清刻本悦宋简体" panose="02000000000000000000" pitchFamily="2" charset="-122"/>
                <a:cs typeface="Times New Roman" panose="02020603050405020304" pitchFamily="18" charset="0"/>
              </a:rPr>
              <a:t>a Rating System in Catering Industry</a:t>
            </a:r>
          </a:p>
        </p:txBody>
      </p:sp>
      <p:pic>
        <p:nvPicPr>
          <p:cNvPr id="7" name="圖片 6"/>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5024437" y="1293972"/>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10</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5572" y="437727"/>
            <a:ext cx="3005943"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評論之情緒與排名的關係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2"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情緒分析相關研究</a:t>
            </a:r>
          </a:p>
        </p:txBody>
      </p:sp>
      <p:graphicFrame>
        <p:nvGraphicFramePr>
          <p:cNvPr id="13" name="表格 12"/>
          <p:cNvGraphicFramePr>
            <a:graphicFrameLocks noGrp="1"/>
          </p:cNvGraphicFramePr>
          <p:nvPr>
            <p:extLst>
              <p:ext uri="{D42A27DB-BD31-4B8C-83A1-F6EECF244321}">
                <p14:modId xmlns:p14="http://schemas.microsoft.com/office/powerpoint/2010/main" val="4284291521"/>
              </p:ext>
            </p:extLst>
          </p:nvPr>
        </p:nvGraphicFramePr>
        <p:xfrm>
          <a:off x="680837" y="2091024"/>
          <a:ext cx="10802602" cy="3533992"/>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702629">
                  <a:extLst>
                    <a:ext uri="{9D8B030D-6E8A-4147-A177-3AD203B41FA5}">
                      <a16:colId xmlns:a16="http://schemas.microsoft.com/office/drawing/2014/main" val="20001"/>
                    </a:ext>
                  </a:extLst>
                </a:gridCol>
                <a:gridCol w="4061361">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algn="l"/>
                      <a:r>
                        <a:rPr lang="zh-TW" altLang="en-US" baseline="0" dirty="0" smtClean="0">
                          <a:latin typeface="Times New Roman" panose="02020603050405020304" pitchFamily="18" charset="0"/>
                          <a:ea typeface="標楷體" panose="03000509000000000000" pitchFamily="65" charset="-120"/>
                        </a:rPr>
                        <a:t>廖敏惠</a:t>
                      </a:r>
                      <a:r>
                        <a:rPr lang="en-US" altLang="zh-TW" baseline="0" dirty="0" smtClean="0">
                          <a:latin typeface="Times New Roman" panose="02020603050405020304" pitchFamily="18" charset="0"/>
                          <a:ea typeface="標楷體" panose="03000509000000000000" pitchFamily="65" charset="-120"/>
                        </a:rPr>
                        <a:t>(2015)</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網路美食評論情緒分析之研究</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利用情緒分析</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大眾點評網的評論資料</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轉為</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情緒分數</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再</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與原評論的評分比對正確率</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，發現對極性強烈</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情緒分數較高或較低</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的評論可以達到</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88-96%</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的準確率</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Yang, L., Jian-Wu, B.,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Zhi</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-Ping, F. (2017)</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Ranking products through online reviews: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 method based on sentiment analysis technique and intuitionistic fuzzy set theory</a:t>
                      </a:r>
                    </a:p>
                  </a:txBody>
                  <a:tcPr anchor="ctr"/>
                </a:tc>
                <a:tc>
                  <a:txBody>
                    <a:bodyPr/>
                    <a:lstStyle/>
                    <a:p>
                      <a:pPr algn="l"/>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透過情緒分析與模糊裡論</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(fuzzy set theory)</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設計演算法分析用戶對於替代性商品的線上評論，利用線上評論將商品進行推薦排名。</a:t>
                      </a:r>
                    </a:p>
                  </a:txBody>
                  <a:tcPr anchor="ctr"/>
                </a:tc>
                <a:extLst>
                  <a:ext uri="{0D108BD9-81ED-4DB2-BD59-A6C34878D82A}">
                    <a16:rowId xmlns:a16="http://schemas.microsoft.com/office/drawing/2014/main" val="10002"/>
                  </a:ext>
                </a:extLst>
              </a:tr>
            </a:tbl>
          </a:graphicData>
        </a:graphic>
      </p:graphicFrame>
      <p:sp>
        <p:nvSpPr>
          <p:cNvPr id="14" name="矩形 13"/>
          <p:cNvSpPr/>
          <p:nvPr/>
        </p:nvSpPr>
        <p:spPr>
          <a:xfrm>
            <a:off x="1361135" y="6055091"/>
            <a:ext cx="9648795" cy="369332"/>
          </a:xfrm>
          <a:prstGeom prst="rect">
            <a:avLst/>
          </a:prstGeom>
        </p:spPr>
        <p:txBody>
          <a:bodyPr wrap="none">
            <a:spAutoFit/>
          </a:bodyPr>
          <a:lstStyle/>
          <a:p>
            <a:r>
              <a:rPr lang="zh-TW" altLang="en-US" b="1" dirty="0">
                <a:solidFill>
                  <a:srgbClr val="FF0000"/>
                </a:solidFill>
                <a:latin typeface="標楷體" panose="03000509000000000000" pitchFamily="65" charset="-120"/>
                <a:ea typeface="標楷體" panose="03000509000000000000" pitchFamily="65" charset="-120"/>
              </a:rPr>
              <a:t>啟發</a:t>
            </a:r>
            <a:r>
              <a:rPr lang="zh-TW" altLang="en-US" b="1" dirty="0" smtClean="0">
                <a:solidFill>
                  <a:srgbClr val="FF0000"/>
                </a:solidFill>
                <a:latin typeface="標楷體" panose="03000509000000000000" pitchFamily="65" charset="-120"/>
                <a:ea typeface="標楷體" panose="03000509000000000000" pitchFamily="65" charset="-120"/>
              </a:rPr>
              <a:t>：評論之情緒一定程度上可代表評論者的評分，且評論</a:t>
            </a:r>
            <a:r>
              <a:rPr lang="zh-TW" altLang="en-US" b="1" dirty="0">
                <a:solidFill>
                  <a:srgbClr val="FF0000"/>
                </a:solidFill>
                <a:latin typeface="標楷體" panose="03000509000000000000" pitchFamily="65" charset="-120"/>
                <a:ea typeface="標楷體" panose="03000509000000000000" pitchFamily="65" charset="-120"/>
              </a:rPr>
              <a:t>之情緒與</a:t>
            </a:r>
            <a:r>
              <a:rPr lang="zh-TW" altLang="en-US" b="1" dirty="0" smtClean="0">
                <a:solidFill>
                  <a:srgbClr val="FF0000"/>
                </a:solidFill>
                <a:latin typeface="標楷體" panose="03000509000000000000" pitchFamily="65" charset="-120"/>
                <a:ea typeface="標楷體" panose="03000509000000000000" pitchFamily="65" charset="-120"/>
              </a:rPr>
              <a:t>排名具有一定程度的關係</a:t>
            </a:r>
            <a:endParaRPr lang="zh-TW" altLang="en-US" b="1" dirty="0">
              <a:solidFill>
                <a:srgbClr val="FF0000"/>
              </a:solidFill>
              <a:latin typeface="標楷體" panose="03000509000000000000" pitchFamily="65" charset="-120"/>
              <a:ea typeface="標楷體" panose="03000509000000000000" pitchFamily="65" charset="-120"/>
            </a:endParaRPr>
          </a:p>
        </p:txBody>
      </p:sp>
      <p:sp>
        <p:nvSpPr>
          <p:cNvPr id="16" name="矩形 15"/>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1551120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11</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5" name="矩形 4"/>
          <p:cNvSpPr/>
          <p:nvPr/>
        </p:nvSpPr>
        <p:spPr>
          <a:xfrm>
            <a:off x="3607001" y="448459"/>
            <a:ext cx="300594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社群影響力</a:t>
            </a:r>
            <a:r>
              <a:rPr lang="zh-TW" altLang="en-US" sz="2000" b="1" dirty="0">
                <a:latin typeface="標楷體" panose="03000509000000000000" pitchFamily="65" charset="-120"/>
                <a:ea typeface="標楷體" panose="03000509000000000000" pitchFamily="65" charset="-120"/>
              </a:rPr>
              <a:t>與排名的關係</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a:off x="1193572" y="1609200"/>
            <a:ext cx="2736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845875" y="5968543"/>
            <a:ext cx="5262979" cy="369332"/>
          </a:xfrm>
          <a:prstGeom prst="rect">
            <a:avLst/>
          </a:prstGeom>
        </p:spPr>
        <p:txBody>
          <a:bodyPr wrap="none">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啟發：評論者的影響力</a:t>
            </a:r>
            <a:r>
              <a:rPr lang="zh-TW" altLang="en-US" b="1" dirty="0">
                <a:solidFill>
                  <a:srgbClr val="FF0000"/>
                </a:solidFill>
                <a:latin typeface="標楷體" panose="03000509000000000000" pitchFamily="65" charset="-120"/>
                <a:ea typeface="標楷體" panose="03000509000000000000" pitchFamily="65" charset="-120"/>
              </a:rPr>
              <a:t>與排名具有一定程度的關係</a:t>
            </a:r>
            <a:endParaRPr lang="zh-TW"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720964616"/>
              </p:ext>
            </p:extLst>
          </p:nvPr>
        </p:nvGraphicFramePr>
        <p:xfrm>
          <a:off x="680837" y="2091024"/>
          <a:ext cx="10802602" cy="3386667"/>
        </p:xfrm>
        <a:graphic>
          <a:graphicData uri="http://schemas.openxmlformats.org/drawingml/2006/table">
            <a:tbl>
              <a:tblPr firstRow="1" bandRow="1">
                <a:tableStyleId>{5C22544A-7EE6-4342-B048-85BDC9FD1C3A}</a:tableStyleId>
              </a:tblPr>
              <a:tblGrid>
                <a:gridCol w="2038612">
                  <a:extLst>
                    <a:ext uri="{9D8B030D-6E8A-4147-A177-3AD203B41FA5}">
                      <a16:colId xmlns:a16="http://schemas.microsoft.com/office/drawing/2014/main" val="20000"/>
                    </a:ext>
                  </a:extLst>
                </a:gridCol>
                <a:gridCol w="4298868">
                  <a:extLst>
                    <a:ext uri="{9D8B030D-6E8A-4147-A177-3AD203B41FA5}">
                      <a16:colId xmlns:a16="http://schemas.microsoft.com/office/drawing/2014/main" val="20001"/>
                    </a:ext>
                  </a:extLst>
                </a:gridCol>
                <a:gridCol w="4465122">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摘要</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吳美慧</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(2013)</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文章強度、部落客評價及推薦產品取得方式對購買意圖之影響</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以美妝保養部落格為例，證實</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部落格文章的強度愈強</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，讀者對其推薦之產品所抱持的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態度會愈好</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范錚強</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(2012)</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線上口碑對消費者購買意圖之影響</a:t>
                      </a:r>
                    </a:p>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－網路論壇的實驗研究</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網路論壇中產品評論的</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內容豐富度愈高</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且</a:t>
                      </a:r>
                      <a:r>
                        <a:rPr lang="zh-TW" altLang="zh-TW" sz="1800" kern="1200" baseline="0" dirty="0" smtClean="0">
                          <a:solidFill>
                            <a:srgbClr val="FF0000"/>
                          </a:solidFill>
                          <a:effectLst/>
                          <a:latin typeface="Times New Roman" panose="02020603050405020304" pitchFamily="18" charset="0"/>
                          <a:ea typeface="標楷體" panose="03000509000000000000" pitchFamily="65" charset="-120"/>
                          <a:cs typeface="+mn-cs"/>
                        </a:rPr>
                        <a:t>推薦此評論的人數愈多</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，資訊搜尋者就愈會認為此文章內容具有參考價值。</a:t>
                      </a:r>
                      <a:endPar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109696" y="1137092"/>
            <a:ext cx="2954647"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社群影響力相關</a:t>
            </a:r>
            <a:r>
              <a:rPr lang="zh-TW" altLang="en-US" sz="2400" dirty="0">
                <a:solidFill>
                  <a:srgbClr val="157E9F"/>
                </a:solidFill>
                <a:latin typeface="標楷體" panose="03000509000000000000" pitchFamily="65" charset="-120"/>
                <a:ea typeface="標楷體" panose="03000509000000000000" pitchFamily="65" charset="-120"/>
              </a:rPr>
              <a:t>研究</a:t>
            </a:r>
          </a:p>
        </p:txBody>
      </p:sp>
      <p:sp>
        <p:nvSpPr>
          <p:cNvPr id="19" name="矩形 18"/>
          <p:cNvSpPr/>
          <p:nvPr/>
        </p:nvSpPr>
        <p:spPr>
          <a:xfrm>
            <a:off x="680836" y="139057"/>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Tree>
    <p:extLst>
      <p:ext uri="{BB962C8B-B14F-4D97-AF65-F5344CB8AC3E}">
        <p14:creationId xmlns:p14="http://schemas.microsoft.com/office/powerpoint/2010/main" val="2246333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404799"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3</a:t>
            </a:r>
            <a:r>
              <a:rPr lang="en-US" altLang="zh-CN" sz="3600" b="1" dirty="0" smtClean="0">
                <a:solidFill>
                  <a:schemeClr val="bg1"/>
                </a:solidFill>
                <a:latin typeface="標楷體" panose="03000509000000000000" pitchFamily="65" charset="-120"/>
                <a:ea typeface="標楷體" panose="03000509000000000000" pitchFamily="65" charset="-120"/>
              </a:rPr>
              <a:t>.</a:t>
            </a:r>
            <a:r>
              <a:rPr lang="zh-TW" altLang="en-US" sz="3600" b="1" dirty="0" smtClean="0">
                <a:solidFill>
                  <a:schemeClr val="bg1"/>
                </a:solidFill>
                <a:latin typeface="標楷體" panose="03000509000000000000" pitchFamily="65" charset="-120"/>
                <a:ea typeface="標楷體" panose="03000509000000000000" pitchFamily="65" charset="-120"/>
              </a:rPr>
              <a:t>研究方法</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404799" y="2465404"/>
            <a:ext cx="8310327"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研究架構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資料蒐集</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線性規劃法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機器學習分類</a:t>
            </a:r>
            <a:r>
              <a:rPr lang="zh-TW" altLang="en-US" sz="2400" dirty="0" smtClean="0">
                <a:solidFill>
                  <a:schemeClr val="bg1"/>
                </a:solidFill>
                <a:latin typeface="標楷體" panose="03000509000000000000" pitchFamily="65" charset="-120"/>
                <a:ea typeface="標楷體" panose="03000509000000000000" pitchFamily="65" charset="-120"/>
              </a:rPr>
              <a:t>演算法</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研究驗</a:t>
            </a:r>
            <a:r>
              <a:rPr lang="zh-TW" altLang="en-US" sz="2400" dirty="0">
                <a:solidFill>
                  <a:schemeClr val="bg1"/>
                </a:solidFill>
                <a:latin typeface="標楷體" panose="03000509000000000000" pitchFamily="65" charset="-120"/>
                <a:ea typeface="標楷體" panose="03000509000000000000" pitchFamily="65" charset="-120"/>
              </a:rPr>
              <a:t>證</a:t>
            </a:r>
            <a:endParaRPr lang="en-US" altLang="zh-TW" sz="2400" dirty="0">
              <a:solidFill>
                <a:schemeClr val="bg1"/>
              </a:solidFill>
              <a:latin typeface="標楷體" panose="03000509000000000000" pitchFamily="65" charset="-120"/>
              <a:ea typeface="標楷體" panose="03000509000000000000" pitchFamily="65" charset="-120"/>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smtClean="0"/>
              <a:t>17</a:t>
            </a:r>
            <a:endParaRPr lang="zh-TW" altLang="en-US" dirty="0"/>
          </a:p>
        </p:txBody>
      </p:sp>
    </p:spTree>
    <p:extLst>
      <p:ext uri="{BB962C8B-B14F-4D97-AF65-F5344CB8AC3E}">
        <p14:creationId xmlns:p14="http://schemas.microsoft.com/office/powerpoint/2010/main" val="5623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13</a:t>
            </a:fld>
            <a:endParaRPr lang="zh-CN" altLang="en-US" dirty="0"/>
          </a:p>
        </p:txBody>
      </p:sp>
      <p:pic>
        <p:nvPicPr>
          <p:cNvPr id="2050"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b="39854"/>
          <a:stretch/>
        </p:blipFill>
        <p:spPr bwMode="auto">
          <a:xfrm>
            <a:off x="723979" y="1594935"/>
            <a:ext cx="5605484" cy="517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研究架構圖_7_1"/>
          <p:cNvPicPr>
            <a:picLocks noChangeAspect="1" noChangeArrowheads="1"/>
          </p:cNvPicPr>
          <p:nvPr/>
        </p:nvPicPr>
        <p:blipFill rotWithShape="1">
          <a:blip r:embed="rId3">
            <a:extLst>
              <a:ext uri="{28A0092B-C50C-407E-A947-70E740481C1C}">
                <a14:useLocalDpi xmlns:a14="http://schemas.microsoft.com/office/drawing/2010/main" val="0"/>
              </a:ext>
            </a:extLst>
          </a:blip>
          <a:srcRect t="49577" b="-1"/>
          <a:stretch/>
        </p:blipFill>
        <p:spPr bwMode="auto">
          <a:xfrm>
            <a:off x="6301171" y="2436302"/>
            <a:ext cx="5512792" cy="4266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8" name="矩形 7"/>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9"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2"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3"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4"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研究架構</a:t>
            </a:r>
          </a:p>
        </p:txBody>
      </p:sp>
      <p:sp>
        <p:nvSpPr>
          <p:cNvPr id="15" name="矩形 14"/>
          <p:cNvSpPr/>
          <p:nvPr/>
        </p:nvSpPr>
        <p:spPr>
          <a:xfrm>
            <a:off x="3726064" y="431259"/>
            <a:ext cx="1210580"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實驗步</a:t>
            </a:r>
            <a:r>
              <a:rPr lang="zh-TW" altLang="en-US" sz="2000" b="1" dirty="0">
                <a:latin typeface="標楷體" panose="03000509000000000000" pitchFamily="65" charset="-120"/>
                <a:ea typeface="標楷體" panose="03000509000000000000" pitchFamily="65" charset="-120"/>
              </a:rPr>
              <a:t>驟</a:t>
            </a:r>
          </a:p>
        </p:txBody>
      </p:sp>
    </p:spTree>
    <p:extLst>
      <p:ext uri="{BB962C8B-B14F-4D97-AF65-F5344CB8AC3E}">
        <p14:creationId xmlns:p14="http://schemas.microsoft.com/office/powerpoint/2010/main" val="2444705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769" name="矩形 1768"/>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8"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9" name="直接连接符 68"/>
          <p:cNvCxnSpPr/>
          <p:nvPr/>
        </p:nvCxnSpPr>
        <p:spPr>
          <a:xfrm flipH="1">
            <a:off x="1011762" y="1520983"/>
            <a:ext cx="140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011761" y="1009735"/>
            <a:ext cx="1415764"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店家選取</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0" name="文字方塊 19"/>
          <p:cNvSpPr txBox="1"/>
          <p:nvPr/>
        </p:nvSpPr>
        <p:spPr>
          <a:xfrm>
            <a:off x="11737704" y="6337816"/>
            <a:ext cx="418704" cy="369332"/>
          </a:xfrm>
          <a:prstGeom prst="rect">
            <a:avLst/>
          </a:prstGeom>
          <a:noFill/>
        </p:spPr>
        <p:txBody>
          <a:bodyPr wrap="none" rtlCol="0">
            <a:spAutoFit/>
          </a:bodyPr>
          <a:lstStyle/>
          <a:p>
            <a:r>
              <a:rPr lang="en-US" altLang="zh-TW" dirty="0" smtClean="0"/>
              <a:t>18</a:t>
            </a:r>
            <a:endParaRPr lang="zh-TW" altLang="en-US" dirty="0"/>
          </a:p>
        </p:txBody>
      </p:sp>
      <p:sp>
        <p:nvSpPr>
          <p:cNvPr id="24" name="TextBox 36"/>
          <p:cNvSpPr txBox="1">
            <a:spLocks noChangeArrowheads="1"/>
          </p:cNvSpPr>
          <p:nvPr/>
        </p:nvSpPr>
        <p:spPr bwMode="auto">
          <a:xfrm>
            <a:off x="855139" y="1697492"/>
            <a:ext cx="7259608" cy="14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en-US" altLang="zh-TW" sz="2000" dirty="0" smtClean="0">
                <a:latin typeface="標楷體" panose="03000509000000000000" pitchFamily="65" charset="-120"/>
                <a:ea typeface="標楷體" panose="03000509000000000000" pitchFamily="65" charset="-120"/>
              </a:rPr>
              <a:t>MENU</a:t>
            </a:r>
            <a:r>
              <a:rPr lang="zh-TW" altLang="en-US" sz="2000" dirty="0">
                <a:latin typeface="標楷體" panose="03000509000000000000" pitchFamily="65" charset="-120"/>
                <a:ea typeface="標楷體" panose="03000509000000000000" pitchFamily="65" charset="-120"/>
              </a:rPr>
              <a:t>美食</a:t>
            </a:r>
            <a:r>
              <a:rPr lang="zh-TW" altLang="en-US" sz="2000" dirty="0" smtClean="0">
                <a:latin typeface="標楷體" panose="03000509000000000000" pitchFamily="65" charset="-120"/>
                <a:ea typeface="標楷體" panose="03000509000000000000" pitchFamily="65" charset="-120"/>
              </a:rPr>
              <a:t>誌近兩年</a:t>
            </a:r>
            <a:r>
              <a:rPr lang="zh-TW" altLang="en-US" sz="2000" dirty="0">
                <a:latin typeface="標楷體" panose="03000509000000000000" pitchFamily="65" charset="-120"/>
                <a:ea typeface="標楷體" panose="03000509000000000000" pitchFamily="65" charset="-120"/>
              </a:rPr>
              <a:t>十</a:t>
            </a:r>
            <a:r>
              <a:rPr lang="zh-TW" altLang="en-US" sz="2000" dirty="0" smtClean="0">
                <a:latin typeface="標楷體" panose="03000509000000000000" pitchFamily="65" charset="-120"/>
                <a:ea typeface="標楷體" panose="03000509000000000000" pitchFamily="65" charset="-120"/>
              </a:rPr>
              <a:t>種</a:t>
            </a:r>
            <a:r>
              <a:rPr lang="en-US" altLang="zh-TW" sz="2000" dirty="0" smtClean="0">
                <a:latin typeface="標楷體" panose="03000509000000000000" pitchFamily="65" charset="-120"/>
                <a:ea typeface="標楷體" panose="03000509000000000000" pitchFamily="65" charset="-120"/>
              </a:rPr>
              <a:t>Top10</a:t>
            </a:r>
            <a:r>
              <a:rPr lang="zh-TW" altLang="en-US" sz="2000" dirty="0">
                <a:latin typeface="標楷體" panose="03000509000000000000" pitchFamily="65" charset="-120"/>
                <a:ea typeface="標楷體" panose="03000509000000000000" pitchFamily="65" charset="-120"/>
              </a:rPr>
              <a:t>餐飲</a:t>
            </a:r>
            <a:r>
              <a:rPr lang="zh-TW" altLang="en-US" sz="2000" dirty="0" smtClean="0">
                <a:latin typeface="標楷體" panose="03000509000000000000" pitchFamily="65" charset="-120"/>
                <a:ea typeface="標楷體" panose="03000509000000000000" pitchFamily="65" charset="-120"/>
              </a:rPr>
              <a:t>排行榜：</a:t>
            </a:r>
            <a:r>
              <a:rPr lang="en-US" altLang="zh-TW" sz="2000" dirty="0">
                <a:latin typeface="標楷體" panose="03000509000000000000" pitchFamily="65" charset="-120"/>
                <a:ea typeface="標楷體" panose="03000509000000000000" pitchFamily="65" charset="-120"/>
              </a:rPr>
              <a:t/>
            </a:r>
            <a:br>
              <a:rPr lang="en-US" altLang="zh-TW" sz="2000" dirty="0">
                <a:latin typeface="標楷體" panose="03000509000000000000" pitchFamily="65" charset="-120"/>
                <a:ea typeface="標楷體" panose="03000509000000000000" pitchFamily="65" charset="-120"/>
              </a:rPr>
            </a:br>
            <a:r>
              <a:rPr lang="zh-TW" altLang="en-US" sz="2000" dirty="0" smtClean="0">
                <a:latin typeface="標楷體" panose="03000509000000000000" pitchFamily="65" charset="-120"/>
                <a:ea typeface="標楷體" panose="03000509000000000000" pitchFamily="65" charset="-120"/>
              </a:rPr>
              <a:t>義大利麵</a:t>
            </a:r>
            <a:r>
              <a:rPr lang="zh-TW" altLang="en-US" sz="2000" dirty="0">
                <a:latin typeface="標楷體" panose="03000509000000000000" pitchFamily="65" charset="-120"/>
                <a:ea typeface="標楷體" panose="03000509000000000000" pitchFamily="65" charset="-120"/>
              </a:rPr>
              <a:t>、牛肉麵、滷肉飯、咖哩料理、港式餐廳、韓式炸雞、韓式料理、牛排、鐵板燒、冰</a:t>
            </a:r>
            <a:r>
              <a:rPr lang="zh-TW" altLang="en-US" sz="2000" dirty="0" smtClean="0">
                <a:latin typeface="標楷體" panose="03000509000000000000" pitchFamily="65" charset="-120"/>
                <a:ea typeface="標楷體" panose="03000509000000000000" pitchFamily="65" charset="-120"/>
              </a:rPr>
              <a:t>品</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2958307740"/>
              </p:ext>
            </p:extLst>
          </p:nvPr>
        </p:nvGraphicFramePr>
        <p:xfrm>
          <a:off x="8626706" y="1685012"/>
          <a:ext cx="3046962" cy="4214618"/>
        </p:xfrm>
        <a:graphic>
          <a:graphicData uri="http://schemas.openxmlformats.org/drawingml/2006/table">
            <a:tbl>
              <a:tblPr firstRow="1" firstCol="1" bandRow="1">
                <a:tableStyleId>{5C22544A-7EE6-4342-B048-85BDC9FD1C3A}</a:tableStyleId>
              </a:tblPr>
              <a:tblGrid>
                <a:gridCol w="769759">
                  <a:extLst>
                    <a:ext uri="{9D8B030D-6E8A-4147-A177-3AD203B41FA5}">
                      <a16:colId xmlns:a16="http://schemas.microsoft.com/office/drawing/2014/main" val="4189582035"/>
                    </a:ext>
                  </a:extLst>
                </a:gridCol>
                <a:gridCol w="2277203">
                  <a:extLst>
                    <a:ext uri="{9D8B030D-6E8A-4147-A177-3AD203B41FA5}">
                      <a16:colId xmlns:a16="http://schemas.microsoft.com/office/drawing/2014/main" val="2116819836"/>
                    </a:ext>
                  </a:extLst>
                </a:gridCol>
              </a:tblGrid>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名次</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en-US" sz="1200" kern="0" dirty="0">
                          <a:effectLst/>
                          <a:latin typeface="標楷體" panose="03000509000000000000" pitchFamily="65" charset="-120"/>
                          <a:ea typeface="標楷體" panose="03000509000000000000" pitchFamily="65" charset="-120"/>
                        </a:rPr>
                        <a:t>MENU </a:t>
                      </a:r>
                      <a:r>
                        <a:rPr lang="zh-TW" sz="1200" kern="0" dirty="0">
                          <a:effectLst/>
                          <a:latin typeface="標楷體" panose="03000509000000000000" pitchFamily="65" charset="-120"/>
                          <a:ea typeface="標楷體" panose="03000509000000000000" pitchFamily="65" charset="-120"/>
                        </a:rPr>
                        <a:t>美食誌 </a:t>
                      </a:r>
                      <a:r>
                        <a:rPr lang="en-US" sz="1200" kern="0" dirty="0">
                          <a:effectLst/>
                          <a:latin typeface="標楷體" panose="03000509000000000000" pitchFamily="65" charset="-120"/>
                          <a:ea typeface="標楷體" panose="03000509000000000000" pitchFamily="65" charset="-120"/>
                        </a:rPr>
                        <a:t>(2019.12.1)</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81329161"/>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第一名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富宏牛肉麵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464665604"/>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第二名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永康牛肉麵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2794865867"/>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第三名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劉山東牛肉麵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27257995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第四名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林東芳牛肉麵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95868201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第五名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乖乖牛肉麵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072071892"/>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第六名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建宏牛肉麵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582028488"/>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第七名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老皮牛肉麵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397248916"/>
                  </a:ext>
                </a:extLst>
              </a:tr>
              <a:tr h="387004">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第八名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愛</a:t>
                      </a:r>
                      <a:r>
                        <a:rPr lang="en-US" sz="1200" kern="0">
                          <a:effectLst/>
                          <a:latin typeface="標楷體" panose="03000509000000000000" pitchFamily="65" charset="-120"/>
                          <a:ea typeface="標楷體" panose="03000509000000000000" pitchFamily="65" charset="-120"/>
                        </a:rPr>
                        <a:t>.</a:t>
                      </a:r>
                      <a:r>
                        <a:rPr lang="zh-TW" sz="1200" kern="0">
                          <a:effectLst/>
                          <a:latin typeface="標楷體" panose="03000509000000000000" pitchFamily="65" charset="-120"/>
                          <a:ea typeface="標楷體" panose="03000509000000000000" pitchFamily="65" charset="-120"/>
                        </a:rPr>
                        <a:t>熟成</a:t>
                      </a:r>
                      <a:r>
                        <a:rPr lang="en-US" sz="1200" kern="0">
                          <a:effectLst/>
                          <a:latin typeface="標楷體" panose="03000509000000000000" pitchFamily="65" charset="-120"/>
                          <a:ea typeface="標楷體" panose="03000509000000000000" pitchFamily="65" charset="-120"/>
                        </a:rPr>
                        <a:t>21</a:t>
                      </a:r>
                      <a:r>
                        <a:rPr lang="zh-TW" sz="1200" kern="0">
                          <a:effectLst/>
                          <a:latin typeface="標楷體" panose="03000509000000000000" pitchFamily="65" charset="-120"/>
                          <a:ea typeface="標楷體" panose="03000509000000000000" pitchFamily="65" charset="-120"/>
                        </a:rPr>
                        <a:t>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1754968360"/>
                  </a:ext>
                </a:extLst>
              </a:tr>
              <a:tr h="382290">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第九名</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a:effectLst/>
                          <a:latin typeface="標楷體" panose="03000509000000000000" pitchFamily="65" charset="-120"/>
                          <a:ea typeface="標楷體" panose="03000509000000000000" pitchFamily="65" charset="-120"/>
                        </a:rPr>
                        <a:t>樂客牛肉麵</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063696484"/>
                  </a:ext>
                </a:extLst>
              </a:tr>
              <a:tr h="382290">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第十名</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tc>
                  <a:txBody>
                    <a:bodyPr/>
                    <a:lstStyle/>
                    <a:p>
                      <a:pPr>
                        <a:lnSpc>
                          <a:spcPct val="150000"/>
                        </a:lnSpc>
                        <a:spcAft>
                          <a:spcPts val="0"/>
                        </a:spcAft>
                      </a:pPr>
                      <a:r>
                        <a:rPr lang="zh-TW" sz="1200" kern="0" dirty="0">
                          <a:effectLst/>
                          <a:latin typeface="標楷體" panose="03000509000000000000" pitchFamily="65" charset="-120"/>
                          <a:ea typeface="標楷體" panose="03000509000000000000" pitchFamily="65" charset="-120"/>
                        </a:rPr>
                        <a:t>犇三牛牛肉麵</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17780" marR="17780" marT="0" marB="0" anchor="ctr"/>
                </a:tc>
                <a:extLst>
                  <a:ext uri="{0D108BD9-81ED-4DB2-BD59-A6C34878D82A}">
                    <a16:rowId xmlns:a16="http://schemas.microsoft.com/office/drawing/2014/main" val="3714189512"/>
                  </a:ext>
                </a:extLst>
              </a:tr>
            </a:tbl>
          </a:graphicData>
        </a:graphic>
      </p:graphicFrame>
      <p:sp>
        <p:nvSpPr>
          <p:cNvPr id="7" name="矩形 6"/>
          <p:cNvSpPr/>
          <p:nvPr/>
        </p:nvSpPr>
        <p:spPr>
          <a:xfrm>
            <a:off x="8277100" y="6223998"/>
            <a:ext cx="4208691" cy="415498"/>
          </a:xfrm>
          <a:prstGeom prst="rect">
            <a:avLst/>
          </a:prstGeom>
        </p:spPr>
        <p:txBody>
          <a:bodyPr wrap="square">
            <a:spAutoFit/>
          </a:bodyPr>
          <a:lstStyle/>
          <a:p>
            <a:r>
              <a:rPr lang="zh-TW" altLang="zh-TW" sz="1050" dirty="0">
                <a:latin typeface="Times New Roman" panose="02020603050405020304" pitchFamily="18" charset="0"/>
                <a:ea typeface="標楷體" panose="03000509000000000000" pitchFamily="65" charset="-120"/>
                <a:cs typeface="Times New Roman" panose="02020603050405020304" pitchFamily="18" charset="0"/>
              </a:rPr>
              <a:t>來源</a:t>
            </a:r>
            <a:r>
              <a:rPr lang="zh-TW" altLang="zh-TW" sz="1050"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050"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sz="1050" dirty="0" smtClean="0">
                <a:latin typeface="Times New Roman" panose="02020603050405020304" pitchFamily="18" charset="0"/>
                <a:ea typeface="標楷體" panose="03000509000000000000" pitchFamily="65" charset="-120"/>
              </a:rPr>
              <a:t>https</a:t>
            </a:r>
            <a:r>
              <a:rPr lang="en-US" altLang="zh-TW" sz="1050" dirty="0">
                <a:latin typeface="Times New Roman" panose="02020603050405020304" pitchFamily="18" charset="0"/>
                <a:ea typeface="標楷體" panose="03000509000000000000" pitchFamily="65" charset="-120"/>
              </a:rPr>
              <a:t>://findlife.com.tw/menu/blog/2019/12/01/2019beefnoodles/</a:t>
            </a:r>
            <a:endParaRPr lang="zh-TW" altLang="en-US" sz="1050" dirty="0"/>
          </a:p>
        </p:txBody>
      </p:sp>
      <p:sp>
        <p:nvSpPr>
          <p:cNvPr id="28" name="矩形 27"/>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35" name="矩形 34"/>
          <p:cNvSpPr/>
          <p:nvPr/>
        </p:nvSpPr>
        <p:spPr>
          <a:xfrm>
            <a:off x="8898341" y="6017846"/>
            <a:ext cx="268911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a:t>
            </a:r>
            <a:r>
              <a:rPr lang="zh-TW" altLang="en-US" sz="1200" dirty="0" smtClean="0">
                <a:latin typeface="標楷體" panose="03000509000000000000" pitchFamily="65" charset="-120"/>
                <a:ea typeface="標楷體" panose="03000509000000000000" pitchFamily="65" charset="-120"/>
              </a:rPr>
              <a:t>誌調查牛肉麵</a:t>
            </a:r>
            <a:r>
              <a:rPr lang="en-US" altLang="zh-TW" sz="1200" dirty="0" smtClean="0">
                <a:latin typeface="標楷體" panose="03000509000000000000" pitchFamily="65" charset="-120"/>
                <a:ea typeface="標楷體" panose="03000509000000000000" pitchFamily="65" charset="-120"/>
              </a:rPr>
              <a:t>top10</a:t>
            </a:r>
            <a:r>
              <a:rPr lang="zh-TW" altLang="en-US" sz="1200" dirty="0" smtClean="0">
                <a:latin typeface="標楷體" panose="03000509000000000000" pitchFamily="65" charset="-120"/>
                <a:ea typeface="標楷體" panose="03000509000000000000" pitchFamily="65" charset="-120"/>
              </a:rPr>
              <a:t>排行榜</a:t>
            </a:r>
            <a:endParaRPr lang="zh-TW" altLang="en-US" sz="1200" dirty="0">
              <a:latin typeface="標楷體" panose="03000509000000000000" pitchFamily="65" charset="-120"/>
              <a:ea typeface="標楷體" panose="03000509000000000000" pitchFamily="65" charset="-120"/>
            </a:endParaRPr>
          </a:p>
        </p:txBody>
      </p:sp>
      <p:pic>
        <p:nvPicPr>
          <p:cNvPr id="36" name="圖片 35"/>
          <p:cNvPicPr/>
          <p:nvPr/>
        </p:nvPicPr>
        <p:blipFill>
          <a:blip r:embed="rId3"/>
          <a:stretch>
            <a:fillRect/>
          </a:stretch>
        </p:blipFill>
        <p:spPr>
          <a:xfrm>
            <a:off x="1305825" y="3621974"/>
            <a:ext cx="1882073" cy="2864883"/>
          </a:xfrm>
          <a:prstGeom prst="rect">
            <a:avLst/>
          </a:prstGeom>
        </p:spPr>
      </p:pic>
      <p:pic>
        <p:nvPicPr>
          <p:cNvPr id="37" name="圖片 36"/>
          <p:cNvPicPr/>
          <p:nvPr/>
        </p:nvPicPr>
        <p:blipFill>
          <a:blip r:embed="rId4"/>
          <a:stretch>
            <a:fillRect/>
          </a:stretch>
        </p:blipFill>
        <p:spPr>
          <a:xfrm>
            <a:off x="3638506" y="3658223"/>
            <a:ext cx="1919190" cy="2828634"/>
          </a:xfrm>
          <a:prstGeom prst="rect">
            <a:avLst/>
          </a:prstGeom>
        </p:spPr>
      </p:pic>
      <p:pic>
        <p:nvPicPr>
          <p:cNvPr id="38" name="圖片 37"/>
          <p:cNvPicPr/>
          <p:nvPr/>
        </p:nvPicPr>
        <p:blipFill>
          <a:blip r:embed="rId5"/>
          <a:stretch>
            <a:fillRect/>
          </a:stretch>
        </p:blipFill>
        <p:spPr>
          <a:xfrm>
            <a:off x="5922270" y="3946259"/>
            <a:ext cx="2017231" cy="2540598"/>
          </a:xfrm>
          <a:prstGeom prst="rect">
            <a:avLst/>
          </a:prstGeom>
        </p:spPr>
      </p:pic>
      <p:sp>
        <p:nvSpPr>
          <p:cNvPr id="40" name="矩形 39"/>
          <p:cNvSpPr/>
          <p:nvPr/>
        </p:nvSpPr>
        <p:spPr>
          <a:xfrm>
            <a:off x="3319308" y="6486858"/>
            <a:ext cx="2843985" cy="276999"/>
          </a:xfrm>
          <a:prstGeom prst="rect">
            <a:avLst/>
          </a:prstGeom>
        </p:spPr>
        <p:txBody>
          <a:bodyPr wrap="square">
            <a:spAutoFit/>
          </a:bodyPr>
          <a:lstStyle/>
          <a:p>
            <a:r>
              <a:rPr lang="en-US" altLang="zh-TW" sz="1200" dirty="0">
                <a:latin typeface="標楷體" panose="03000509000000000000" pitchFamily="65" charset="-120"/>
                <a:ea typeface="標楷體" panose="03000509000000000000" pitchFamily="65" charset="-120"/>
              </a:rPr>
              <a:t>MENU </a:t>
            </a:r>
            <a:r>
              <a:rPr lang="zh-TW" altLang="en-US" sz="1200" dirty="0">
                <a:latin typeface="標楷體" panose="03000509000000000000" pitchFamily="65" charset="-120"/>
                <a:ea typeface="標楷體" panose="03000509000000000000" pitchFamily="65" charset="-120"/>
              </a:rPr>
              <a:t>美食誌調查牛肉麵前三名範例</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26197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15</a:t>
            </a:fld>
            <a:endParaRPr lang="zh-CN" altLang="en-US" dirty="0"/>
          </a:p>
        </p:txBody>
      </p:sp>
      <p:sp>
        <p:nvSpPr>
          <p:cNvPr id="3" name="圆角矩形 66"/>
          <p:cNvSpPr/>
          <p:nvPr/>
        </p:nvSpPr>
        <p:spPr>
          <a:xfrm rot="10800000" flipV="1">
            <a:off x="623711" y="136578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4" name="直接连接符 68"/>
          <p:cNvCxnSpPr/>
          <p:nvPr/>
        </p:nvCxnSpPr>
        <p:spPr>
          <a:xfrm flipH="1">
            <a:off x="1052571" y="1701859"/>
            <a:ext cx="298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 name="文本框 386"/>
          <p:cNvSpPr txBox="1"/>
          <p:nvPr/>
        </p:nvSpPr>
        <p:spPr>
          <a:xfrm>
            <a:off x="1052570" y="1190611"/>
            <a:ext cx="3108535" cy="525974"/>
          </a:xfrm>
          <a:prstGeom prst="rect">
            <a:avLst/>
          </a:prstGeom>
          <a:noFill/>
        </p:spPr>
        <p:txBody>
          <a:bodyPr wrap="none" lIns="91436" tIns="45718" rIns="91436" bIns="45718" rtlCol="0">
            <a:spAutoFit/>
          </a:bodyPr>
          <a:lstStyle/>
          <a:p>
            <a:pPr>
              <a:lnSpc>
                <a:spcPct val="130000"/>
              </a:lnSpc>
            </a:pPr>
            <a:r>
              <a:rPr lang="en-US" altLang="zh-TW" sz="2400" dirty="0">
                <a:solidFill>
                  <a:srgbClr val="157E9F"/>
                </a:solidFill>
                <a:latin typeface="標楷體" panose="03000509000000000000" pitchFamily="65" charset="-120"/>
                <a:ea typeface="標楷體" panose="03000509000000000000" pitchFamily="65" charset="-120"/>
              </a:rPr>
              <a:t>Instagram</a:t>
            </a:r>
            <a:r>
              <a:rPr lang="zh-TW" altLang="en-US" sz="2400" dirty="0">
                <a:solidFill>
                  <a:srgbClr val="157E9F"/>
                </a:solidFill>
                <a:latin typeface="標楷體" panose="03000509000000000000" pitchFamily="65" charset="-120"/>
                <a:ea typeface="標楷體" panose="03000509000000000000" pitchFamily="65" charset="-120"/>
              </a:rPr>
              <a:t>評論者資訊</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6" name="TextBox 36"/>
          <p:cNvSpPr txBox="1">
            <a:spLocks noChangeArrowheads="1"/>
          </p:cNvSpPr>
          <p:nvPr/>
        </p:nvSpPr>
        <p:spPr bwMode="auto">
          <a:xfrm>
            <a:off x="895949" y="1849101"/>
            <a:ext cx="725960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網路</a:t>
            </a:r>
            <a:r>
              <a:rPr lang="zh-TW" altLang="en-US" sz="2000" dirty="0">
                <a:latin typeface="標楷體" panose="03000509000000000000" pitchFamily="65" charset="-120"/>
                <a:ea typeface="標楷體" panose="03000509000000000000" pitchFamily="65" charset="-120"/>
              </a:rPr>
              <a:t>爬蟲套件</a:t>
            </a:r>
            <a:r>
              <a:rPr lang="en-US" altLang="zh-TW" sz="2000" dirty="0">
                <a:latin typeface="標楷體" panose="03000509000000000000" pitchFamily="65" charset="-120"/>
                <a:ea typeface="標楷體" panose="03000509000000000000" pitchFamily="65" charset="-120"/>
              </a:rPr>
              <a:t>selenium</a:t>
            </a:r>
            <a:r>
              <a:rPr lang="zh-TW" altLang="en-US" sz="2000" dirty="0">
                <a:latin typeface="標楷體" panose="03000509000000000000" pitchFamily="65" charset="-120"/>
                <a:ea typeface="標楷體" panose="03000509000000000000" pitchFamily="65" charset="-120"/>
              </a:rPr>
              <a:t>以及瀏覽器擴充套件</a:t>
            </a:r>
            <a:r>
              <a:rPr lang="en-US" altLang="zh-TW" sz="2000" dirty="0" err="1">
                <a:latin typeface="標楷體" panose="03000509000000000000" pitchFamily="65" charset="-120"/>
                <a:ea typeface="標楷體" panose="03000509000000000000" pitchFamily="65" charset="-120"/>
              </a:rPr>
              <a:t>webscraper</a:t>
            </a:r>
            <a:r>
              <a:rPr lang="zh-TW" altLang="en-US" sz="2000" dirty="0">
                <a:latin typeface="標楷體" panose="03000509000000000000" pitchFamily="65" charset="-120"/>
                <a:ea typeface="標楷體" panose="03000509000000000000" pitchFamily="65" charset="-120"/>
              </a:rPr>
              <a:t>爬取評論者貼文內容、個人資訊</a:t>
            </a:r>
          </a:p>
        </p:txBody>
      </p:sp>
      <p:graphicFrame>
        <p:nvGraphicFramePr>
          <p:cNvPr id="7" name="表格 6"/>
          <p:cNvGraphicFramePr>
            <a:graphicFrameLocks noGrp="1"/>
          </p:cNvGraphicFramePr>
          <p:nvPr>
            <p:extLst>
              <p:ext uri="{D42A27DB-BD31-4B8C-83A1-F6EECF244321}">
                <p14:modId xmlns:p14="http://schemas.microsoft.com/office/powerpoint/2010/main" val="3783500385"/>
              </p:ext>
            </p:extLst>
          </p:nvPr>
        </p:nvGraphicFramePr>
        <p:xfrm>
          <a:off x="1052570" y="3121351"/>
          <a:ext cx="4658188" cy="1635536"/>
        </p:xfrm>
        <a:graphic>
          <a:graphicData uri="http://schemas.openxmlformats.org/drawingml/2006/table">
            <a:tbl>
              <a:tblPr firstRow="1" firstCol="1" bandRow="1">
                <a:tableStyleId>{5C22544A-7EE6-4342-B048-85BDC9FD1C3A}</a:tableStyleId>
              </a:tblPr>
              <a:tblGrid>
                <a:gridCol w="430050">
                  <a:extLst>
                    <a:ext uri="{9D8B030D-6E8A-4147-A177-3AD203B41FA5}">
                      <a16:colId xmlns:a16="http://schemas.microsoft.com/office/drawing/2014/main" val="4142083247"/>
                    </a:ext>
                  </a:extLst>
                </a:gridCol>
                <a:gridCol w="966983">
                  <a:extLst>
                    <a:ext uri="{9D8B030D-6E8A-4147-A177-3AD203B41FA5}">
                      <a16:colId xmlns:a16="http://schemas.microsoft.com/office/drawing/2014/main" val="3066835028"/>
                    </a:ext>
                  </a:extLst>
                </a:gridCol>
                <a:gridCol w="1160632">
                  <a:extLst>
                    <a:ext uri="{9D8B030D-6E8A-4147-A177-3AD203B41FA5}">
                      <a16:colId xmlns:a16="http://schemas.microsoft.com/office/drawing/2014/main" val="574642053"/>
                    </a:ext>
                  </a:extLst>
                </a:gridCol>
                <a:gridCol w="626212">
                  <a:extLst>
                    <a:ext uri="{9D8B030D-6E8A-4147-A177-3AD203B41FA5}">
                      <a16:colId xmlns:a16="http://schemas.microsoft.com/office/drawing/2014/main" val="1959048208"/>
                    </a:ext>
                  </a:extLst>
                </a:gridCol>
                <a:gridCol w="790311">
                  <a:extLst>
                    <a:ext uri="{9D8B030D-6E8A-4147-A177-3AD203B41FA5}">
                      <a16:colId xmlns:a16="http://schemas.microsoft.com/office/drawing/2014/main" val="1071273181"/>
                    </a:ext>
                  </a:extLst>
                </a:gridCol>
                <a:gridCol w="684000">
                  <a:extLst>
                    <a:ext uri="{9D8B030D-6E8A-4147-A177-3AD203B41FA5}">
                      <a16:colId xmlns:a16="http://schemas.microsoft.com/office/drawing/2014/main" val="2200532089"/>
                    </a:ext>
                  </a:extLst>
                </a:gridCol>
              </a:tblGrid>
              <a:tr h="323912">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評論者個人資訊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tc gridSpan="3">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貼文資訊</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54102227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Account</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Instagram</a:t>
                      </a:r>
                      <a:r>
                        <a:rPr lang="zh-TW" sz="1200" kern="100">
                          <a:effectLst/>
                          <a:latin typeface="標楷體" panose="03000509000000000000" pitchFamily="65" charset="-120"/>
                          <a:ea typeface="標楷體" panose="03000509000000000000" pitchFamily="65" charset="-120"/>
                        </a:rPr>
                        <a:t>帳號</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1</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Contents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內文</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2221484951"/>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Posts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貼文數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2</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Likes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dirty="0">
                          <a:effectLst/>
                          <a:latin typeface="標楷體" panose="03000509000000000000" pitchFamily="65" charset="-120"/>
                          <a:ea typeface="標楷體" panose="03000509000000000000" pitchFamily="65" charset="-120"/>
                        </a:rPr>
                        <a:t>按讚數</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1978180722"/>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3</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Followers</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粉絲數</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extLst>
                  <a:ext uri="{0D108BD9-81ED-4DB2-BD59-A6C34878D82A}">
                    <a16:rowId xmlns:a16="http://schemas.microsoft.com/office/drawing/2014/main" val="3571445996"/>
                  </a:ext>
                </a:extLst>
              </a:tr>
              <a:tr h="327906">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4</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en-US" sz="1200" kern="100">
                          <a:effectLst/>
                          <a:latin typeface="標楷體" panose="03000509000000000000" pitchFamily="65" charset="-120"/>
                          <a:ea typeface="標楷體" panose="03000509000000000000" pitchFamily="65" charset="-120"/>
                        </a:rPr>
                        <a:t>Following</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nSpc>
                          <a:spcPct val="150000"/>
                        </a:lnSpc>
                        <a:spcAft>
                          <a:spcPts val="0"/>
                        </a:spcAft>
                      </a:pPr>
                      <a:r>
                        <a:rPr lang="zh-TW" sz="1200" kern="100">
                          <a:effectLst/>
                          <a:latin typeface="標楷體" panose="03000509000000000000" pitchFamily="65" charset="-120"/>
                          <a:ea typeface="標楷體" panose="03000509000000000000" pitchFamily="65" charset="-120"/>
                        </a:rPr>
                        <a:t>追蹤中數量</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a:effectLst/>
                          <a:latin typeface="標楷體" panose="03000509000000000000" pitchFamily="65" charset="-120"/>
                          <a:ea typeface="標楷體" panose="03000509000000000000" pitchFamily="65" charset="-120"/>
                        </a:rPr>
                        <a:t> </a:t>
                      </a:r>
                      <a:endParaRPr lang="zh-TW" sz="1200" kern="10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tc>
                  <a:txBody>
                    <a:bodyPr/>
                    <a:lstStyle/>
                    <a:p>
                      <a:pPr algn="just">
                        <a:lnSpc>
                          <a:spcPct val="150000"/>
                        </a:lnSpc>
                        <a:spcAft>
                          <a:spcPts val="0"/>
                        </a:spcAft>
                      </a:pPr>
                      <a:r>
                        <a:rPr lang="en-US" sz="1200" kern="100" dirty="0">
                          <a:effectLst/>
                          <a:latin typeface="標楷體" panose="03000509000000000000" pitchFamily="65" charset="-120"/>
                          <a:ea typeface="標楷體" panose="03000509000000000000" pitchFamily="65" charset="-120"/>
                        </a:rPr>
                        <a:t> </a:t>
                      </a:r>
                      <a:endParaRPr lang="zh-TW" sz="1200" kern="100" dirty="0">
                        <a:effectLst/>
                        <a:latin typeface="標楷體" panose="03000509000000000000" pitchFamily="65" charset="-12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657933801"/>
                  </a:ext>
                </a:extLst>
              </a:tr>
            </a:tbl>
          </a:graphicData>
        </a:graphic>
      </p:graphicFrame>
      <p:sp>
        <p:nvSpPr>
          <p:cNvPr id="8" name="矩形 7"/>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9"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10" name="矩形 9"/>
          <p:cNvSpPr/>
          <p:nvPr/>
        </p:nvSpPr>
        <p:spPr>
          <a:xfrm>
            <a:off x="3726061" y="431259"/>
            <a:ext cx="1210581"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資料蒐</a:t>
            </a:r>
            <a:r>
              <a:rPr lang="zh-TW" altLang="en-US" sz="2000" b="1" dirty="0">
                <a:latin typeface="標楷體" panose="03000509000000000000" pitchFamily="65" charset="-120"/>
                <a:ea typeface="標楷體" panose="03000509000000000000" pitchFamily="65" charset="-120"/>
              </a:rPr>
              <a:t>集</a:t>
            </a:r>
            <a:endParaRPr lang="en-US" altLang="zh-CN" sz="2000" b="1" dirty="0">
              <a:latin typeface="標楷體" panose="03000509000000000000" pitchFamily="65" charset="-120"/>
              <a:ea typeface="標楷體" panose="03000509000000000000" pitchFamily="65" charset="-120"/>
            </a:endParaRPr>
          </a:p>
        </p:txBody>
      </p:sp>
      <p:sp>
        <p:nvSpPr>
          <p:cNvPr id="11"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14" name="矩形 13"/>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pic>
        <p:nvPicPr>
          <p:cNvPr id="15" name="圖片 14"/>
          <p:cNvPicPr/>
          <p:nvPr/>
        </p:nvPicPr>
        <p:blipFill>
          <a:blip r:embed="rId3"/>
          <a:stretch>
            <a:fillRect/>
          </a:stretch>
        </p:blipFill>
        <p:spPr>
          <a:xfrm>
            <a:off x="6170658" y="2513720"/>
            <a:ext cx="2328737" cy="3745152"/>
          </a:xfrm>
          <a:prstGeom prst="rect">
            <a:avLst/>
          </a:prstGeom>
          <a:ln>
            <a:solidFill>
              <a:schemeClr val="tx1"/>
            </a:solidFill>
          </a:ln>
        </p:spPr>
      </p:pic>
      <p:sp>
        <p:nvSpPr>
          <p:cNvPr id="16" name="矩形 15"/>
          <p:cNvSpPr/>
          <p:nvPr/>
        </p:nvSpPr>
        <p:spPr>
          <a:xfrm>
            <a:off x="6170658" y="6327110"/>
            <a:ext cx="2409634"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貼文資訊</a:t>
            </a:r>
            <a:r>
              <a:rPr lang="en-US" altLang="zh-TW" dirty="0">
                <a:latin typeface="Times New Roman" panose="02020603050405020304" pitchFamily="18" charset="0"/>
                <a:ea typeface="標楷體" panose="03000509000000000000" pitchFamily="65" charset="-120"/>
              </a:rPr>
              <a:t>(Caitlin,2019)</a:t>
            </a:r>
            <a:endParaRPr lang="zh-TW" altLang="en-US" dirty="0"/>
          </a:p>
        </p:txBody>
      </p:sp>
      <p:pic>
        <p:nvPicPr>
          <p:cNvPr id="17" name="圖片 16"/>
          <p:cNvPicPr/>
          <p:nvPr/>
        </p:nvPicPr>
        <p:blipFill>
          <a:blip r:embed="rId4"/>
          <a:stretch>
            <a:fillRect/>
          </a:stretch>
        </p:blipFill>
        <p:spPr>
          <a:xfrm>
            <a:off x="8826458" y="3466773"/>
            <a:ext cx="2966720" cy="1515745"/>
          </a:xfrm>
          <a:prstGeom prst="rect">
            <a:avLst/>
          </a:prstGeom>
          <a:ln>
            <a:solidFill>
              <a:schemeClr val="tx1"/>
            </a:solidFill>
          </a:ln>
        </p:spPr>
      </p:pic>
      <p:cxnSp>
        <p:nvCxnSpPr>
          <p:cNvPr id="19" name="直線單箭頭接點 18"/>
          <p:cNvCxnSpPr>
            <a:endCxn id="17" idx="1"/>
          </p:cNvCxnSpPr>
          <p:nvPr/>
        </p:nvCxnSpPr>
        <p:spPr>
          <a:xfrm flipV="1">
            <a:off x="6899564" y="4224646"/>
            <a:ext cx="1926894" cy="1249879"/>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矩形 19"/>
          <p:cNvSpPr/>
          <p:nvPr/>
        </p:nvSpPr>
        <p:spPr>
          <a:xfrm>
            <a:off x="8921879" y="5105193"/>
            <a:ext cx="2871299" cy="369332"/>
          </a:xfrm>
          <a:prstGeom prst="rect">
            <a:avLst/>
          </a:prstGeom>
        </p:spPr>
        <p:txBody>
          <a:bodyPr wrap="none">
            <a:spAutoFit/>
          </a:bodyPr>
          <a:lstStyle/>
          <a:p>
            <a:r>
              <a:rPr lang="zh-TW" altLang="zh-TW" dirty="0">
                <a:latin typeface="Times New Roman" panose="02020603050405020304" pitchFamily="18" charset="0"/>
                <a:ea typeface="標楷體" panose="03000509000000000000" pitchFamily="65" charset="-120"/>
                <a:cs typeface="Times New Roman" panose="02020603050405020304" pitchFamily="18" charset="0"/>
              </a:rPr>
              <a:t>貼文洞察報告</a:t>
            </a:r>
            <a:r>
              <a:rPr lang="en-US" altLang="zh-TW" dirty="0">
                <a:latin typeface="Times New Roman" panose="02020603050405020304" pitchFamily="18" charset="0"/>
                <a:ea typeface="標楷體" panose="03000509000000000000" pitchFamily="65" charset="-120"/>
              </a:rPr>
              <a:t>(Caitlin,2019)</a:t>
            </a:r>
            <a:endParaRPr lang="zh-TW" altLang="en-US" dirty="0"/>
          </a:p>
        </p:txBody>
      </p:sp>
    </p:spTree>
    <p:extLst>
      <p:ext uri="{BB962C8B-B14F-4D97-AF65-F5344CB8AC3E}">
        <p14:creationId xmlns:p14="http://schemas.microsoft.com/office/powerpoint/2010/main" val="991319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16</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690504" y="475910"/>
            <a:ext cx="249298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決定影響力計算方</a:t>
            </a:r>
            <a:r>
              <a:rPr lang="zh-TW" altLang="en-US" sz="2000" b="1" dirty="0">
                <a:latin typeface="標楷體" panose="03000509000000000000" pitchFamily="65" charset="-120"/>
                <a:ea typeface="標楷體" panose="03000509000000000000" pitchFamily="65" charset="-120"/>
              </a:rPr>
              <a:t>式</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graphicFrame>
        <p:nvGraphicFramePr>
          <p:cNvPr id="17" name="表格 16"/>
          <p:cNvGraphicFramePr>
            <a:graphicFrameLocks noGrp="1"/>
          </p:cNvGraphicFramePr>
          <p:nvPr>
            <p:extLst>
              <p:ext uri="{D42A27DB-BD31-4B8C-83A1-F6EECF244321}">
                <p14:modId xmlns:p14="http://schemas.microsoft.com/office/powerpoint/2010/main" val="2686246294"/>
              </p:ext>
            </p:extLst>
          </p:nvPr>
        </p:nvGraphicFramePr>
        <p:xfrm>
          <a:off x="579571" y="2046957"/>
          <a:ext cx="11188877" cy="3533992"/>
        </p:xfrm>
        <a:graphic>
          <a:graphicData uri="http://schemas.openxmlformats.org/drawingml/2006/table">
            <a:tbl>
              <a:tblPr firstRow="1" bandRow="1">
                <a:tableStyleId>{5C22544A-7EE6-4342-B048-85BDC9FD1C3A}</a:tableStyleId>
              </a:tblPr>
              <a:tblGrid>
                <a:gridCol w="2511594">
                  <a:extLst>
                    <a:ext uri="{9D8B030D-6E8A-4147-A177-3AD203B41FA5}">
                      <a16:colId xmlns:a16="http://schemas.microsoft.com/office/drawing/2014/main" val="20000"/>
                    </a:ext>
                  </a:extLst>
                </a:gridCol>
                <a:gridCol w="4052499">
                  <a:extLst>
                    <a:ext uri="{9D8B030D-6E8A-4147-A177-3AD203B41FA5}">
                      <a16:colId xmlns:a16="http://schemas.microsoft.com/office/drawing/2014/main" val="20001"/>
                    </a:ext>
                  </a:extLst>
                </a:gridCol>
                <a:gridCol w="4624784">
                  <a:extLst>
                    <a:ext uri="{9D8B030D-6E8A-4147-A177-3AD203B41FA5}">
                      <a16:colId xmlns:a16="http://schemas.microsoft.com/office/drawing/2014/main" val="2554911777"/>
                    </a:ext>
                  </a:extLst>
                </a:gridCol>
              </a:tblGrid>
              <a:tr h="755237">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影響力計算方式</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1315715">
                <a:tc>
                  <a:txBody>
                    <a:bodyPr/>
                    <a:lstStyle/>
                    <a:p>
                      <a:pPr marL="0" algn="l" defTabSz="914400" rtl="0" eaLnBrk="1" latinLnBrk="0" hangingPunct="1"/>
                      <a:r>
                        <a:rPr lang="en-US" altLang="zh-TW" sz="1800" dirty="0" smtClean="0">
                          <a:latin typeface="標楷體" panose="03000509000000000000" pitchFamily="65" charset="-120"/>
                          <a:ea typeface="標楷體" panose="03000509000000000000" pitchFamily="65" charset="-120"/>
                        </a:rPr>
                        <a:t>Ling Hang Yew, R., </a:t>
                      </a:r>
                      <a:r>
                        <a:rPr lang="en-US" altLang="zh-TW" sz="1800" dirty="0" err="1" smtClean="0">
                          <a:latin typeface="標楷體" panose="03000509000000000000" pitchFamily="65" charset="-120"/>
                          <a:ea typeface="標楷體" panose="03000509000000000000" pitchFamily="65" charset="-120"/>
                        </a:rPr>
                        <a:t>Binti</a:t>
                      </a:r>
                      <a:r>
                        <a:rPr lang="en-US" altLang="zh-TW" sz="1800" dirty="0" smtClean="0">
                          <a:latin typeface="標楷體" panose="03000509000000000000" pitchFamily="65" charset="-120"/>
                          <a:ea typeface="標楷體" panose="03000509000000000000" pitchFamily="65" charset="-120"/>
                        </a:rPr>
                        <a:t> </a:t>
                      </a:r>
                      <a:r>
                        <a:rPr lang="en-US" altLang="zh-TW" sz="1800" dirty="0" err="1" smtClean="0">
                          <a:latin typeface="標楷體" panose="03000509000000000000" pitchFamily="65" charset="-120"/>
                          <a:ea typeface="標楷體" panose="03000509000000000000" pitchFamily="65" charset="-120"/>
                        </a:rPr>
                        <a:t>Suhaidi</a:t>
                      </a:r>
                      <a:r>
                        <a:rPr lang="en-US" altLang="zh-TW" sz="1800" dirty="0" smtClean="0">
                          <a:latin typeface="標楷體" panose="03000509000000000000" pitchFamily="65" charset="-120"/>
                          <a:ea typeface="標楷體" panose="03000509000000000000" pitchFamily="65" charset="-120"/>
                        </a:rPr>
                        <a:t>, S., </a:t>
                      </a:r>
                      <a:r>
                        <a:rPr lang="en-US" altLang="zh-TW" sz="1800" dirty="0" err="1" smtClean="0">
                          <a:latin typeface="標楷體" panose="03000509000000000000" pitchFamily="65" charset="-120"/>
                          <a:ea typeface="標楷體" panose="03000509000000000000" pitchFamily="65" charset="-120"/>
                        </a:rPr>
                        <a:t>Seewoochurn</a:t>
                      </a:r>
                      <a:r>
                        <a:rPr lang="en-US" altLang="zh-TW" sz="1800" dirty="0" smtClean="0">
                          <a:latin typeface="標楷體" panose="03000509000000000000" pitchFamily="65" charset="-120"/>
                          <a:ea typeface="標楷體" panose="03000509000000000000" pitchFamily="65" charset="-120"/>
                        </a:rPr>
                        <a:t>, P., Kumar </a:t>
                      </a:r>
                      <a:r>
                        <a:rPr lang="en-US" altLang="zh-TW" sz="1800" dirty="0" err="1" smtClean="0">
                          <a:latin typeface="標楷體" panose="03000509000000000000" pitchFamily="65" charset="-120"/>
                          <a:ea typeface="標楷體" panose="03000509000000000000" pitchFamily="65" charset="-120"/>
                        </a:rPr>
                        <a:t>Sevamalai</a:t>
                      </a:r>
                      <a:r>
                        <a:rPr lang="en-US" altLang="zh-TW" sz="1800" dirty="0" smtClean="0">
                          <a:latin typeface="標楷體" panose="03000509000000000000" pitchFamily="65" charset="-120"/>
                          <a:ea typeface="標楷體" panose="03000509000000000000" pitchFamily="65" charset="-120"/>
                        </a:rPr>
                        <a:t>, V. (2018)</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Social Network Influencers’</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Engagement Rate Algorithm Using Instagram Data</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基於追蹤者數量、按讚數、留言數、用戶知名度、影片觀看數、文章觸及率等因素，採用不同比重加權計算</a:t>
                      </a:r>
                      <a:endParaRPr lang="zh-TW" altLang="en-US" sz="1800" kern="1200" baseline="0" dirty="0">
                        <a:solidFill>
                          <a:srgbClr val="FF0000"/>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2425399074"/>
                  </a:ext>
                </a:extLst>
              </a:tr>
              <a:tr h="1315715">
                <a:tc>
                  <a:txBody>
                    <a:bodyPr/>
                    <a:lstStyle/>
                    <a:p>
                      <a:pPr marL="0" algn="l" defTabSz="914400" rtl="0" eaLnBrk="1" latinLnBrk="0" hangingPunct="1"/>
                      <a:r>
                        <a:rPr lang="zh-TW" altLang="en-US" sz="1800" dirty="0" smtClean="0">
                          <a:latin typeface="標楷體" panose="03000509000000000000" pitchFamily="65" charset="-120"/>
                          <a:ea typeface="標楷體" panose="03000509000000000000" pitchFamily="65" charset="-120"/>
                        </a:rPr>
                        <a:t>陳佳雯</a:t>
                      </a:r>
                      <a:r>
                        <a:rPr lang="en-US" altLang="zh-TW" sz="1800" dirty="0" smtClean="0">
                          <a:latin typeface="標楷體" panose="03000509000000000000" pitchFamily="65" charset="-120"/>
                          <a:ea typeface="標楷體" panose="03000509000000000000" pitchFamily="65" charset="-120"/>
                        </a:rPr>
                        <a:t>(2017)</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0" algn="l" defTabSz="914400" rtl="0" eaLnBrk="1" latinLnBrk="0" hangingPunct="1"/>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探討美食圖片內容力及社群影響力對按讚行為之影響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以</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為例</a:t>
                      </a:r>
                    </a:p>
                    <a:p>
                      <a:pPr marL="0" algn="l" defTabSz="914400" rtl="0" eaLnBrk="1" latinLnBrk="0" hangingPunct="1"/>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讚數</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留言：</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的留言現象較不盛行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marL="285750" indent="-285750" algn="l" defTabSz="914400" rtl="0" eaLnBrk="1" latinLnBrk="0" hangingPunct="1">
                        <a:buFont typeface="Arial" panose="020B0604020202020204" pitchFamily="34" charset="0"/>
                        <a:buChar char="•"/>
                      </a:pP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分享：僅限將</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Instagram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的貼文分享到其他的社群上，無法有效擴散</a:t>
                      </a:r>
                    </a:p>
                  </a:txBody>
                  <a:tcPr anchor="ctr"/>
                </a:tc>
                <a:extLst>
                  <a:ext uri="{0D108BD9-81ED-4DB2-BD59-A6C34878D82A}">
                    <a16:rowId xmlns:a16="http://schemas.microsoft.com/office/drawing/2014/main" val="10002"/>
                  </a:ext>
                </a:extLst>
              </a:tr>
            </a:tbl>
          </a:graphicData>
        </a:graphic>
      </p:graphicFrame>
      <p:sp>
        <p:nvSpPr>
          <p:cNvPr id="18" name="文本框 386"/>
          <p:cNvSpPr txBox="1"/>
          <p:nvPr/>
        </p:nvSpPr>
        <p:spPr>
          <a:xfrm>
            <a:off x="1011761" y="1009735"/>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影響力權重</a:t>
            </a:r>
            <a:endParaRPr lang="zh-TW" altLang="en-US" sz="2400" dirty="0">
              <a:solidFill>
                <a:srgbClr val="157E9F"/>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5212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17</a:t>
            </a:fld>
            <a:endParaRPr lang="zh-CN" altLang="en-US" dirty="0"/>
          </a:p>
        </p:txBody>
      </p:sp>
      <p:sp>
        <p:nvSpPr>
          <p:cNvPr id="3" name="矩形 2"/>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5" name="矩形 4"/>
          <p:cNvSpPr/>
          <p:nvPr/>
        </p:nvSpPr>
        <p:spPr>
          <a:xfrm>
            <a:off x="3711935" y="448459"/>
            <a:ext cx="351890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將評論利用情緒分析轉為評分</a:t>
            </a:r>
            <a:endParaRPr lang="en-US" altLang="zh-CN" sz="2000" b="1" dirty="0">
              <a:latin typeface="標楷體" panose="03000509000000000000" pitchFamily="65" charset="-120"/>
              <a:ea typeface="標楷體" panose="03000509000000000000" pitchFamily="65" charset="-120"/>
            </a:endParaRPr>
          </a:p>
        </p:txBody>
      </p:sp>
      <p:sp>
        <p:nvSpPr>
          <p:cNvPr id="6"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8" name="文本框 386"/>
          <p:cNvSpPr txBox="1"/>
          <p:nvPr/>
        </p:nvSpPr>
        <p:spPr>
          <a:xfrm>
            <a:off x="1185880" y="984517"/>
            <a:ext cx="1415764" cy="525974"/>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評分計算</a:t>
            </a:r>
            <a:endParaRPr lang="zh-TW" altLang="en-US" sz="2400" dirty="0">
              <a:solidFill>
                <a:srgbClr val="157E9F"/>
              </a:solidFill>
              <a:latin typeface="標楷體" panose="03000509000000000000" pitchFamily="65" charset="-120"/>
              <a:ea typeface="標楷體" panose="03000509000000000000" pitchFamily="65" charset="-120"/>
            </a:endParaRPr>
          </a:p>
        </p:txBody>
      </p:sp>
      <p:pic>
        <p:nvPicPr>
          <p:cNvPr id="4098" name="圖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17" y="2669516"/>
            <a:ext cx="5086977" cy="1978269"/>
          </a:xfrm>
          <a:prstGeom prst="rect">
            <a:avLst/>
          </a:prstGeom>
          <a:noFill/>
          <a:extLst>
            <a:ext uri="{909E8E84-426E-40DD-AFC4-6F175D3DCCD1}">
              <a14:hiddenFill xmlns:a14="http://schemas.microsoft.com/office/drawing/2010/main">
                <a:solidFill>
                  <a:srgbClr val="FFFFFF"/>
                </a:solidFill>
              </a14:hiddenFill>
            </a:ext>
          </a:extLst>
        </p:spPr>
      </p:pic>
      <p:pic>
        <p:nvPicPr>
          <p:cNvPr id="4097" name="圖片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626" y="3301340"/>
            <a:ext cx="5018830" cy="934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2220686" y="21734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11" name="Rectangle 4"/>
          <p:cNvSpPr>
            <a:spLocks noChangeArrowheads="1"/>
          </p:cNvSpPr>
          <p:nvPr/>
        </p:nvSpPr>
        <p:spPr bwMode="auto">
          <a:xfrm>
            <a:off x="1653986" y="4781846"/>
            <a:ext cx="411589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情緒</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詞的情緒分數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5"/>
          <p:cNvSpPr>
            <a:spLocks noChangeArrowheads="1"/>
          </p:cNvSpPr>
          <p:nvPr/>
        </p:nvSpPr>
        <p:spPr bwMode="auto">
          <a:xfrm>
            <a:off x="7006442" y="4414011"/>
            <a:ext cx="3942607" cy="367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評論</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的情緒分數</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Kaviya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等人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(2017))</a:t>
            </a:r>
          </a:p>
        </p:txBody>
      </p:sp>
    </p:spTree>
    <p:extLst>
      <p:ext uri="{BB962C8B-B14F-4D97-AF65-F5344CB8AC3E}">
        <p14:creationId xmlns:p14="http://schemas.microsoft.com/office/powerpoint/2010/main" val="10539071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18</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07001" y="448459"/>
            <a:ext cx="3262424"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設計線性規劃法之評分機制</a:t>
            </a:r>
            <a:endParaRPr lang="zh-TW" altLang="en-US"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268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TextBox 36"/>
          <p:cNvSpPr txBox="1">
            <a:spLocks noChangeArrowheads="1"/>
          </p:cNvSpPr>
          <p:nvPr/>
        </p:nvSpPr>
        <p:spPr bwMode="auto">
          <a:xfrm>
            <a:off x="719020" y="1638838"/>
            <a:ext cx="795116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僅利用兩個現有情緒辭典進行情緒分析法搭配權重概念調整</a:t>
            </a:r>
            <a:r>
              <a:rPr lang="zh-TW" altLang="en-US" sz="2000" dirty="0" smtClean="0">
                <a:latin typeface="標楷體" panose="03000509000000000000" pitchFamily="65" charset="-120"/>
                <a:ea typeface="標楷體" panose="03000509000000000000" pitchFamily="65" charset="-120"/>
              </a:rPr>
              <a:t>評分</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測試正規化後的</a:t>
            </a:r>
            <a:r>
              <a:rPr lang="zh-TW" altLang="en-US" sz="2000" dirty="0" smtClean="0">
                <a:latin typeface="標楷體" panose="03000509000000000000" pitchFamily="65" charset="-120"/>
                <a:ea typeface="標楷體" panose="03000509000000000000" pitchFamily="65" charset="-120"/>
              </a:rPr>
              <a:t>結果</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測試不同平均方式</a:t>
            </a:r>
          </a:p>
        </p:txBody>
      </p:sp>
      <mc:AlternateContent xmlns:mc="http://schemas.openxmlformats.org/markup-compatibility/2006">
        <mc:Choice xmlns:a14="http://schemas.microsoft.com/office/drawing/2010/main" Requires="a14">
          <p:sp>
            <p:nvSpPr>
              <p:cNvPr id="15" name="矩形 14"/>
              <p:cNvSpPr/>
              <p:nvPr/>
            </p:nvSpPr>
            <p:spPr>
              <a:xfrm>
                <a:off x="3760065" y="2187547"/>
                <a:ext cx="7746670"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各情緒詞彙的情緒分數加總</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5" name="矩形 14"/>
              <p:cNvSpPr>
                <a:spLocks noRot="1" noChangeAspect="1" noMove="1" noResize="1" noEditPoints="1" noAdjustHandles="1" noChangeArrowheads="1" noChangeShapeType="1" noTextEdit="1"/>
              </p:cNvSpPr>
              <p:nvPr/>
            </p:nvSpPr>
            <p:spPr>
              <a:xfrm>
                <a:off x="3760065" y="2187547"/>
                <a:ext cx="7746670" cy="848566"/>
              </a:xfrm>
              <a:prstGeom prst="rect">
                <a:avLst/>
              </a:prstGeom>
              <a:blipFill>
                <a:blip r:embed="rId3"/>
                <a:stretch>
                  <a:fillRect/>
                </a:stretch>
              </a:blipFill>
            </p:spPr>
            <p:txBody>
              <a:bodyPr/>
              <a:lstStyle/>
              <a:p>
                <a:r>
                  <a:rPr lang="zh-TW" altLang="en-US">
                    <a:noFill/>
                  </a:rPr>
                  <a:t> </a:t>
                </a:r>
              </a:p>
            </p:txBody>
          </p:sp>
        </mc:Fallback>
      </mc:AlternateContent>
      <p:sp>
        <p:nvSpPr>
          <p:cNvPr id="16" name="矩形 15"/>
          <p:cNvSpPr/>
          <p:nvPr/>
        </p:nvSpPr>
        <p:spPr>
          <a:xfrm>
            <a:off x="6088865" y="2950370"/>
            <a:ext cx="2954655"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公式一、</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情緒分析結合權重</a:t>
            </a:r>
            <a:endParaRPr lang="zh-TW" altLang="en-US" dirty="0"/>
          </a:p>
        </p:txBody>
      </p:sp>
      <p:sp>
        <p:nvSpPr>
          <p:cNvPr id="17" name="矩形 16"/>
          <p:cNvSpPr/>
          <p:nvPr/>
        </p:nvSpPr>
        <p:spPr>
          <a:xfrm>
            <a:off x="3350855" y="5852289"/>
            <a:ext cx="3185487" cy="507831"/>
          </a:xfrm>
          <a:prstGeom prst="rect">
            <a:avLst/>
          </a:prstGeom>
        </p:spPr>
        <p:txBody>
          <a:bodyPr wrap="none">
            <a:spAutoFit/>
          </a:bodyPr>
          <a:lstStyle/>
          <a:p>
            <a:pPr marL="609600" indent="304800" algn="ct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公式二、線性規劃法</a:t>
            </a:r>
          </a:p>
        </p:txBody>
      </p:sp>
      <mc:AlternateContent xmlns:mc="http://schemas.openxmlformats.org/markup-compatibility/2006">
        <mc:Choice xmlns:a14="http://schemas.microsoft.com/office/drawing/2010/main" Requires="a14">
          <p:sp>
            <p:nvSpPr>
              <p:cNvPr id="18" name="矩形 17"/>
              <p:cNvSpPr/>
              <p:nvPr/>
            </p:nvSpPr>
            <p:spPr>
              <a:xfrm>
                <a:off x="579571" y="5208750"/>
                <a:ext cx="11013719" cy="84856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TW" altLang="en-US">
                          <a:latin typeface="Cambria Math" panose="02040503050406030204" pitchFamily="18" charset="0"/>
                        </a:rPr>
                        <m:t>店</m:t>
                      </m:r>
                      <m:r>
                        <a:rPr lang="zh-TW" altLang="en-US" i="0">
                          <a:latin typeface="Cambria Math" panose="02040503050406030204" pitchFamily="18" charset="0"/>
                        </a:rPr>
                        <m:t>家總評分</m:t>
                      </m:r>
                      <m:r>
                        <a:rPr lang="zh-TW" altLang="en-US" i="0">
                          <a:latin typeface="Cambria Math" panose="02040503050406030204" pitchFamily="18" charset="0"/>
                        </a:rPr>
                        <m:t>=</m:t>
                      </m:r>
                      <m:d>
                        <m:dPr>
                          <m:ctrlPr>
                            <a:rPr lang="zh-TW" altLang="en-US" i="1">
                              <a:latin typeface="Cambria Math" panose="02040503050406030204" pitchFamily="18" charset="0"/>
                            </a:rPr>
                          </m:ctrlPr>
                        </m:dPr>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sub>
                            <m:sup>
                              <m:r>
                                <a:rPr lang="zh-TW" altLang="en-US" i="1">
                                  <a:latin typeface="Cambria Math" panose="02040503050406030204" pitchFamily="18" charset="0"/>
                                </a:rPr>
                                <m:t>𝑛</m:t>
                              </m:r>
                            </m:sup>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1</m:t>
                                              </m:r>
                                            </m:sub>
                                          </m:sSub>
                                          <m:r>
                                            <a:rPr lang="zh-TW" altLang="en-US" i="0">
                                              <a:latin typeface="Cambria Math" panose="02040503050406030204" pitchFamily="18" charset="0"/>
                                            </a:rPr>
                                            <m:t>∗</m:t>
                                          </m:r>
                                          <m:r>
                                            <m:rPr>
                                              <m:sty m:val="p"/>
                                            </m:rPr>
                                            <a:rPr lang="zh-TW" altLang="en-US" i="0">
                                              <a:latin typeface="Cambria Math" panose="02040503050406030204" pitchFamily="18" charset="0"/>
                                            </a:rPr>
                                            <m:t>antusd</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2</m:t>
                                              </m:r>
                                            </m:sub>
                                          </m:sSub>
                                          <m:r>
                                            <a:rPr lang="zh-TW" altLang="en-US" i="0">
                                              <a:latin typeface="Cambria Math" panose="02040503050406030204" pitchFamily="18" charset="0"/>
                                            </a:rPr>
                                            <m:t>∗</m:t>
                                          </m:r>
                                          <m:r>
                                            <m:rPr>
                                              <m:sty m:val="p"/>
                                            </m:rPr>
                                            <a:rPr lang="zh-TW" altLang="en-US" i="0">
                                              <a:latin typeface="Cambria Math" panose="02040503050406030204" pitchFamily="18" charset="0"/>
                                            </a:rPr>
                                            <m:t>emoji</m:t>
                                          </m:r>
                                          <m:r>
                                            <a:rPr lang="zh-TW" altLang="en-US" i="0">
                                              <a:latin typeface="Cambria Math" panose="02040503050406030204" pitchFamily="18" charset="0"/>
                                            </a:rPr>
                                            <m:t> </m:t>
                                          </m:r>
                                          <m:r>
                                            <a:rPr lang="zh-TW" altLang="en-US" i="0">
                                              <a:latin typeface="Cambria Math" panose="02040503050406030204" pitchFamily="18" charset="0"/>
                                            </a:rPr>
                                            <m:t>辭典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𝑤</m:t>
                                              </m:r>
                                            </m:e>
                                            <m:sub>
                                              <m:r>
                                                <a:rPr lang="zh-TW" altLang="en-US" i="0">
                                                  <a:latin typeface="Cambria Math" panose="02040503050406030204" pitchFamily="18" charset="0"/>
                                                </a:rPr>
                                                <m:t>3</m:t>
                                              </m:r>
                                            </m:sub>
                                          </m:sSub>
                                          <m:r>
                                            <a:rPr lang="zh-TW" altLang="en-US" i="0">
                                              <a:latin typeface="Cambria Math" panose="02040503050406030204" pitchFamily="18" charset="0"/>
                                            </a:rPr>
                                            <m:t>∗</m:t>
                                          </m:r>
                                          <m:r>
                                            <a:rPr lang="zh-TW" altLang="en-US" i="0">
                                              <a:latin typeface="Cambria Math" panose="02040503050406030204" pitchFamily="18" charset="0"/>
                                            </a:rPr>
                                            <m:t>本研究標記情緒詞</m:t>
                                          </m:r>
                                        </m:e>
                                      </m:d>
                                    </m:e>
                                    <m:sub>
                                      <m:r>
                                        <a:rPr lang="zh-TW" altLang="en-US" i="1">
                                          <a:latin typeface="Cambria Math" panose="02040503050406030204" pitchFamily="18" charset="0"/>
                                        </a:rPr>
                                        <m:t>𝑖</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d>
                                        <m:dPr>
                                          <m:ctrlPr>
                                            <a:rPr lang="zh-TW" altLang="en-US" i="1">
                                              <a:latin typeface="Cambria Math" panose="02040503050406030204" pitchFamily="18" charset="0"/>
                                            </a:rPr>
                                          </m:ctrlPr>
                                        </m:dPr>
                                        <m:e>
                                          <m:r>
                                            <a:rPr lang="zh-TW" altLang="en-US" i="0">
                                              <a:latin typeface="Cambria Math" panose="02040503050406030204" pitchFamily="18" charset="0"/>
                                            </a:rPr>
                                            <m:t>評論按讚數</m:t>
                                          </m:r>
                                        </m:e>
                                      </m:d>
                                    </m:e>
                                    <m:sub>
                                      <m:r>
                                        <a:rPr lang="zh-TW" altLang="en-US" i="1">
                                          <a:latin typeface="Cambria Math" panose="02040503050406030204" pitchFamily="18" charset="0"/>
                                        </a:rPr>
                                        <m:t>𝑖</m:t>
                                      </m:r>
                                    </m:sub>
                                  </m:sSub>
                                </m:e>
                              </m:d>
                            </m:e>
                          </m:nary>
                        </m:e>
                      </m:d>
                      <m:r>
                        <a:rPr lang="zh-TW" altLang="en-US" i="0">
                          <a:latin typeface="Cambria Math" panose="02040503050406030204" pitchFamily="18" charset="0"/>
                        </a:rPr>
                        <m:t>÷</m:t>
                      </m:r>
                      <m:r>
                        <a:rPr lang="zh-TW" altLang="en-US" i="1">
                          <a:latin typeface="Cambria Math" panose="02040503050406030204" pitchFamily="18" charset="0"/>
                        </a:rPr>
                        <m:t>𝑛</m:t>
                      </m:r>
                    </m:oMath>
                  </m:oMathPara>
                </a14:m>
                <a:endParaRPr lang="zh-TW" altLang="en-US" dirty="0"/>
              </a:p>
            </p:txBody>
          </p:sp>
        </mc:Choice>
        <mc:Fallback>
          <p:sp>
            <p:nvSpPr>
              <p:cNvPr id="18" name="矩形 17"/>
              <p:cNvSpPr>
                <a:spLocks noRot="1" noChangeAspect="1" noMove="1" noResize="1" noEditPoints="1" noAdjustHandles="1" noChangeArrowheads="1" noChangeShapeType="1" noTextEdit="1"/>
              </p:cNvSpPr>
              <p:nvPr/>
            </p:nvSpPr>
            <p:spPr>
              <a:xfrm>
                <a:off x="579571" y="5208750"/>
                <a:ext cx="11013719" cy="848566"/>
              </a:xfrm>
              <a:prstGeom prst="rect">
                <a:avLst/>
              </a:prstGeom>
              <a:blipFill>
                <a:blip r:embed="rId4"/>
                <a:stretch>
                  <a:fillRect/>
                </a:stretch>
              </a:blipFill>
            </p:spPr>
            <p:txBody>
              <a:bodyPr/>
              <a:lstStyle/>
              <a:p>
                <a:r>
                  <a:rPr lang="zh-TW" altLang="en-US">
                    <a:noFill/>
                  </a:rPr>
                  <a:t> </a:t>
                </a:r>
              </a:p>
            </p:txBody>
          </p:sp>
        </mc:Fallback>
      </mc:AlternateContent>
      <p:sp>
        <p:nvSpPr>
          <p:cNvPr id="19" name="圆角矩形 66"/>
          <p:cNvSpPr/>
          <p:nvPr/>
        </p:nvSpPr>
        <p:spPr>
          <a:xfrm rot="10800000" flipV="1">
            <a:off x="582902" y="357914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20" name="直接连接符 68"/>
          <p:cNvCxnSpPr/>
          <p:nvPr/>
        </p:nvCxnSpPr>
        <p:spPr>
          <a:xfrm flipH="1">
            <a:off x="1011762" y="3915228"/>
            <a:ext cx="1764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011761" y="3403980"/>
            <a:ext cx="1723541"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線性規劃法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2" name="文本框 386"/>
          <p:cNvSpPr txBox="1"/>
          <p:nvPr/>
        </p:nvSpPr>
        <p:spPr>
          <a:xfrm>
            <a:off x="1011761" y="1009735"/>
            <a:ext cx="2339094" cy="572460"/>
          </a:xfrm>
          <a:prstGeom prst="rect">
            <a:avLst/>
          </a:prstGeom>
          <a:noFill/>
        </p:spPr>
        <p:txBody>
          <a:bodyPr wrap="none" lIns="91436" tIns="45718" rIns="91436" bIns="45718" rtlCol="0">
            <a:spAutoFit/>
          </a:bodyPr>
          <a:lstStyle/>
          <a:p>
            <a:pPr>
              <a:lnSpc>
                <a:spcPct val="130000"/>
              </a:lnSpc>
            </a:pPr>
            <a:r>
              <a:rPr lang="zh-TW" altLang="en-US" sz="2400" dirty="0" smtClean="0">
                <a:solidFill>
                  <a:srgbClr val="157E9F"/>
                </a:solidFill>
                <a:latin typeface="標楷體" panose="03000509000000000000" pitchFamily="65" charset="-120"/>
                <a:ea typeface="標楷體" panose="03000509000000000000" pitchFamily="65" charset="-120"/>
              </a:rPr>
              <a:t>情緒分析辭典法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24" name="TextBox 36"/>
          <p:cNvSpPr txBox="1">
            <a:spLocks noChangeArrowheads="1"/>
          </p:cNvSpPr>
          <p:nvPr/>
        </p:nvSpPr>
        <p:spPr bwMode="auto">
          <a:xfrm>
            <a:off x="785082" y="4138985"/>
            <a:ext cx="7951168" cy="96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加入人工標記的餐飲領域</a:t>
            </a:r>
            <a:r>
              <a:rPr lang="zh-TW" altLang="en-US" sz="2000" dirty="0" smtClean="0">
                <a:latin typeface="標楷體" panose="03000509000000000000" pitchFamily="65" charset="-120"/>
                <a:ea typeface="標楷體" panose="03000509000000000000" pitchFamily="65" charset="-120"/>
              </a:rPr>
              <a:t>詞彙</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結合三種不同型態的情緒詞之情緒分數</a:t>
            </a:r>
          </a:p>
        </p:txBody>
      </p:sp>
    </p:spTree>
    <p:extLst>
      <p:ext uri="{BB962C8B-B14F-4D97-AF65-F5344CB8AC3E}">
        <p14:creationId xmlns:p14="http://schemas.microsoft.com/office/powerpoint/2010/main" val="4233074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19</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582902" y="118490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1011762" y="1520983"/>
            <a:ext cx="288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1011761" y="1009735"/>
            <a:ext cx="2954647"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機器學習分類演算法</a:t>
            </a:r>
            <a:endParaRPr lang="zh-TW" altLang="en-US" sz="2400" dirty="0">
              <a:solidFill>
                <a:srgbClr val="157E9F"/>
              </a:solidFill>
              <a:latin typeface="標楷體" panose="03000509000000000000" pitchFamily="65" charset="-120"/>
              <a:ea typeface="標楷體" panose="03000509000000000000" pitchFamily="65" charset="-120"/>
            </a:endParaRPr>
          </a:p>
        </p:txBody>
      </p:sp>
      <p:sp>
        <p:nvSpPr>
          <p:cNvPr id="17" name="矩形 16"/>
          <p:cNvSpPr/>
          <p:nvPr/>
        </p:nvSpPr>
        <p:spPr>
          <a:xfrm>
            <a:off x="3607001" y="457947"/>
            <a:ext cx="3900210" cy="400105"/>
          </a:xfrm>
          <a:prstGeom prst="rect">
            <a:avLst/>
          </a:prstGeom>
        </p:spPr>
        <p:txBody>
          <a:bodyPr wrap="squar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設計機器學習</a:t>
            </a:r>
            <a:r>
              <a:rPr lang="zh-TW" altLang="en-US" sz="2000" b="1" dirty="0" smtClean="0">
                <a:latin typeface="標楷體" panose="03000509000000000000" pitchFamily="65" charset="-120"/>
                <a:ea typeface="標楷體" panose="03000509000000000000" pitchFamily="65" charset="-120"/>
              </a:rPr>
              <a:t>分類法之評分機制</a:t>
            </a:r>
            <a:endParaRPr lang="zh-TW" altLang="en-US" sz="2000" b="1" dirty="0">
              <a:latin typeface="標楷體" panose="03000509000000000000" pitchFamily="65" charset="-120"/>
              <a:ea typeface="標楷體" panose="03000509000000000000" pitchFamily="65" charset="-120"/>
            </a:endParaRPr>
          </a:p>
        </p:txBody>
      </p:sp>
      <p:pic>
        <p:nvPicPr>
          <p:cNvPr id="18" name="圖片 17"/>
          <p:cNvPicPr>
            <a:picLocks noChangeAspect="1"/>
          </p:cNvPicPr>
          <p:nvPr/>
        </p:nvPicPr>
        <p:blipFill>
          <a:blip r:embed="rId3"/>
          <a:stretch>
            <a:fillRect/>
          </a:stretch>
        </p:blipFill>
        <p:spPr>
          <a:xfrm>
            <a:off x="7139075" y="1009735"/>
            <a:ext cx="4024471" cy="5545531"/>
          </a:xfrm>
          <a:prstGeom prst="rect">
            <a:avLst/>
          </a:prstGeom>
        </p:spPr>
      </p:pic>
      <p:sp>
        <p:nvSpPr>
          <p:cNvPr id="19" name="TextBox 36"/>
          <p:cNvSpPr txBox="1">
            <a:spLocks noChangeArrowheads="1"/>
          </p:cNvSpPr>
          <p:nvPr/>
        </p:nvSpPr>
        <p:spPr bwMode="auto">
          <a:xfrm>
            <a:off x="592032" y="2046957"/>
            <a:ext cx="6029938"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廣州帷策智能科技有限公司執行長江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穎</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以隨機</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森林</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分類</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演算法</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dirty="0">
                <a:latin typeface="Times New Roman" panose="02020603050405020304" pitchFamily="18" charset="0"/>
                <a:ea typeface="標楷體" panose="03000509000000000000" pitchFamily="65" charset="-120"/>
                <a:cs typeface="Times New Roman" panose="02020603050405020304" pitchFamily="18" charset="0"/>
              </a:rPr>
              <a:t>預測</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第五</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屆《歌手》電視節目的決賽</a:t>
            </a:r>
            <a:r>
              <a:rPr lang="zh-TW" altLang="zh-TW" sz="2000" dirty="0" smtClean="0">
                <a:latin typeface="Times New Roman" panose="02020603050405020304" pitchFamily="18" charset="0"/>
                <a:ea typeface="標楷體" panose="03000509000000000000" pitchFamily="65" charset="-120"/>
                <a:cs typeface="Times New Roman" panose="02020603050405020304" pitchFamily="18" charset="0"/>
              </a:rPr>
              <a:t>排名</a:t>
            </a:r>
            <a:r>
              <a:rPr lang="en-US" altLang="zh-TW" sz="2000" dirty="0">
                <a:latin typeface="Times New Roman" panose="02020603050405020304" pitchFamily="18" charset="0"/>
                <a:ea typeface="標楷體" panose="03000509000000000000" pitchFamily="65" charset="-120"/>
              </a:rPr>
              <a:t>(</a:t>
            </a: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江穎</a:t>
            </a:r>
            <a:r>
              <a:rPr lang="en-US" altLang="zh-TW" sz="2000" dirty="0">
                <a:latin typeface="Times New Roman" panose="02020603050405020304" pitchFamily="18" charset="0"/>
                <a:ea typeface="標楷體" panose="03000509000000000000" pitchFamily="65" charset="-120"/>
              </a:rPr>
              <a:t>, 2017</a:t>
            </a:r>
            <a:r>
              <a:rPr lang="en-US" altLang="zh-TW" sz="2000" dirty="0" smtClean="0">
                <a:latin typeface="Times New Roman" panose="02020603050405020304" pitchFamily="18" charset="0"/>
                <a:ea typeface="標楷體" panose="03000509000000000000" pitchFamily="65" charset="-120"/>
              </a:rPr>
              <a:t>)</a:t>
            </a:r>
          </a:p>
          <a:p>
            <a:pPr marL="342900" indent="-342900">
              <a:lnSpc>
                <a:spcPct val="150000"/>
              </a:lnSpc>
              <a:spcBef>
                <a:spcPct val="0"/>
              </a:spcBef>
            </a:pPr>
            <a:r>
              <a:rPr lang="zh-TW" altLang="zh-TW" sz="2000" dirty="0">
                <a:latin typeface="Times New Roman" panose="02020603050405020304" pitchFamily="18" charset="0"/>
                <a:ea typeface="標楷體" panose="03000509000000000000" pitchFamily="65" charset="-120"/>
                <a:cs typeface="Times New Roman" panose="02020603050405020304" pitchFamily="18" charset="0"/>
              </a:rPr>
              <a:t>冠軍預測正確，四位排名預測誤差一名，其餘預測誤差皆在四名內</a:t>
            </a:r>
            <a:endPar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lnSpc>
                <a:spcPct val="150000"/>
              </a:lnSpc>
              <a:spcBef>
                <a:spcPct val="0"/>
              </a:spcBef>
            </a:pP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706940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2</a:t>
            </a:fld>
            <a:endParaRPr lang="zh-CN" altLang="en-US" dirty="0"/>
          </a:p>
        </p:txBody>
      </p:sp>
      <p:sp>
        <p:nvSpPr>
          <p:cNvPr id="3" name="文本框 69"/>
          <p:cNvSpPr txBox="1"/>
          <p:nvPr/>
        </p:nvSpPr>
        <p:spPr>
          <a:xfrm>
            <a:off x="5513954" y="1396429"/>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smtClean="0">
                <a:solidFill>
                  <a:srgbClr val="157E9F"/>
                </a:solidFill>
                <a:latin typeface="標楷體" panose="03000509000000000000" pitchFamily="65" charset="-120"/>
                <a:ea typeface="標楷體" panose="03000509000000000000" pitchFamily="65" charset="-120"/>
              </a:rPr>
              <a:t>主題</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4" name="文本框 70"/>
          <p:cNvSpPr txBox="1"/>
          <p:nvPr/>
        </p:nvSpPr>
        <p:spPr>
          <a:xfrm>
            <a:off x="8750529" y="1412615"/>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文獻</a:t>
            </a:r>
            <a:r>
              <a:rPr lang="zh-TW" altLang="en-US" sz="2800" b="1" dirty="0">
                <a:solidFill>
                  <a:srgbClr val="157E9F"/>
                </a:solidFill>
                <a:latin typeface="標楷體" panose="03000509000000000000" pitchFamily="65" charset="-120"/>
                <a:ea typeface="標楷體" panose="03000509000000000000" pitchFamily="65" charset="-120"/>
              </a:rPr>
              <a:t>探討</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5" name="文本框 71"/>
          <p:cNvSpPr txBox="1"/>
          <p:nvPr/>
        </p:nvSpPr>
        <p:spPr>
          <a:xfrm>
            <a:off x="5481140" y="3093660"/>
            <a:ext cx="2394858" cy="523220"/>
          </a:xfrm>
          <a:prstGeom prst="rect">
            <a:avLst/>
          </a:prstGeom>
          <a:noFill/>
        </p:spPr>
        <p:txBody>
          <a:bodyPr wrap="square" rtlCol="0">
            <a:spAutoFit/>
          </a:bodyPr>
          <a:lstStyle/>
          <a:p>
            <a:r>
              <a:rPr lang="zh-CN" altLang="en-US" sz="2800" b="1" dirty="0" smtClean="0">
                <a:solidFill>
                  <a:srgbClr val="157E9F"/>
                </a:solidFill>
                <a:latin typeface="標楷體" panose="03000509000000000000" pitchFamily="65" charset="-120"/>
                <a:ea typeface="標楷體" panose="03000509000000000000" pitchFamily="65" charset="-120"/>
              </a:rPr>
              <a:t>研究</a:t>
            </a:r>
            <a:r>
              <a:rPr lang="zh-TW" altLang="en-US" sz="2800" b="1" dirty="0">
                <a:solidFill>
                  <a:srgbClr val="157E9F"/>
                </a:solidFill>
                <a:latin typeface="標楷體" panose="03000509000000000000" pitchFamily="65" charset="-120"/>
                <a:ea typeface="標楷體" panose="03000509000000000000" pitchFamily="65" charset="-120"/>
              </a:rPr>
              <a:t>方法</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6" name="文本框 72"/>
          <p:cNvSpPr txBox="1"/>
          <p:nvPr/>
        </p:nvSpPr>
        <p:spPr>
          <a:xfrm>
            <a:off x="6865939" y="4804784"/>
            <a:ext cx="2729704"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結論與未來展望</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7" name="矩形 6"/>
          <p:cNvSpPr/>
          <p:nvPr/>
        </p:nvSpPr>
        <p:spPr>
          <a:xfrm>
            <a:off x="0" y="0"/>
            <a:ext cx="3033486"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93720" y="3268397"/>
            <a:ext cx="2454518" cy="923330"/>
          </a:xfrm>
          <a:prstGeom prst="rect">
            <a:avLst/>
          </a:prstGeom>
        </p:spPr>
        <p:txBody>
          <a:bodyPr wrap="none">
            <a:spAutoFit/>
          </a:bodyPr>
          <a:lstStyle/>
          <a:p>
            <a:r>
              <a:rPr kumimoji="1" lang="en-US" altLang="zh-TW" sz="5400" b="1" dirty="0" smtClean="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rPr>
              <a:t>Agenda</a:t>
            </a:r>
            <a:endParaRPr kumimoji="1" lang="zh-CN" altLang="en-US" sz="5400" b="1" dirty="0">
              <a:solidFill>
                <a:schemeClr val="bg1"/>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9" name="文本框 127"/>
          <p:cNvSpPr txBox="1"/>
          <p:nvPr/>
        </p:nvSpPr>
        <p:spPr>
          <a:xfrm>
            <a:off x="8743888" y="3068240"/>
            <a:ext cx="2394858" cy="523220"/>
          </a:xfrm>
          <a:prstGeom prst="rect">
            <a:avLst/>
          </a:prstGeom>
          <a:noFill/>
        </p:spPr>
        <p:txBody>
          <a:bodyPr wrap="square" rtlCol="0">
            <a:spAutoFit/>
          </a:bodyPr>
          <a:lstStyle/>
          <a:p>
            <a:r>
              <a:rPr lang="zh-TW" altLang="en-US" sz="2800" b="1" dirty="0" smtClean="0">
                <a:solidFill>
                  <a:srgbClr val="157E9F"/>
                </a:solidFill>
                <a:latin typeface="標楷體" panose="03000509000000000000" pitchFamily="65" charset="-120"/>
                <a:ea typeface="標楷體" panose="03000509000000000000" pitchFamily="65" charset="-120"/>
              </a:rPr>
              <a:t>研究結果</a:t>
            </a:r>
            <a:r>
              <a:rPr lang="zh-CN" altLang="en-US" sz="2800" b="1" dirty="0" smtClean="0">
                <a:solidFill>
                  <a:srgbClr val="157E9F"/>
                </a:solidFill>
                <a:latin typeface="標楷體" panose="03000509000000000000" pitchFamily="65" charset="-120"/>
                <a:ea typeface="標楷體" panose="03000509000000000000" pitchFamily="65" charset="-120"/>
              </a:rPr>
              <a:t>分析</a:t>
            </a:r>
            <a:endParaRPr lang="zh-CN" altLang="en-US" sz="2800" b="1" dirty="0">
              <a:solidFill>
                <a:srgbClr val="157E9F"/>
              </a:solidFill>
              <a:latin typeface="標楷體" panose="03000509000000000000" pitchFamily="65" charset="-120"/>
              <a:ea typeface="標楷體" panose="03000509000000000000" pitchFamily="65" charset="-120"/>
            </a:endParaRPr>
          </a:p>
        </p:txBody>
      </p:sp>
      <p:sp>
        <p:nvSpPr>
          <p:cNvPr id="10" name="文本框 130"/>
          <p:cNvSpPr txBox="1"/>
          <p:nvPr/>
        </p:nvSpPr>
        <p:spPr>
          <a:xfrm>
            <a:off x="4624454"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01</a:t>
            </a:r>
            <a:endParaRPr lang="en-US" altLang="zh-CN" sz="4000" b="1" dirty="0">
              <a:solidFill>
                <a:srgbClr val="157E9F"/>
              </a:solidFill>
              <a:latin typeface="微软雅黑" pitchFamily="34" charset="-122"/>
              <a:ea typeface="微软雅黑" pitchFamily="34" charset="-122"/>
            </a:endParaRPr>
          </a:p>
        </p:txBody>
      </p:sp>
      <p:sp>
        <p:nvSpPr>
          <p:cNvPr id="11" name="矩形 10"/>
          <p:cNvSpPr/>
          <p:nvPr/>
        </p:nvSpPr>
        <p:spPr>
          <a:xfrm>
            <a:off x="4624454"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32"/>
          <p:cNvSpPr txBox="1"/>
          <p:nvPr/>
        </p:nvSpPr>
        <p:spPr>
          <a:xfrm>
            <a:off x="7881600" y="1502198"/>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02</a:t>
            </a:r>
            <a:endParaRPr lang="en-US" altLang="zh-CN" sz="4000" b="1" dirty="0">
              <a:solidFill>
                <a:srgbClr val="157E9F"/>
              </a:solidFill>
              <a:latin typeface="微软雅黑" pitchFamily="34" charset="-122"/>
              <a:ea typeface="微软雅黑" pitchFamily="34" charset="-122"/>
            </a:endParaRPr>
          </a:p>
        </p:txBody>
      </p:sp>
      <p:sp>
        <p:nvSpPr>
          <p:cNvPr id="13" name="矩形 12"/>
          <p:cNvSpPr/>
          <p:nvPr/>
        </p:nvSpPr>
        <p:spPr>
          <a:xfrm>
            <a:off x="7881600" y="1442141"/>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4"/>
          <p:cNvSpPr txBox="1"/>
          <p:nvPr/>
        </p:nvSpPr>
        <p:spPr>
          <a:xfrm>
            <a:off x="4624454" y="3183243"/>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3</a:t>
            </a:r>
            <a:endParaRPr lang="en-US" altLang="zh-CN" sz="4000" b="1" dirty="0">
              <a:solidFill>
                <a:srgbClr val="157E9F"/>
              </a:solidFill>
              <a:latin typeface="微软雅黑" pitchFamily="34" charset="-122"/>
              <a:ea typeface="微软雅黑" pitchFamily="34" charset="-122"/>
            </a:endParaRPr>
          </a:p>
        </p:txBody>
      </p:sp>
      <p:sp>
        <p:nvSpPr>
          <p:cNvPr id="15" name="矩形 14"/>
          <p:cNvSpPr/>
          <p:nvPr/>
        </p:nvSpPr>
        <p:spPr>
          <a:xfrm>
            <a:off x="4624454" y="3123186"/>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36"/>
          <p:cNvSpPr txBox="1"/>
          <p:nvPr/>
        </p:nvSpPr>
        <p:spPr>
          <a:xfrm>
            <a:off x="7881600" y="3153717"/>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a:t>
            </a:r>
            <a:r>
              <a:rPr lang="en-US" altLang="zh-TW" sz="4000" b="1" dirty="0" smtClean="0">
                <a:solidFill>
                  <a:srgbClr val="157E9F"/>
                </a:solidFill>
                <a:latin typeface="微软雅黑" pitchFamily="34" charset="-122"/>
                <a:ea typeface="微软雅黑" pitchFamily="34" charset="-122"/>
              </a:rPr>
              <a:t>4</a:t>
            </a:r>
            <a:endParaRPr lang="en-US" altLang="zh-CN" sz="4000" b="1" dirty="0">
              <a:solidFill>
                <a:srgbClr val="157E9F"/>
              </a:solidFill>
              <a:latin typeface="微软雅黑" pitchFamily="34" charset="-122"/>
              <a:ea typeface="微软雅黑" pitchFamily="34" charset="-122"/>
            </a:endParaRPr>
          </a:p>
        </p:txBody>
      </p:sp>
      <p:sp>
        <p:nvSpPr>
          <p:cNvPr id="17" name="矩形 16"/>
          <p:cNvSpPr/>
          <p:nvPr/>
        </p:nvSpPr>
        <p:spPr>
          <a:xfrm>
            <a:off x="7881600" y="3093660"/>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38"/>
          <p:cNvSpPr txBox="1"/>
          <p:nvPr/>
        </p:nvSpPr>
        <p:spPr>
          <a:xfrm>
            <a:off x="6015894" y="4890261"/>
            <a:ext cx="828000" cy="707886"/>
          </a:xfrm>
          <a:prstGeom prst="rect">
            <a:avLst/>
          </a:prstGeom>
          <a:noFill/>
          <a:ln>
            <a:noFill/>
          </a:ln>
        </p:spPr>
        <p:txBody>
          <a:bodyPr wrap="square" rtlCol="0">
            <a:spAutoFit/>
          </a:bodyPr>
          <a:lstStyle/>
          <a:p>
            <a:pPr algn="ctr"/>
            <a:r>
              <a:rPr lang="en-US" altLang="zh-CN" sz="4000" b="1" dirty="0" smtClean="0">
                <a:solidFill>
                  <a:srgbClr val="157E9F"/>
                </a:solidFill>
                <a:latin typeface="微软雅黑" pitchFamily="34" charset="-122"/>
                <a:ea typeface="微软雅黑" pitchFamily="34" charset="-122"/>
              </a:rPr>
              <a:t>05</a:t>
            </a:r>
            <a:endParaRPr lang="en-US" altLang="zh-CN" sz="4000" b="1" dirty="0">
              <a:solidFill>
                <a:srgbClr val="157E9F"/>
              </a:solidFill>
              <a:latin typeface="微软雅黑" pitchFamily="34" charset="-122"/>
              <a:ea typeface="微软雅黑" pitchFamily="34" charset="-122"/>
            </a:endParaRPr>
          </a:p>
        </p:txBody>
      </p:sp>
      <p:sp>
        <p:nvSpPr>
          <p:cNvPr id="19" name="矩形 18"/>
          <p:cNvSpPr/>
          <p:nvPr/>
        </p:nvSpPr>
        <p:spPr>
          <a:xfrm>
            <a:off x="6015894" y="4830204"/>
            <a:ext cx="828000" cy="828000"/>
          </a:xfrm>
          <a:prstGeom prst="rect">
            <a:avLst/>
          </a:prstGeom>
          <a:noFill/>
          <a:ln>
            <a:solidFill>
              <a:srgbClr val="157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41"/>
          <p:cNvSpPr txBox="1"/>
          <p:nvPr/>
        </p:nvSpPr>
        <p:spPr>
          <a:xfrm>
            <a:off x="5513954" y="1977437"/>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Topic</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1" name="文本框 142"/>
          <p:cNvSpPr txBox="1"/>
          <p:nvPr/>
        </p:nvSpPr>
        <p:spPr>
          <a:xfrm>
            <a:off x="8785855" y="1960942"/>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Literature Review</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2" name="文本框 143"/>
          <p:cNvSpPr txBox="1"/>
          <p:nvPr/>
        </p:nvSpPr>
        <p:spPr>
          <a:xfrm>
            <a:off x="5522068" y="3633648"/>
            <a:ext cx="2394858" cy="338554"/>
          </a:xfrm>
          <a:prstGeom prst="rect">
            <a:avLst/>
          </a:prstGeom>
          <a:noFill/>
        </p:spPr>
        <p:txBody>
          <a:bodyPr wrap="square" rtlCol="0">
            <a:spAutoFit/>
          </a:bodyPr>
          <a:lstStyle/>
          <a:p>
            <a:r>
              <a:rPr lang="en-US" altLang="zh-CN"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Research </a:t>
            </a:r>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Method</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3" name="文本框 144"/>
          <p:cNvSpPr txBox="1"/>
          <p:nvPr/>
        </p:nvSpPr>
        <p:spPr>
          <a:xfrm>
            <a:off x="8779214" y="3613135"/>
            <a:ext cx="2394858" cy="338554"/>
          </a:xfrm>
          <a:prstGeom prst="rect">
            <a:avLst/>
          </a:prstGeom>
          <a:noFill/>
        </p:spPr>
        <p:txBody>
          <a:bodyPr wrap="square" rtlCol="0">
            <a:spAutoFit/>
          </a:bodyPr>
          <a:lstStyle/>
          <a:p>
            <a:r>
              <a:rPr lang="en-US" altLang="zh-TW"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Result &amp; </a:t>
            </a:r>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Analysis </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
        <p:nvSpPr>
          <p:cNvPr id="24" name="文本框 145"/>
          <p:cNvSpPr txBox="1"/>
          <p:nvPr/>
        </p:nvSpPr>
        <p:spPr>
          <a:xfrm>
            <a:off x="6913508" y="5343095"/>
            <a:ext cx="2872635" cy="338554"/>
          </a:xfrm>
          <a:prstGeom prst="rect">
            <a:avLst/>
          </a:prstGeom>
          <a:noFill/>
        </p:spPr>
        <p:txBody>
          <a:bodyPr wrap="square" rtlCol="0">
            <a:spAutoFit/>
          </a:bodyPr>
          <a:lstStyle/>
          <a:p>
            <a:r>
              <a:rPr lang="en-US" altLang="zh-CN" sz="1600" dirty="0" smtClean="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rPr>
              <a:t>Conclusion &amp; Future Work</a:t>
            </a:r>
            <a:endParaRPr lang="zh-CN" altLang="en-US" sz="1600" dirty="0">
              <a:solidFill>
                <a:schemeClr val="tx1">
                  <a:lumMod val="75000"/>
                  <a:lumOff val="25000"/>
                </a:schemeClr>
              </a:solidFill>
              <a:latin typeface="Times New Roman" panose="02020603050405020304" pitchFamily="18" charset="0"/>
              <a:ea typeface="微软雅黑" pitchFamily="34" charset="-122"/>
              <a:cs typeface="Times New Roman" panose="02020603050405020304" pitchFamily="18" charset="0"/>
            </a:endParaRPr>
          </a:p>
        </p:txBody>
      </p:sp>
    </p:spTree>
    <p:extLst>
      <p:ext uri="{BB962C8B-B14F-4D97-AF65-F5344CB8AC3E}">
        <p14:creationId xmlns:p14="http://schemas.microsoft.com/office/powerpoint/2010/main" val="271075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a:xfrm>
            <a:off x="8844256" y="6248377"/>
            <a:ext cx="2743200" cy="365125"/>
          </a:xfrm>
        </p:spPr>
        <p:txBody>
          <a:bodyPr/>
          <a:lstStyle/>
          <a:p>
            <a:fld id="{15931A4B-E62A-4F8E-837E-E9B10A41F2CC}" type="slidenum">
              <a:rPr lang="zh-CN" altLang="en-US" smtClean="0"/>
              <a:pPr/>
              <a:t>20</a:t>
            </a:fld>
            <a:endParaRPr lang="zh-CN" altLang="en-US" dirty="0"/>
          </a:p>
        </p:txBody>
      </p:sp>
      <p:sp>
        <p:nvSpPr>
          <p:cNvPr id="4" name="矩形 3"/>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5"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TW" sz="3600" dirty="0" smtClean="0"/>
              <a:t>3</a:t>
            </a:r>
            <a:endParaRPr lang="zh-CN" altLang="en-US" sz="3600" dirty="0"/>
          </a:p>
        </p:txBody>
      </p:sp>
      <p:sp>
        <p:nvSpPr>
          <p:cNvPr id="6" name="矩形 5"/>
          <p:cNvSpPr/>
          <p:nvPr/>
        </p:nvSpPr>
        <p:spPr>
          <a:xfrm>
            <a:off x="3690504" y="475910"/>
            <a:ext cx="2492983"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決定影響力計算方</a:t>
            </a:r>
            <a:r>
              <a:rPr lang="zh-TW" altLang="en-US" sz="2000" b="1" dirty="0">
                <a:latin typeface="標楷體" panose="03000509000000000000" pitchFamily="65" charset="-120"/>
                <a:ea typeface="標楷體" panose="03000509000000000000" pitchFamily="65" charset="-120"/>
              </a:rPr>
              <a:t>式</a:t>
            </a:r>
            <a:endParaRPr lang="en-US" altLang="zh-CN" sz="2000" b="1" dirty="0">
              <a:latin typeface="標楷體" panose="03000509000000000000" pitchFamily="65" charset="-120"/>
              <a:ea typeface="標楷體" panose="03000509000000000000" pitchFamily="65" charset="-120"/>
            </a:endParaRPr>
          </a:p>
        </p:txBody>
      </p:sp>
      <p:sp>
        <p:nvSpPr>
          <p:cNvPr id="7"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9" name="圆角矩形 66"/>
          <p:cNvSpPr/>
          <p:nvPr/>
        </p:nvSpPr>
        <p:spPr>
          <a:xfrm rot="10800000" flipV="1">
            <a:off x="452277" y="1125529"/>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0" name="直接连接符 68"/>
          <p:cNvCxnSpPr/>
          <p:nvPr/>
        </p:nvCxnSpPr>
        <p:spPr>
          <a:xfrm flipH="1">
            <a:off x="881137" y="1461608"/>
            <a:ext cx="1440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79571" y="125666"/>
            <a:ext cx="2031325" cy="822726"/>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研究方法</a:t>
            </a:r>
          </a:p>
        </p:txBody>
      </p:sp>
      <p:sp>
        <p:nvSpPr>
          <p:cNvPr id="14" name="文本框 386"/>
          <p:cNvSpPr txBox="1"/>
          <p:nvPr/>
        </p:nvSpPr>
        <p:spPr>
          <a:xfrm>
            <a:off x="881136" y="950360"/>
            <a:ext cx="1415764" cy="525974"/>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研究驗證</a:t>
            </a:r>
            <a:endParaRPr lang="zh-TW" altLang="en-US" sz="2400" dirty="0">
              <a:solidFill>
                <a:srgbClr val="157E9F"/>
              </a:solidFill>
              <a:latin typeface="標楷體" panose="03000509000000000000" pitchFamily="65" charset="-120"/>
              <a:ea typeface="標楷體" panose="03000509000000000000" pitchFamily="65" charset="-120"/>
            </a:endParaRPr>
          </a:p>
        </p:txBody>
      </p:sp>
      <mc:AlternateContent xmlns:mc="http://schemas.openxmlformats.org/markup-compatibility/2006">
        <mc:Choice xmlns:a14="http://schemas.microsoft.com/office/drawing/2010/main" Requires="a14">
          <p:sp>
            <p:nvSpPr>
              <p:cNvPr id="3" name="矩形 2"/>
              <p:cNvSpPr/>
              <p:nvPr/>
            </p:nvSpPr>
            <p:spPr>
              <a:xfrm>
                <a:off x="1279241" y="2257689"/>
                <a:ext cx="2356864" cy="402161"/>
              </a:xfrm>
              <a:prstGeom prst="rect">
                <a:avLst/>
              </a:prstGeom>
            </p:spPr>
            <p:txBody>
              <a:bodyPr wrap="none">
                <a:spAutoFit/>
              </a:bodyPr>
              <a:lstStyle/>
              <a:p>
                <a:r>
                  <a:rPr lang="en-US" altLang="zh-TW" dirty="0">
                    <a:latin typeface="標楷體" panose="03000509000000000000" pitchFamily="65" charset="-120"/>
                    <a:cs typeface="Times New Roman" panose="02020603050405020304" pitchFamily="18" charset="0"/>
                  </a:rPr>
                  <a:t>MSE = </a:t>
                </a:r>
                <a14:m>
                  <m:oMath xmlns:m="http://schemas.openxmlformats.org/officeDocument/2006/math">
                    <m:nary>
                      <m:naryPr>
                        <m:chr m:val="∑"/>
                        <m:limLoc m:val="undOvr"/>
                        <m:ctrlPr>
                          <a:rPr lang="zh-TW" altLang="zh-TW" i="1">
                            <a:effectLst/>
                            <a:latin typeface="Cambria Math" panose="02040503050406030204" pitchFamily="18" charset="0"/>
                            <a:ea typeface="Cambria Math" panose="02040503050406030204" pitchFamily="18" charset="0"/>
                          </a:rPr>
                        </m:ctrlPr>
                      </m:naryPr>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𝑛</m:t>
                        </m:r>
                      </m:sup>
                      <m:e>
                        <m:sSup>
                          <m:sSupPr>
                            <m:ctrlPr>
                              <a:rPr lang="zh-TW" altLang="zh-TW" i="1">
                                <a:effectLst/>
                                <a:latin typeface="Cambria Math" panose="02040503050406030204" pitchFamily="18" charset="0"/>
                                <a:ea typeface="Cambria Math" panose="02040503050406030204" pitchFamily="18" charset="0"/>
                              </a:rPr>
                            </m:ctrlPr>
                          </m:sSupPr>
                          <m:e>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a:effectLst/>
                                    <a:latin typeface="Cambria Math" panose="02040503050406030204" pitchFamily="18" charset="0"/>
                                    <a:ea typeface="Cambria Math" panose="02040503050406030204" pitchFamily="18" charset="0"/>
                                  </a:rPr>
                                </m:ctrlPr>
                              </m:sSub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a:latin typeface="Cambria Math" panose="02040503050406030204" pitchFamily="18" charset="0"/>
                                <a:ea typeface="標楷體" panose="03000509000000000000" pitchFamily="65" charset="-120"/>
                                <a:cs typeface="Times New Roman" panose="02020603050405020304" pitchFamily="18" charset="0"/>
                              </a:rPr>
                              <m:t>−</m:t>
                            </m:r>
                            <m:sSubSup>
                              <m:sSubSupPr>
                                <m:ctrlPr>
                                  <a:rPr lang="zh-TW" altLang="zh-TW" i="1">
                                    <a:effectLst/>
                                    <a:latin typeface="Cambria Math" panose="02040503050406030204" pitchFamily="18" charset="0"/>
                                    <a:ea typeface="Cambria Math" panose="02040503050406030204" pitchFamily="18" charset="0"/>
                                  </a:rPr>
                                </m:ctrlPr>
                              </m:sSubSupPr>
                              <m:e>
                                <m:r>
                                  <a:rPr lang="en-US" altLang="zh-TW" i="1">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a:latin typeface="Cambria Math" panose="02040503050406030204" pitchFamily="18" charset="0"/>
                                <a:ea typeface="標楷體" panose="03000509000000000000" pitchFamily="65" charset="-120"/>
                                <a:cs typeface="Times New Roman" panose="02020603050405020304" pitchFamily="18" charset="0"/>
                              </a:rPr>
                              <m:t>)</m:t>
                            </m:r>
                          </m:e>
                          <m:sup>
                            <m:r>
                              <a:rPr lang="en-US" altLang="zh-TW" i="1">
                                <a:latin typeface="Cambria Math" panose="02040503050406030204" pitchFamily="18" charset="0"/>
                                <a:ea typeface="標楷體" panose="03000509000000000000" pitchFamily="65" charset="-120"/>
                                <a:cs typeface="Times New Roman" panose="02020603050405020304" pitchFamily="18" charset="0"/>
                              </a:rPr>
                              <m:t>2</m:t>
                            </m:r>
                          </m:sup>
                        </m:sSup>
                      </m:e>
                    </m:nary>
                  </m:oMath>
                </a14:m>
                <a:endParaRPr lang="zh-TW" altLang="en-US" dirty="0"/>
              </a:p>
            </p:txBody>
          </p:sp>
        </mc:Choice>
        <mc:Fallback>
          <p:sp>
            <p:nvSpPr>
              <p:cNvPr id="3" name="矩形 2"/>
              <p:cNvSpPr>
                <a:spLocks noRot="1" noChangeAspect="1" noMove="1" noResize="1" noEditPoints="1" noAdjustHandles="1" noChangeArrowheads="1" noChangeShapeType="1" noTextEdit="1"/>
              </p:cNvSpPr>
              <p:nvPr/>
            </p:nvSpPr>
            <p:spPr>
              <a:xfrm>
                <a:off x="1279241" y="2257689"/>
                <a:ext cx="2356864" cy="402161"/>
              </a:xfrm>
              <a:prstGeom prst="rect">
                <a:avLst/>
              </a:prstGeom>
              <a:blipFill>
                <a:blip r:embed="rId3"/>
                <a:stretch>
                  <a:fillRect l="-2332" t="-106061" b="-166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2" name="矩形 11"/>
              <p:cNvSpPr/>
              <p:nvPr/>
            </p:nvSpPr>
            <p:spPr>
              <a:xfrm>
                <a:off x="806294" y="2626330"/>
                <a:ext cx="4991238" cy="557076"/>
              </a:xfrm>
              <a:prstGeom prst="rect">
                <a:avLst/>
              </a:prstGeom>
            </p:spPr>
            <p:txBody>
              <a:bodyPr wrap="none">
                <a:spAutoFit/>
              </a:bodyPr>
              <a:lstStyle/>
              <a:p>
                <a:pPr>
                  <a:lnSpc>
                    <a:spcPct val="150000"/>
                  </a:lnSpc>
                  <a:spcAft>
                    <a:spcPts val="0"/>
                  </a:spcAft>
                </a:pPr>
                <a:r>
                  <a:rPr lang="zh-TW" altLang="zh-TW" kern="100" dirty="0">
                    <a:latin typeface="Times New Roman" panose="02020603050405020304" pitchFamily="18" charset="0"/>
                    <a:ea typeface="標楷體" panose="03000509000000000000" pitchFamily="65" charset="-120"/>
                    <a:cs typeface="Times New Roman" panose="02020603050405020304" pitchFamily="18" charset="0"/>
                  </a:rPr>
                  <a:t>註：</a:t>
                </a:r>
                <a14:m>
                  <m:oMath xmlns:m="http://schemas.openxmlformats.org/officeDocument/2006/math">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實際值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𝑦</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𝑝</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預測值</m:t>
                    </m:r>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kern="100">
                        <a:latin typeface="Cambria Math" panose="02040503050406030204" pitchFamily="18" charset="0"/>
                        <a:ea typeface="標楷體" panose="03000509000000000000" pitchFamily="65" charset="-120"/>
                        <a:cs typeface="Times New Roman" panose="02020603050405020304" pitchFamily="18" charset="0"/>
                      </a:rPr>
                      <m:t>n</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r>
                      <a:rPr lang="zh-TW" altLang="zh-TW" i="1" kern="100">
                        <a:latin typeface="Cambria Math" panose="02040503050406030204" pitchFamily="18" charset="0"/>
                        <a:ea typeface="標楷體" panose="03000509000000000000" pitchFamily="65" charset="-120"/>
                        <a:cs typeface="Times New Roman" panose="02020603050405020304" pitchFamily="18" charset="0"/>
                      </a:rPr>
                      <m:t>預測排名的數目</m:t>
                    </m:r>
                  </m:oMath>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806294" y="2626330"/>
                <a:ext cx="4991238" cy="557076"/>
              </a:xfrm>
              <a:prstGeom prst="rect">
                <a:avLst/>
              </a:prstGeom>
              <a:blipFill>
                <a:blip r:embed="rId4"/>
                <a:stretch>
                  <a:fillRect l="-977" b="-7692"/>
                </a:stretch>
              </a:blipFill>
            </p:spPr>
            <p:txBody>
              <a:bodyPr/>
              <a:lstStyle/>
              <a:p>
                <a:r>
                  <a:rPr lang="zh-TW" altLang="en-US">
                    <a:noFill/>
                  </a:rPr>
                  <a:t> </a:t>
                </a:r>
              </a:p>
            </p:txBody>
          </p:sp>
        </mc:Fallback>
      </mc:AlternateContent>
      <p:grpSp>
        <p:nvGrpSpPr>
          <p:cNvPr id="15" name="Group 398"/>
          <p:cNvGrpSpPr/>
          <p:nvPr/>
        </p:nvGrpSpPr>
        <p:grpSpPr>
          <a:xfrm>
            <a:off x="590556" y="1681871"/>
            <a:ext cx="391999" cy="405287"/>
            <a:chOff x="209551" y="3594100"/>
            <a:chExt cx="280988" cy="290513"/>
          </a:xfrm>
          <a:solidFill>
            <a:srgbClr val="157E9F"/>
          </a:solidFill>
        </p:grpSpPr>
        <p:sp>
          <p:nvSpPr>
            <p:cNvPr id="16"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17"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13" name="矩形 12"/>
          <p:cNvSpPr/>
          <p:nvPr/>
        </p:nvSpPr>
        <p:spPr>
          <a:xfrm>
            <a:off x="1106965" y="1669070"/>
            <a:ext cx="3666388"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均方誤差</a:t>
            </a:r>
            <a:r>
              <a:rPr lang="en-US" altLang="zh-TW" sz="2200" dirty="0">
                <a:latin typeface="Times New Roman" panose="02020603050405020304" pitchFamily="18" charset="0"/>
                <a:ea typeface="標楷體" panose="03000509000000000000" pitchFamily="65" charset="-120"/>
              </a:rPr>
              <a:t>(Mean Square Error)</a:t>
            </a:r>
            <a:endParaRPr lang="zh-TW" altLang="en-US" sz="2200" dirty="0"/>
          </a:p>
        </p:txBody>
      </p:sp>
      <p:grpSp>
        <p:nvGrpSpPr>
          <p:cNvPr id="18" name="Group 398"/>
          <p:cNvGrpSpPr/>
          <p:nvPr/>
        </p:nvGrpSpPr>
        <p:grpSpPr>
          <a:xfrm>
            <a:off x="610295" y="3432810"/>
            <a:ext cx="391999" cy="405287"/>
            <a:chOff x="209551" y="3594100"/>
            <a:chExt cx="280988" cy="290513"/>
          </a:xfrm>
          <a:solidFill>
            <a:srgbClr val="157E9F"/>
          </a:solidFill>
        </p:grpSpPr>
        <p:sp>
          <p:nvSpPr>
            <p:cNvPr id="19" name="Freeform 154"/>
            <p:cNvSpPr>
              <a:spLocks noEditPoints="1"/>
            </p:cNvSpPr>
            <p:nvPr/>
          </p:nvSpPr>
          <p:spPr bwMode="auto">
            <a:xfrm>
              <a:off x="209551" y="3594100"/>
              <a:ext cx="280988" cy="290513"/>
            </a:xfrm>
            <a:custGeom>
              <a:avLst/>
              <a:gdLst/>
              <a:ahLst/>
              <a:cxnLst>
                <a:cxn ang="0">
                  <a:pos x="25" y="104"/>
                </a:cxn>
                <a:cxn ang="0">
                  <a:pos x="40" y="103"/>
                </a:cxn>
                <a:cxn ang="0">
                  <a:pos x="84" y="103"/>
                </a:cxn>
                <a:cxn ang="0">
                  <a:pos x="99" y="104"/>
                </a:cxn>
                <a:cxn ang="0">
                  <a:pos x="108" y="64"/>
                </a:cxn>
                <a:cxn ang="0">
                  <a:pos x="99" y="24"/>
                </a:cxn>
                <a:cxn ang="0">
                  <a:pos x="62" y="0"/>
                </a:cxn>
                <a:cxn ang="0">
                  <a:pos x="25" y="24"/>
                </a:cxn>
                <a:cxn ang="0">
                  <a:pos x="16" y="64"/>
                </a:cxn>
                <a:cxn ang="0">
                  <a:pos x="62" y="124"/>
                </a:cxn>
                <a:cxn ang="0">
                  <a:pos x="62" y="95"/>
                </a:cxn>
                <a:cxn ang="0">
                  <a:pos x="62" y="124"/>
                </a:cxn>
                <a:cxn ang="0">
                  <a:pos x="39" y="50"/>
                </a:cxn>
                <a:cxn ang="0">
                  <a:pos x="62" y="37"/>
                </a:cxn>
                <a:cxn ang="0">
                  <a:pos x="85" y="50"/>
                </a:cxn>
                <a:cxn ang="0">
                  <a:pos x="85" y="78"/>
                </a:cxn>
                <a:cxn ang="0">
                  <a:pos x="62" y="91"/>
                </a:cxn>
                <a:cxn ang="0">
                  <a:pos x="39" y="78"/>
                </a:cxn>
                <a:cxn ang="0">
                  <a:pos x="34" y="74"/>
                </a:cxn>
                <a:cxn ang="0">
                  <a:pos x="34" y="54"/>
                </a:cxn>
                <a:cxn ang="0">
                  <a:pos x="34" y="74"/>
                </a:cxn>
                <a:cxn ang="0">
                  <a:pos x="42" y="30"/>
                </a:cxn>
                <a:cxn ang="0">
                  <a:pos x="48" y="40"/>
                </a:cxn>
                <a:cxn ang="0">
                  <a:pos x="67" y="35"/>
                </a:cxn>
                <a:cxn ang="0">
                  <a:pos x="85" y="45"/>
                </a:cxn>
                <a:cxn ang="0">
                  <a:pos x="67" y="35"/>
                </a:cxn>
                <a:cxn ang="0">
                  <a:pos x="102" y="64"/>
                </a:cxn>
                <a:cxn ang="0">
                  <a:pos x="90" y="64"/>
                </a:cxn>
                <a:cxn ang="0">
                  <a:pos x="85" y="83"/>
                </a:cxn>
                <a:cxn ang="0">
                  <a:pos x="67" y="93"/>
                </a:cxn>
                <a:cxn ang="0">
                  <a:pos x="85" y="83"/>
                </a:cxn>
                <a:cxn ang="0">
                  <a:pos x="57" y="93"/>
                </a:cxn>
                <a:cxn ang="0">
                  <a:pos x="39" y="83"/>
                </a:cxn>
                <a:cxn ang="0">
                  <a:pos x="116" y="94"/>
                </a:cxn>
                <a:cxn ang="0">
                  <a:pos x="86" y="99"/>
                </a:cxn>
                <a:cxn ang="0">
                  <a:pos x="105" y="67"/>
                </a:cxn>
                <a:cxn ang="0">
                  <a:pos x="99" y="28"/>
                </a:cxn>
                <a:cxn ang="0">
                  <a:pos x="105" y="61"/>
                </a:cxn>
                <a:cxn ang="0">
                  <a:pos x="86" y="29"/>
                </a:cxn>
                <a:cxn ang="0">
                  <a:pos x="62" y="4"/>
                </a:cxn>
                <a:cxn ang="0">
                  <a:pos x="62" y="33"/>
                </a:cxn>
                <a:cxn ang="0">
                  <a:pos x="62" y="4"/>
                </a:cxn>
                <a:cxn ang="0">
                  <a:pos x="25" y="28"/>
                </a:cxn>
                <a:cxn ang="0">
                  <a:pos x="35" y="48"/>
                </a:cxn>
                <a:cxn ang="0">
                  <a:pos x="8" y="34"/>
                </a:cxn>
                <a:cxn ang="0">
                  <a:pos x="35" y="80"/>
                </a:cxn>
                <a:cxn ang="0">
                  <a:pos x="25" y="100"/>
                </a:cxn>
                <a:cxn ang="0">
                  <a:pos x="8" y="94"/>
                </a:cxn>
              </a:cxnLst>
              <a:rect l="0" t="0" r="r" b="b"/>
              <a:pathLst>
                <a:path w="124" h="128">
                  <a:moveTo>
                    <a:pt x="4" y="96"/>
                  </a:moveTo>
                  <a:cubicBezTo>
                    <a:pt x="7" y="101"/>
                    <a:pt x="14" y="104"/>
                    <a:pt x="25" y="104"/>
                  </a:cubicBezTo>
                  <a:cubicBezTo>
                    <a:pt x="25" y="104"/>
                    <a:pt x="25" y="104"/>
                    <a:pt x="25" y="104"/>
                  </a:cubicBezTo>
                  <a:cubicBezTo>
                    <a:pt x="29" y="104"/>
                    <a:pt x="34" y="104"/>
                    <a:pt x="40" y="103"/>
                  </a:cubicBezTo>
                  <a:cubicBezTo>
                    <a:pt x="45" y="118"/>
                    <a:pt x="53" y="128"/>
                    <a:pt x="62" y="128"/>
                  </a:cubicBezTo>
                  <a:cubicBezTo>
                    <a:pt x="71" y="128"/>
                    <a:pt x="79" y="118"/>
                    <a:pt x="84" y="103"/>
                  </a:cubicBezTo>
                  <a:cubicBezTo>
                    <a:pt x="90" y="104"/>
                    <a:pt x="95" y="104"/>
                    <a:pt x="99" y="104"/>
                  </a:cubicBezTo>
                  <a:cubicBezTo>
                    <a:pt x="99" y="104"/>
                    <a:pt x="99" y="104"/>
                    <a:pt x="99" y="104"/>
                  </a:cubicBezTo>
                  <a:cubicBezTo>
                    <a:pt x="110" y="104"/>
                    <a:pt x="117" y="101"/>
                    <a:pt x="120" y="96"/>
                  </a:cubicBezTo>
                  <a:cubicBezTo>
                    <a:pt x="124" y="89"/>
                    <a:pt x="120" y="77"/>
                    <a:pt x="108" y="64"/>
                  </a:cubicBezTo>
                  <a:cubicBezTo>
                    <a:pt x="120" y="51"/>
                    <a:pt x="124" y="39"/>
                    <a:pt x="120" y="32"/>
                  </a:cubicBezTo>
                  <a:cubicBezTo>
                    <a:pt x="117" y="27"/>
                    <a:pt x="110" y="24"/>
                    <a:pt x="99" y="24"/>
                  </a:cubicBezTo>
                  <a:cubicBezTo>
                    <a:pt x="95" y="24"/>
                    <a:pt x="90" y="24"/>
                    <a:pt x="84" y="25"/>
                  </a:cubicBezTo>
                  <a:cubicBezTo>
                    <a:pt x="79" y="10"/>
                    <a:pt x="71" y="0"/>
                    <a:pt x="62" y="0"/>
                  </a:cubicBezTo>
                  <a:cubicBezTo>
                    <a:pt x="53" y="0"/>
                    <a:pt x="45" y="10"/>
                    <a:pt x="40" y="25"/>
                  </a:cubicBezTo>
                  <a:cubicBezTo>
                    <a:pt x="34" y="24"/>
                    <a:pt x="29" y="24"/>
                    <a:pt x="25" y="24"/>
                  </a:cubicBezTo>
                  <a:cubicBezTo>
                    <a:pt x="14" y="24"/>
                    <a:pt x="7" y="27"/>
                    <a:pt x="4" y="32"/>
                  </a:cubicBezTo>
                  <a:cubicBezTo>
                    <a:pt x="0" y="39"/>
                    <a:pt x="4" y="51"/>
                    <a:pt x="16" y="64"/>
                  </a:cubicBezTo>
                  <a:cubicBezTo>
                    <a:pt x="4" y="77"/>
                    <a:pt x="0" y="89"/>
                    <a:pt x="4" y="96"/>
                  </a:cubicBezTo>
                  <a:close/>
                  <a:moveTo>
                    <a:pt x="62" y="124"/>
                  </a:moveTo>
                  <a:cubicBezTo>
                    <a:pt x="55" y="124"/>
                    <a:pt x="48" y="115"/>
                    <a:pt x="43" y="102"/>
                  </a:cubicBezTo>
                  <a:cubicBezTo>
                    <a:pt x="50" y="100"/>
                    <a:pt x="56" y="98"/>
                    <a:pt x="62" y="95"/>
                  </a:cubicBezTo>
                  <a:cubicBezTo>
                    <a:pt x="68" y="98"/>
                    <a:pt x="74" y="100"/>
                    <a:pt x="81" y="102"/>
                  </a:cubicBezTo>
                  <a:cubicBezTo>
                    <a:pt x="76" y="115"/>
                    <a:pt x="69" y="124"/>
                    <a:pt x="62" y="124"/>
                  </a:cubicBezTo>
                  <a:close/>
                  <a:moveTo>
                    <a:pt x="38" y="64"/>
                  </a:moveTo>
                  <a:cubicBezTo>
                    <a:pt x="38" y="59"/>
                    <a:pt x="38" y="55"/>
                    <a:pt x="39" y="50"/>
                  </a:cubicBezTo>
                  <a:cubicBezTo>
                    <a:pt x="42" y="48"/>
                    <a:pt x="46" y="46"/>
                    <a:pt x="50" y="43"/>
                  </a:cubicBezTo>
                  <a:cubicBezTo>
                    <a:pt x="54" y="41"/>
                    <a:pt x="58" y="39"/>
                    <a:pt x="62" y="37"/>
                  </a:cubicBezTo>
                  <a:cubicBezTo>
                    <a:pt x="66" y="39"/>
                    <a:pt x="70" y="41"/>
                    <a:pt x="74" y="43"/>
                  </a:cubicBezTo>
                  <a:cubicBezTo>
                    <a:pt x="78" y="46"/>
                    <a:pt x="82" y="48"/>
                    <a:pt x="85" y="50"/>
                  </a:cubicBezTo>
                  <a:cubicBezTo>
                    <a:pt x="86" y="55"/>
                    <a:pt x="86" y="59"/>
                    <a:pt x="86" y="64"/>
                  </a:cubicBezTo>
                  <a:cubicBezTo>
                    <a:pt x="86" y="69"/>
                    <a:pt x="86" y="73"/>
                    <a:pt x="85" y="78"/>
                  </a:cubicBezTo>
                  <a:cubicBezTo>
                    <a:pt x="82" y="80"/>
                    <a:pt x="78" y="82"/>
                    <a:pt x="74" y="85"/>
                  </a:cubicBezTo>
                  <a:cubicBezTo>
                    <a:pt x="70" y="87"/>
                    <a:pt x="66" y="89"/>
                    <a:pt x="62" y="91"/>
                  </a:cubicBezTo>
                  <a:cubicBezTo>
                    <a:pt x="58" y="89"/>
                    <a:pt x="54" y="87"/>
                    <a:pt x="50" y="85"/>
                  </a:cubicBezTo>
                  <a:cubicBezTo>
                    <a:pt x="46" y="82"/>
                    <a:pt x="42" y="80"/>
                    <a:pt x="39" y="78"/>
                  </a:cubicBezTo>
                  <a:cubicBezTo>
                    <a:pt x="38" y="73"/>
                    <a:pt x="38" y="69"/>
                    <a:pt x="38" y="64"/>
                  </a:cubicBezTo>
                  <a:close/>
                  <a:moveTo>
                    <a:pt x="34" y="74"/>
                  </a:moveTo>
                  <a:cubicBezTo>
                    <a:pt x="30" y="71"/>
                    <a:pt x="26" y="68"/>
                    <a:pt x="22" y="64"/>
                  </a:cubicBezTo>
                  <a:cubicBezTo>
                    <a:pt x="26" y="60"/>
                    <a:pt x="30" y="57"/>
                    <a:pt x="34" y="54"/>
                  </a:cubicBezTo>
                  <a:cubicBezTo>
                    <a:pt x="34" y="57"/>
                    <a:pt x="34" y="60"/>
                    <a:pt x="34" y="64"/>
                  </a:cubicBezTo>
                  <a:cubicBezTo>
                    <a:pt x="34" y="68"/>
                    <a:pt x="34" y="71"/>
                    <a:pt x="34" y="74"/>
                  </a:cubicBezTo>
                  <a:close/>
                  <a:moveTo>
                    <a:pt x="39" y="45"/>
                  </a:moveTo>
                  <a:cubicBezTo>
                    <a:pt x="40" y="40"/>
                    <a:pt x="41" y="35"/>
                    <a:pt x="42" y="30"/>
                  </a:cubicBezTo>
                  <a:cubicBezTo>
                    <a:pt x="47" y="31"/>
                    <a:pt x="52" y="33"/>
                    <a:pt x="57" y="35"/>
                  </a:cubicBezTo>
                  <a:cubicBezTo>
                    <a:pt x="54" y="36"/>
                    <a:pt x="51" y="38"/>
                    <a:pt x="48" y="40"/>
                  </a:cubicBezTo>
                  <a:cubicBezTo>
                    <a:pt x="45" y="42"/>
                    <a:pt x="42" y="43"/>
                    <a:pt x="39" y="45"/>
                  </a:cubicBezTo>
                  <a:close/>
                  <a:moveTo>
                    <a:pt x="67" y="35"/>
                  </a:moveTo>
                  <a:cubicBezTo>
                    <a:pt x="72" y="33"/>
                    <a:pt x="77" y="31"/>
                    <a:pt x="82" y="30"/>
                  </a:cubicBezTo>
                  <a:cubicBezTo>
                    <a:pt x="83" y="35"/>
                    <a:pt x="84" y="40"/>
                    <a:pt x="85" y="45"/>
                  </a:cubicBezTo>
                  <a:cubicBezTo>
                    <a:pt x="82" y="43"/>
                    <a:pt x="79" y="42"/>
                    <a:pt x="76" y="40"/>
                  </a:cubicBezTo>
                  <a:cubicBezTo>
                    <a:pt x="73" y="38"/>
                    <a:pt x="70" y="36"/>
                    <a:pt x="67" y="35"/>
                  </a:cubicBezTo>
                  <a:close/>
                  <a:moveTo>
                    <a:pt x="90" y="54"/>
                  </a:moveTo>
                  <a:cubicBezTo>
                    <a:pt x="94" y="57"/>
                    <a:pt x="98" y="60"/>
                    <a:pt x="102" y="64"/>
                  </a:cubicBezTo>
                  <a:cubicBezTo>
                    <a:pt x="98" y="68"/>
                    <a:pt x="94" y="71"/>
                    <a:pt x="90" y="74"/>
                  </a:cubicBezTo>
                  <a:cubicBezTo>
                    <a:pt x="90" y="71"/>
                    <a:pt x="90" y="68"/>
                    <a:pt x="90" y="64"/>
                  </a:cubicBezTo>
                  <a:cubicBezTo>
                    <a:pt x="90" y="60"/>
                    <a:pt x="90" y="57"/>
                    <a:pt x="90" y="54"/>
                  </a:cubicBezTo>
                  <a:close/>
                  <a:moveTo>
                    <a:pt x="85" y="83"/>
                  </a:moveTo>
                  <a:cubicBezTo>
                    <a:pt x="84" y="88"/>
                    <a:pt x="83" y="93"/>
                    <a:pt x="82" y="98"/>
                  </a:cubicBezTo>
                  <a:cubicBezTo>
                    <a:pt x="77" y="97"/>
                    <a:pt x="72" y="95"/>
                    <a:pt x="67" y="93"/>
                  </a:cubicBezTo>
                  <a:cubicBezTo>
                    <a:pt x="70" y="92"/>
                    <a:pt x="73" y="90"/>
                    <a:pt x="76" y="88"/>
                  </a:cubicBezTo>
                  <a:cubicBezTo>
                    <a:pt x="79" y="86"/>
                    <a:pt x="82" y="85"/>
                    <a:pt x="85" y="83"/>
                  </a:cubicBezTo>
                  <a:close/>
                  <a:moveTo>
                    <a:pt x="48" y="88"/>
                  </a:moveTo>
                  <a:cubicBezTo>
                    <a:pt x="51" y="90"/>
                    <a:pt x="54" y="92"/>
                    <a:pt x="57" y="93"/>
                  </a:cubicBezTo>
                  <a:cubicBezTo>
                    <a:pt x="52" y="95"/>
                    <a:pt x="47" y="97"/>
                    <a:pt x="42" y="98"/>
                  </a:cubicBezTo>
                  <a:cubicBezTo>
                    <a:pt x="41" y="93"/>
                    <a:pt x="40" y="88"/>
                    <a:pt x="39" y="83"/>
                  </a:cubicBezTo>
                  <a:cubicBezTo>
                    <a:pt x="42" y="85"/>
                    <a:pt x="45" y="86"/>
                    <a:pt x="48" y="88"/>
                  </a:cubicBezTo>
                  <a:close/>
                  <a:moveTo>
                    <a:pt x="116" y="94"/>
                  </a:moveTo>
                  <a:cubicBezTo>
                    <a:pt x="114" y="98"/>
                    <a:pt x="108" y="100"/>
                    <a:pt x="99" y="100"/>
                  </a:cubicBezTo>
                  <a:cubicBezTo>
                    <a:pt x="95" y="100"/>
                    <a:pt x="90" y="100"/>
                    <a:pt x="86" y="99"/>
                  </a:cubicBezTo>
                  <a:cubicBezTo>
                    <a:pt x="87" y="93"/>
                    <a:pt x="88" y="87"/>
                    <a:pt x="89" y="80"/>
                  </a:cubicBezTo>
                  <a:cubicBezTo>
                    <a:pt x="95" y="76"/>
                    <a:pt x="101" y="71"/>
                    <a:pt x="105" y="67"/>
                  </a:cubicBezTo>
                  <a:cubicBezTo>
                    <a:pt x="115" y="78"/>
                    <a:pt x="120" y="88"/>
                    <a:pt x="116" y="94"/>
                  </a:cubicBezTo>
                  <a:close/>
                  <a:moveTo>
                    <a:pt x="99" y="28"/>
                  </a:moveTo>
                  <a:cubicBezTo>
                    <a:pt x="108" y="28"/>
                    <a:pt x="114" y="30"/>
                    <a:pt x="116" y="34"/>
                  </a:cubicBezTo>
                  <a:cubicBezTo>
                    <a:pt x="120" y="40"/>
                    <a:pt x="115" y="50"/>
                    <a:pt x="105" y="61"/>
                  </a:cubicBezTo>
                  <a:cubicBezTo>
                    <a:pt x="101" y="57"/>
                    <a:pt x="95" y="52"/>
                    <a:pt x="89" y="48"/>
                  </a:cubicBezTo>
                  <a:cubicBezTo>
                    <a:pt x="88" y="41"/>
                    <a:pt x="87" y="35"/>
                    <a:pt x="86" y="29"/>
                  </a:cubicBezTo>
                  <a:cubicBezTo>
                    <a:pt x="90" y="28"/>
                    <a:pt x="95" y="28"/>
                    <a:pt x="99" y="28"/>
                  </a:cubicBezTo>
                  <a:close/>
                  <a:moveTo>
                    <a:pt x="62" y="4"/>
                  </a:moveTo>
                  <a:cubicBezTo>
                    <a:pt x="69" y="4"/>
                    <a:pt x="76" y="13"/>
                    <a:pt x="81" y="26"/>
                  </a:cubicBezTo>
                  <a:cubicBezTo>
                    <a:pt x="74" y="28"/>
                    <a:pt x="68" y="30"/>
                    <a:pt x="62" y="33"/>
                  </a:cubicBezTo>
                  <a:cubicBezTo>
                    <a:pt x="56" y="30"/>
                    <a:pt x="50" y="28"/>
                    <a:pt x="43" y="26"/>
                  </a:cubicBezTo>
                  <a:cubicBezTo>
                    <a:pt x="48" y="13"/>
                    <a:pt x="55" y="4"/>
                    <a:pt x="62" y="4"/>
                  </a:cubicBezTo>
                  <a:close/>
                  <a:moveTo>
                    <a:pt x="8" y="34"/>
                  </a:moveTo>
                  <a:cubicBezTo>
                    <a:pt x="10" y="30"/>
                    <a:pt x="16" y="28"/>
                    <a:pt x="25" y="28"/>
                  </a:cubicBezTo>
                  <a:cubicBezTo>
                    <a:pt x="29" y="28"/>
                    <a:pt x="34" y="28"/>
                    <a:pt x="38" y="29"/>
                  </a:cubicBezTo>
                  <a:cubicBezTo>
                    <a:pt x="37" y="35"/>
                    <a:pt x="36" y="41"/>
                    <a:pt x="35" y="48"/>
                  </a:cubicBezTo>
                  <a:cubicBezTo>
                    <a:pt x="29" y="52"/>
                    <a:pt x="23" y="57"/>
                    <a:pt x="19" y="61"/>
                  </a:cubicBezTo>
                  <a:cubicBezTo>
                    <a:pt x="9" y="50"/>
                    <a:pt x="4" y="40"/>
                    <a:pt x="8" y="34"/>
                  </a:cubicBezTo>
                  <a:close/>
                  <a:moveTo>
                    <a:pt x="19" y="67"/>
                  </a:moveTo>
                  <a:cubicBezTo>
                    <a:pt x="23" y="71"/>
                    <a:pt x="29" y="76"/>
                    <a:pt x="35" y="80"/>
                  </a:cubicBezTo>
                  <a:cubicBezTo>
                    <a:pt x="36" y="87"/>
                    <a:pt x="37" y="93"/>
                    <a:pt x="38" y="99"/>
                  </a:cubicBezTo>
                  <a:cubicBezTo>
                    <a:pt x="34" y="100"/>
                    <a:pt x="29" y="100"/>
                    <a:pt x="25" y="100"/>
                  </a:cubicBezTo>
                  <a:cubicBezTo>
                    <a:pt x="25" y="100"/>
                    <a:pt x="25" y="100"/>
                    <a:pt x="25" y="100"/>
                  </a:cubicBezTo>
                  <a:cubicBezTo>
                    <a:pt x="16" y="100"/>
                    <a:pt x="10" y="98"/>
                    <a:pt x="8" y="94"/>
                  </a:cubicBezTo>
                  <a:cubicBezTo>
                    <a:pt x="4" y="88"/>
                    <a:pt x="9" y="78"/>
                    <a:pt x="19" y="67"/>
                  </a:cubicBezTo>
                  <a:close/>
                </a:path>
              </a:pathLst>
            </a:custGeom>
            <a:grpFill/>
            <a:ln w="12700">
              <a:solidFill>
                <a:srgbClr val="157E9F"/>
              </a:solidFill>
              <a:round/>
            </a:ln>
          </p:spPr>
          <p:txBody>
            <a:bodyPr/>
            <a:lstStyle/>
            <a:p>
              <a:pPr>
                <a:defRPr/>
              </a:pPr>
              <a:endParaRPr lang="id-ID"/>
            </a:p>
          </p:txBody>
        </p:sp>
        <p:sp>
          <p:nvSpPr>
            <p:cNvPr id="20" name="Freeform 155"/>
            <p:cNvSpPr>
              <a:spLocks noEditPoints="1"/>
            </p:cNvSpPr>
            <p:nvPr/>
          </p:nvSpPr>
          <p:spPr bwMode="auto">
            <a:xfrm>
              <a:off x="327026" y="3716338"/>
              <a:ext cx="46038" cy="46038"/>
            </a:xfrm>
            <a:custGeom>
              <a:avLst/>
              <a:gdLst/>
              <a:ahLst/>
              <a:cxnLst>
                <a:cxn ang="0">
                  <a:pos x="10" y="20"/>
                </a:cxn>
                <a:cxn ang="0">
                  <a:pos x="20" y="10"/>
                </a:cxn>
                <a:cxn ang="0">
                  <a:pos x="10" y="0"/>
                </a:cxn>
                <a:cxn ang="0">
                  <a:pos x="0" y="10"/>
                </a:cxn>
                <a:cxn ang="0">
                  <a:pos x="10" y="20"/>
                </a:cxn>
                <a:cxn ang="0">
                  <a:pos x="10" y="4"/>
                </a:cxn>
                <a:cxn ang="0">
                  <a:pos x="16" y="10"/>
                </a:cxn>
                <a:cxn ang="0">
                  <a:pos x="10" y="16"/>
                </a:cxn>
                <a:cxn ang="0">
                  <a:pos x="4" y="10"/>
                </a:cxn>
                <a:cxn ang="0">
                  <a:pos x="10" y="4"/>
                </a:cxn>
              </a:cxnLst>
              <a:rect l="0" t="0" r="r" b="b"/>
              <a:pathLst>
                <a:path w="20" h="20">
                  <a:moveTo>
                    <a:pt x="10" y="20"/>
                  </a:moveTo>
                  <a:cubicBezTo>
                    <a:pt x="16" y="20"/>
                    <a:pt x="20" y="16"/>
                    <a:pt x="20" y="10"/>
                  </a:cubicBezTo>
                  <a:cubicBezTo>
                    <a:pt x="20" y="4"/>
                    <a:pt x="16" y="0"/>
                    <a:pt x="10" y="0"/>
                  </a:cubicBezTo>
                  <a:cubicBezTo>
                    <a:pt x="4" y="0"/>
                    <a:pt x="0" y="4"/>
                    <a:pt x="0" y="10"/>
                  </a:cubicBezTo>
                  <a:cubicBezTo>
                    <a:pt x="0" y="16"/>
                    <a:pt x="4" y="20"/>
                    <a:pt x="10" y="20"/>
                  </a:cubicBezTo>
                  <a:close/>
                  <a:moveTo>
                    <a:pt x="10" y="4"/>
                  </a:moveTo>
                  <a:cubicBezTo>
                    <a:pt x="13" y="4"/>
                    <a:pt x="16" y="7"/>
                    <a:pt x="16" y="10"/>
                  </a:cubicBezTo>
                  <a:cubicBezTo>
                    <a:pt x="16" y="13"/>
                    <a:pt x="13" y="16"/>
                    <a:pt x="10" y="16"/>
                  </a:cubicBezTo>
                  <a:cubicBezTo>
                    <a:pt x="7" y="16"/>
                    <a:pt x="4" y="13"/>
                    <a:pt x="4" y="10"/>
                  </a:cubicBezTo>
                  <a:cubicBezTo>
                    <a:pt x="4" y="7"/>
                    <a:pt x="7" y="4"/>
                    <a:pt x="10" y="4"/>
                  </a:cubicBezTo>
                  <a:close/>
                </a:path>
              </a:pathLst>
            </a:custGeom>
            <a:grpFill/>
            <a:ln w="12700">
              <a:solidFill>
                <a:srgbClr val="157E9F"/>
              </a:solidFill>
              <a:round/>
            </a:ln>
          </p:spPr>
          <p:txBody>
            <a:bodyPr/>
            <a:lstStyle/>
            <a:p>
              <a:pPr>
                <a:defRPr/>
              </a:pPr>
              <a:endParaRPr lang="id-ID"/>
            </a:p>
          </p:txBody>
        </p:sp>
      </p:grpSp>
      <p:sp>
        <p:nvSpPr>
          <p:cNvPr id="21" name="矩形 20"/>
          <p:cNvSpPr/>
          <p:nvPr/>
        </p:nvSpPr>
        <p:spPr>
          <a:xfrm>
            <a:off x="1092639" y="3420009"/>
            <a:ext cx="6181500" cy="430887"/>
          </a:xfrm>
          <a:prstGeom prst="rect">
            <a:avLst/>
          </a:prstGeom>
        </p:spPr>
        <p:txBody>
          <a:bodyPr wrap="none">
            <a:spAutoFit/>
          </a:bodyPr>
          <a:lstStyle/>
          <a:p>
            <a:r>
              <a:rPr lang="zh-TW" altLang="zh-TW" sz="2200" dirty="0">
                <a:latin typeface="Times New Roman" panose="02020603050405020304" pitchFamily="18" charset="0"/>
                <a:ea typeface="標楷體" panose="03000509000000000000" pitchFamily="65" charset="-120"/>
                <a:cs typeface="Times New Roman" panose="02020603050405020304" pitchFamily="18" charset="0"/>
              </a:rPr>
              <a:t>一致序列對比率評分</a:t>
            </a:r>
            <a:r>
              <a:rPr lang="en-US" altLang="zh-TW" sz="2200" dirty="0">
                <a:latin typeface="Times New Roman" panose="02020603050405020304" pitchFamily="18" charset="0"/>
                <a:ea typeface="標楷體" panose="03000509000000000000" pitchFamily="65" charset="-120"/>
                <a:cs typeface="Times New Roman" panose="02020603050405020304" pitchFamily="18" charset="0"/>
              </a:rPr>
              <a:t>(Fraction of Concordant Pairs)</a:t>
            </a:r>
            <a:endParaRPr lang="zh-TW" altLang="en-US" sz="2200" dirty="0">
              <a:latin typeface="Times New Roman" panose="02020603050405020304" pitchFamily="18" charset="0"/>
              <a:ea typeface="標楷體" panose="03000509000000000000" pitchFamily="65" charset="-12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120853" y="4182414"/>
                <a:ext cx="7466718" cy="2083327"/>
              </a:xfrm>
              <a:prstGeom prst="rect">
                <a:avLst/>
              </a:prstGeom>
            </p:spPr>
            <p:txBody>
              <a:bodyPr wrap="square">
                <a:spAutoFit/>
              </a:bodyPr>
              <a:lstStyle/>
              <a:p>
                <a:pPr algn="ctr">
                  <a:lnSpc>
                    <a:spcPct val="125000"/>
                  </a:lnSpc>
                  <a:spcAft>
                    <a:spcPts val="0"/>
                  </a:spcAft>
                </a:pPr>
                <a14:m>
                  <m:oMath xmlns:m="http://schemas.openxmlformats.org/officeDocument/2006/math">
                    <m:r>
                      <a:rPr lang="zh-TW" altLang="zh-TW" i="1" kern="100">
                        <a:latin typeface="Cambria Math" panose="02040503050406030204" pitchFamily="18" charset="0"/>
                        <a:ea typeface="Cambria Math" panose="02040503050406030204" pitchFamily="18" charset="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𝑜𝑟</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 &amp;</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e>
                        </m:d>
                      </m:e>
                    </m:d>
                  </m:oMath>
                </a14:m>
                <a:r>
                  <a:rPr lang="en-US" altLang="zh-TW" kern="100" dirty="0">
                    <a:latin typeface="標楷體" panose="03000509000000000000" pitchFamily="65" charset="-120"/>
                    <a:ea typeface="標楷體" panose="03000509000000000000" pitchFamily="65" charset="-120"/>
                    <a:cs typeface="Times New Roman" panose="02020603050405020304" pitchFamily="18" charset="0"/>
                  </a:rPr>
                  <a:t> </a:t>
                </a:r>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lnSpc>
                    <a:spcPct val="125000"/>
                  </a:lnSpc>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acc>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d>
                                <m:d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𝑟</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sub>
                                  </m:sSub>
                                </m:e>
                              </m:d>
                              <m:r>
                                <a:rPr lang="en-US" altLang="zh-TW" i="1" kern="100">
                                  <a:latin typeface="Cambria Math" panose="02040503050406030204" pitchFamily="18" charset="0"/>
                                  <a:ea typeface="標楷體" panose="03000509000000000000" pitchFamily="65" charset="-120"/>
                                  <a:cs typeface="Times New Roman" panose="02020603050405020304" pitchFamily="18" charset="0"/>
                                </a:rPr>
                                <m:t>≤0 &amp; </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𝑖</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&gt;</m:t>
                              </m:r>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𝑗</m:t>
                              </m:r>
                            </m:e>
                          </m:d>
                        </m:e>
                      </m:d>
                      <m:r>
                        <a:rPr lang="en-US" altLang="zh-TW"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nary>
                        <m:naryPr>
                          <m:chr m:val="∑"/>
                          <m:limLoc m:val="undOvr"/>
                          <m:supHide m:val="on"/>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b>
                        <m:sup/>
                        <m:e>
                          <m:sSubSup>
                            <m:sSubSup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up>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𝑢</m:t>
                              </m:r>
                            </m:sup>
                          </m:sSubSup>
                        </m:e>
                      </m:nary>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a:p>
                <a:pPr algn="ctr">
                  <a:spcAft>
                    <a:spcPts val="0"/>
                  </a:spcAft>
                </a:pPr>
                <a14:m>
                  <m:oMathPara xmlns:m="http://schemas.openxmlformats.org/officeDocument/2006/math">
                    <m:oMathParaPr>
                      <m:jc m:val="centerGroup"/>
                    </m:oMathParaPr>
                    <m:oMath xmlns:m="http://schemas.openxmlformats.org/officeDocument/2006/math">
                      <m:r>
                        <m:rPr>
                          <m:sty m:val="p"/>
                        </m:rPr>
                        <a:rPr lang="en-US" altLang="zh-TW" kern="100">
                          <a:latin typeface="Cambria Math" panose="02040503050406030204" pitchFamily="18" charset="0"/>
                          <a:ea typeface="標楷體" panose="03000509000000000000" pitchFamily="65" charset="-120"/>
                          <a:cs typeface="Times New Roman" panose="02020603050405020304" pitchFamily="18" charset="0"/>
                        </a:rPr>
                        <m:t>FCP</m:t>
                      </m:r>
                      <m:r>
                        <a:rPr lang="en-US" altLang="zh-TW" kern="100">
                          <a:latin typeface="Cambria Math" panose="02040503050406030204" pitchFamily="18" charset="0"/>
                          <a:ea typeface="標楷體" panose="03000509000000000000" pitchFamily="65" charset="-120"/>
                          <a:cs typeface="Times New Roman" panose="02020603050405020304" pitchFamily="18" charset="0"/>
                        </a:rPr>
                        <m:t>=</m:t>
                      </m:r>
                      <m:f>
                        <m:f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num>
                        <m:den>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𝑐</m:t>
                              </m:r>
                            </m:sub>
                          </m:s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𝑛</m:t>
                              </m:r>
                            </m:e>
                            <m:sub>
                              <m:r>
                                <a:rPr lang="en-US" altLang="zh-TW" i="1" kern="100">
                                  <a:latin typeface="Cambria Math" panose="02040503050406030204" pitchFamily="18" charset="0"/>
                                  <a:ea typeface="標楷體" panose="03000509000000000000" pitchFamily="65" charset="-120"/>
                                  <a:cs typeface="Times New Roman" panose="02020603050405020304" pitchFamily="18" charset="0"/>
                                </a:rPr>
                                <m:t>𝑑</m:t>
                              </m:r>
                            </m:sub>
                          </m:sSub>
                        </m:den>
                      </m:f>
                      <m:r>
                        <a:rPr lang="en-US" altLang="zh-TW" i="1" kern="100">
                          <a:latin typeface="Cambria Math" panose="02040503050406030204" pitchFamily="18" charset="0"/>
                          <a:ea typeface="標楷體" panose="03000509000000000000" pitchFamily="65" charset="-120"/>
                          <a:cs typeface="Times New Roman" panose="02020603050405020304" pitchFamily="18" charset="0"/>
                        </a:rPr>
                        <m:t> </m:t>
                      </m:r>
                    </m:oMath>
                  </m:oMathPara>
                </a14:m>
                <a:endParaRPr lang="zh-TW" altLang="zh-TW"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p:sp>
            <p:nvSpPr>
              <p:cNvPr id="22" name="矩形 21"/>
              <p:cNvSpPr>
                <a:spLocks noRot="1" noChangeAspect="1" noMove="1" noResize="1" noEditPoints="1" noAdjustHandles="1" noChangeArrowheads="1" noChangeShapeType="1" noTextEdit="1"/>
              </p:cNvSpPr>
              <p:nvPr/>
            </p:nvSpPr>
            <p:spPr>
              <a:xfrm>
                <a:off x="120853" y="4182414"/>
                <a:ext cx="7466718" cy="208332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7254191" y="3432810"/>
                <a:ext cx="3621504" cy="369332"/>
              </a:xfrm>
              <a:prstGeom prst="rect">
                <a:avLst/>
              </a:prstGeom>
            </p:spPr>
            <p:txBody>
              <a:bodyPr wrap="none">
                <a:spAutoFit/>
              </a:bodyPr>
              <a:lstStyle/>
              <a:p>
                <a:r>
                  <a:rPr lang="zh-TW" altLang="zh-TW" dirty="0">
                    <a:ea typeface="標楷體" panose="03000509000000000000" pitchFamily="65" charset="-120"/>
                    <a:cs typeface="Times New Roman" panose="02020603050405020304" pitchFamily="18" charset="0"/>
                  </a:rPr>
                  <a:t>註：</a:t>
                </a:r>
                <a14:m>
                  <m:oMath xmlns:m="http://schemas.openxmlformats.org/officeDocument/2006/math">
                    <m:r>
                      <m:rPr>
                        <m:sty m:val="p"/>
                      </m:rPr>
                      <a:rPr lang="en-US" altLang="zh-TW">
                        <a:latin typeface="Cambria Math" panose="02040503050406030204" pitchFamily="18" charset="0"/>
                        <a:ea typeface="標楷體" panose="03000509000000000000" pitchFamily="65" charset="-120"/>
                        <a:cs typeface="Times New Roman" panose="02020603050405020304" pitchFamily="18" charset="0"/>
                      </a:rPr>
                      <m:t>u</m:t>
                    </m:r>
                    <m:r>
                      <a:rPr lang="en-US" altLang="zh-TW">
                        <a:latin typeface="Cambria Math" panose="02040503050406030204" pitchFamily="18" charset="0"/>
                        <a:ea typeface="標楷體" panose="03000509000000000000" pitchFamily="65" charset="-120"/>
                        <a:cs typeface="Times New Roman" panose="02020603050405020304" pitchFamily="18" charset="0"/>
                      </a:rPr>
                      <m:t>:</m:t>
                    </m:r>
                    <m:r>
                      <a:rPr lang="zh-TW" altLang="zh-TW" i="1">
                        <a:latin typeface="Cambria Math" panose="02040503050406030204" pitchFamily="18" charset="0"/>
                        <a:ea typeface="標楷體" panose="03000509000000000000" pitchFamily="65" charset="-120"/>
                        <a:cs typeface="Times New Roman" panose="02020603050405020304" pitchFamily="18" charset="0"/>
                      </a:rPr>
                      <m:t>排名各名次的所有</m:t>
                    </m:r>
                    <m:r>
                      <a:rPr lang="en-US" altLang="zh-TW" i="1">
                        <a:latin typeface="Cambria Math" panose="02040503050406030204" pitchFamily="18" charset="0"/>
                        <a:ea typeface="標楷體" panose="03000509000000000000" pitchFamily="65" charset="-120"/>
                        <a:cs typeface="Times New Roman" panose="02020603050405020304" pitchFamily="18" charset="0"/>
                      </a:rPr>
                      <m:t>𝑝𝑎𝑖𝑟</m:t>
                    </m:r>
                    <m:r>
                      <a:rPr lang="zh-TW" altLang="zh-TW" i="1">
                        <a:latin typeface="Cambria Math" panose="02040503050406030204" pitchFamily="18" charset="0"/>
                        <a:ea typeface="標楷體" panose="03000509000000000000" pitchFamily="65" charset="-120"/>
                        <a:cs typeface="Times New Roman" panose="02020603050405020304" pitchFamily="18" charset="0"/>
                      </a:rPr>
                      <m:t>組合</m:t>
                    </m:r>
                  </m:oMath>
                </a14:m>
                <a:endParaRPr lang="zh-TW" altLang="en-US" dirty="0"/>
              </a:p>
            </p:txBody>
          </p:sp>
        </mc:Choice>
        <mc:Fallback>
          <p:sp>
            <p:nvSpPr>
              <p:cNvPr id="24" name="矩形 23"/>
              <p:cNvSpPr>
                <a:spLocks noRot="1" noChangeAspect="1" noMove="1" noResize="1" noEditPoints="1" noAdjustHandles="1" noChangeArrowheads="1" noChangeShapeType="1" noTextEdit="1"/>
              </p:cNvSpPr>
              <p:nvPr/>
            </p:nvSpPr>
            <p:spPr>
              <a:xfrm>
                <a:off x="7254191" y="3432810"/>
                <a:ext cx="3621504" cy="369332"/>
              </a:xfrm>
              <a:prstGeom prst="rect">
                <a:avLst/>
              </a:prstGeom>
              <a:blipFill>
                <a:blip r:embed="rId6"/>
                <a:stretch>
                  <a:fillRect l="-1515" t="-8197" b="-2459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7696345" y="3748599"/>
                <a:ext cx="229582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i</m:t>
                      </m:r>
                      <m:r>
                        <a:rPr lang="zh-TW" altLang="en-US">
                          <a:latin typeface="Cambria Math" panose="02040503050406030204" pitchFamily="18" charset="0"/>
                          <a:ea typeface="標楷體" panose="03000509000000000000" pitchFamily="65" charset="-120"/>
                          <a:cs typeface="Times New Roman" panose="02020603050405020304" pitchFamily="18" charset="0"/>
                        </a:rPr>
                        <m:t>,</m:t>
                      </m:r>
                      <m:r>
                        <m:rPr>
                          <m:sty m:val="p"/>
                        </m:rPr>
                        <a:rPr lang="zh-TW" altLang="en-US">
                          <a:latin typeface="Cambria Math" panose="02040503050406030204" pitchFamily="18" charset="0"/>
                          <a:ea typeface="標楷體" panose="03000509000000000000" pitchFamily="65" charset="-120"/>
                          <a:cs typeface="Times New Roman" panose="02020603050405020304" pitchFamily="18" charset="0"/>
                        </a:rPr>
                        <m:t>j</m:t>
                      </m:r>
                      <m:r>
                        <a:rPr lang="zh-TW" altLang="en-US">
                          <a:latin typeface="Cambria Math" panose="02040503050406030204" pitchFamily="18" charset="0"/>
                          <a:ea typeface="標楷體" panose="03000509000000000000" pitchFamily="65" charset="-120"/>
                          <a:cs typeface="Times New Roman" panose="02020603050405020304" pitchFamily="18" charset="0"/>
                        </a:rPr>
                        <m:t>：預測排名的數目</m:t>
                      </m:r>
                    </m:oMath>
                  </m:oMathPara>
                </a14:m>
                <a:endParaRPr lang="zh-TW" altLang="en-US" dirty="0">
                  <a:latin typeface="Cambria Math" panose="02040503050406030204" pitchFamily="18" charset="0"/>
                  <a:ea typeface="標楷體" panose="03000509000000000000" pitchFamily="65" charset="-120"/>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7696345" y="3748599"/>
                <a:ext cx="2295821" cy="369332"/>
              </a:xfrm>
              <a:prstGeom prst="rect">
                <a:avLst/>
              </a:prstGeom>
              <a:blipFill>
                <a:blip r:embed="rId7"/>
                <a:stretch>
                  <a:fillRect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7696345" y="4240352"/>
                <a:ext cx="311213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a:latin typeface="Cambria Math" panose="02040503050406030204" pitchFamily="18" charset="0"/>
                            </a:rPr>
                          </m:ctrlPr>
                        </m:sSubSupPr>
                        <m:e>
                          <m:r>
                            <a:rPr lang="zh-TW" altLang="en-US" i="1">
                              <a:latin typeface="Cambria Math" panose="02040503050406030204" pitchFamily="18" charset="0"/>
                            </a:rPr>
                            <m:t>𝑛</m:t>
                          </m:r>
                        </m:e>
                        <m:sub>
                          <m:r>
                            <a:rPr lang="zh-TW" altLang="en-US" i="1">
                              <a:latin typeface="Cambria Math" panose="02040503050406030204" pitchFamily="18" charset="0"/>
                            </a:rPr>
                            <m:t>𝑐</m:t>
                          </m:r>
                        </m:sub>
                        <m:sup>
                          <m:r>
                            <a:rPr lang="zh-TW" altLang="en-US" i="1">
                              <a:latin typeface="Cambria Math" panose="02040503050406030204" pitchFamily="18" charset="0"/>
                            </a:rPr>
                            <m:t>𝑢</m:t>
                          </m:r>
                        </m:sup>
                      </m:sSubSup>
                      <m:r>
                        <a:rPr lang="zh-TW" altLang="en-US" i="0">
                          <a:latin typeface="Cambria Math" panose="02040503050406030204" pitchFamily="18" charset="0"/>
                        </a:rPr>
                        <m:t>:</m:t>
                      </m:r>
                      <m:r>
                        <a:rPr lang="zh-TW" altLang="en-US" i="0">
                          <a:latin typeface="Cambria Math" panose="02040503050406030204" pitchFamily="18" charset="0"/>
                        </a:rPr>
                        <m:t>相對排名一致的</m:t>
                      </m:r>
                      <m:r>
                        <a:rPr lang="zh-TW" altLang="en-US" i="1">
                          <a:latin typeface="Cambria Math" panose="02040503050406030204" pitchFamily="18" charset="0"/>
                        </a:rPr>
                        <m:t>𝑝𝑎𝑖𝑟</m:t>
                      </m:r>
                      <m:r>
                        <a:rPr lang="zh-TW" altLang="en-US" i="0">
                          <a:latin typeface="Cambria Math" panose="02040503050406030204" pitchFamily="18" charset="0"/>
                        </a:rPr>
                        <m:t>組合</m:t>
                      </m:r>
                    </m:oMath>
                  </m:oMathPara>
                </a14:m>
                <a:endParaRPr lang="zh-TW" altLang="en-US" dirty="0"/>
              </a:p>
            </p:txBody>
          </p:sp>
        </mc:Choice>
        <mc:Fallback>
          <p:sp>
            <p:nvSpPr>
              <p:cNvPr id="28" name="矩形 27"/>
              <p:cNvSpPr>
                <a:spLocks noRot="1" noChangeAspect="1" noMove="1" noResize="1" noEditPoints="1" noAdjustHandles="1" noChangeArrowheads="1" noChangeShapeType="1" noTextEdit="1"/>
              </p:cNvSpPr>
              <p:nvPr/>
            </p:nvSpPr>
            <p:spPr>
              <a:xfrm>
                <a:off x="7696345" y="4240352"/>
                <a:ext cx="3112134" cy="369332"/>
              </a:xfrm>
              <a:prstGeom prst="rect">
                <a:avLst/>
              </a:prstGeom>
              <a:blipFill>
                <a:blip r:embed="rId8"/>
                <a:stretch>
                  <a:fillRect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7696345" y="4636452"/>
                <a:ext cx="334296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zh-TW" altLang="en-US" smtClean="0">
                              <a:latin typeface="Cambria Math" panose="02040503050406030204" pitchFamily="18" charset="0"/>
                            </a:rPr>
                          </m:ctrlPr>
                        </m:sSubSupPr>
                        <m:e>
                          <m:r>
                            <a:rPr lang="zh-TW" altLang="en-US" i="1">
                              <a:latin typeface="Cambria Math" panose="02040503050406030204" pitchFamily="18" charset="0"/>
                            </a:rPr>
                            <m:t>𝑛</m:t>
                          </m:r>
                        </m:e>
                        <m:sub>
                          <m:r>
                            <a:rPr lang="zh-TW" altLang="en-US" i="1">
                              <a:latin typeface="Cambria Math" panose="02040503050406030204" pitchFamily="18" charset="0"/>
                            </a:rPr>
                            <m:t>𝑑</m:t>
                          </m:r>
                        </m:sub>
                        <m:sup>
                          <m:r>
                            <a:rPr lang="zh-TW" altLang="en-US" i="1">
                              <a:latin typeface="Cambria Math" panose="02040503050406030204" pitchFamily="18" charset="0"/>
                            </a:rPr>
                            <m:t>𝑢</m:t>
                          </m:r>
                        </m:sup>
                      </m:sSubSup>
                      <m:r>
                        <a:rPr lang="zh-TW" altLang="en-US" i="0">
                          <a:latin typeface="Cambria Math" panose="02040503050406030204" pitchFamily="18" charset="0"/>
                        </a:rPr>
                        <m:t>:</m:t>
                      </m:r>
                      <m:r>
                        <a:rPr lang="zh-TW" altLang="en-US" i="0">
                          <a:latin typeface="Cambria Math" panose="02040503050406030204" pitchFamily="18" charset="0"/>
                        </a:rPr>
                        <m:t>相對排名不一致的</m:t>
                      </m:r>
                      <m:r>
                        <a:rPr lang="zh-TW" altLang="en-US" i="1">
                          <a:latin typeface="Cambria Math" panose="02040503050406030204" pitchFamily="18" charset="0"/>
                        </a:rPr>
                        <m:t>𝑝𝑎𝑖𝑟</m:t>
                      </m:r>
                      <m:r>
                        <a:rPr lang="zh-TW" altLang="en-US" i="0">
                          <a:latin typeface="Cambria Math" panose="02040503050406030204" pitchFamily="18" charset="0"/>
                        </a:rPr>
                        <m:t>組合</m:t>
                      </m:r>
                    </m:oMath>
                  </m:oMathPara>
                </a14:m>
                <a:endParaRPr lang="zh-TW" altLang="en-US" dirty="0"/>
              </a:p>
            </p:txBody>
          </p:sp>
        </mc:Choice>
        <mc:Fallback>
          <p:sp>
            <p:nvSpPr>
              <p:cNvPr id="29" name="矩形 28"/>
              <p:cNvSpPr>
                <a:spLocks noRot="1" noChangeAspect="1" noMove="1" noResize="1" noEditPoints="1" noAdjustHandles="1" noChangeArrowheads="1" noChangeShapeType="1" noTextEdit="1"/>
              </p:cNvSpPr>
              <p:nvPr/>
            </p:nvSpPr>
            <p:spPr>
              <a:xfrm>
                <a:off x="7696345" y="4636452"/>
                <a:ext cx="3342966" cy="369332"/>
              </a:xfrm>
              <a:prstGeom prst="rect">
                <a:avLst/>
              </a:prstGeom>
              <a:blipFill>
                <a:blip r:embed="rId9"/>
                <a:stretch>
                  <a:fillRect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0" name="矩形 29"/>
              <p:cNvSpPr/>
              <p:nvPr/>
            </p:nvSpPr>
            <p:spPr>
              <a:xfrm>
                <a:off x="7696345" y="5093004"/>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a:latin typeface="Cambria Math" panose="02040503050406030204" pitchFamily="18" charset="0"/>
                            </a:rPr>
                          </m:ctrlPr>
                        </m:sSubPr>
                        <m:e>
                          <m:acc>
                            <m:accPr>
                              <m:chr m:val="̂"/>
                              <m:ctrlPr>
                                <a:rPr lang="zh-TW" altLang="en-US">
                                  <a:latin typeface="Cambria Math" panose="02040503050406030204" pitchFamily="18" charset="0"/>
                                </a:rPr>
                              </m:ctrlPr>
                            </m:accPr>
                            <m:e>
                              <m:r>
                                <a:rPr lang="zh-TW" altLang="en-US" i="1">
                                  <a:latin typeface="Cambria Math" panose="02040503050406030204" pitchFamily="18" charset="0"/>
                                </a:rPr>
                                <m:t>𝑟</m:t>
                              </m:r>
                            </m:e>
                          </m:acc>
                        </m:e>
                        <m:sub>
                          <m:r>
                            <a:rPr lang="zh-TW" altLang="en-US" i="1">
                              <a:latin typeface="Cambria Math" panose="02040503050406030204" pitchFamily="18" charset="0"/>
                            </a:rPr>
                            <m:t>𝑢</m:t>
                          </m:r>
                          <m:r>
                            <a:rPr lang="zh-TW" altLang="en-US" i="0">
                              <a:latin typeface="Cambria Math" panose="02040503050406030204" pitchFamily="18" charset="0"/>
                            </a:rPr>
                            <m:t>,</m:t>
                          </m:r>
                          <m:r>
                            <a:rPr lang="zh-TW" altLang="en-US" i="1">
                              <a:latin typeface="Cambria Math" panose="02040503050406030204" pitchFamily="18" charset="0"/>
                            </a:rPr>
                            <m:t>𝑖</m:t>
                          </m:r>
                        </m:sub>
                      </m:sSub>
                      <m:r>
                        <a:rPr lang="zh-TW" altLang="en-US" i="0">
                          <a:latin typeface="Cambria Math" panose="02040503050406030204" pitchFamily="18" charset="0"/>
                        </a:rPr>
                        <m:t>:</m:t>
                      </m:r>
                      <m:r>
                        <a:rPr lang="zh-TW" altLang="en-US" i="0">
                          <a:latin typeface="Cambria Math" panose="02040503050406030204" pitchFamily="18" charset="0"/>
                        </a:rPr>
                        <m:t>第</m:t>
                      </m:r>
                      <m:r>
                        <a:rPr lang="zh-TW" altLang="en-US" i="1">
                          <a:latin typeface="Cambria Math" panose="02040503050406030204" pitchFamily="18" charset="0"/>
                        </a:rPr>
                        <m:t>𝑖</m:t>
                      </m:r>
                      <m:r>
                        <a:rPr lang="zh-TW" altLang="en-US" i="0">
                          <a:latin typeface="Cambria Math" panose="02040503050406030204" pitchFamily="18" charset="0"/>
                        </a:rPr>
                        <m:t>個項目的預測排名</m:t>
                      </m:r>
                    </m:oMath>
                  </m:oMathPara>
                </a14:m>
                <a:endParaRPr lang="zh-TW" altLang="en-US" dirty="0"/>
              </a:p>
            </p:txBody>
          </p:sp>
        </mc:Choice>
        <mc:Fallback>
          <p:sp>
            <p:nvSpPr>
              <p:cNvPr id="30" name="矩形 29"/>
              <p:cNvSpPr>
                <a:spLocks noRot="1" noChangeAspect="1" noMove="1" noResize="1" noEditPoints="1" noAdjustHandles="1" noChangeArrowheads="1" noChangeShapeType="1" noTextEdit="1"/>
              </p:cNvSpPr>
              <p:nvPr/>
            </p:nvSpPr>
            <p:spPr>
              <a:xfrm>
                <a:off x="7696345" y="5093004"/>
                <a:ext cx="2793585" cy="381515"/>
              </a:xfrm>
              <a:prstGeom prst="rect">
                <a:avLst/>
              </a:prstGeom>
              <a:blipFill>
                <a:blip r:embed="rId10"/>
                <a:stretch>
                  <a:fillRect t="-4762" b="-1111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矩形 30"/>
              <p:cNvSpPr/>
              <p:nvPr/>
            </p:nvSpPr>
            <p:spPr>
              <a:xfrm>
                <a:off x="7678981" y="5443994"/>
                <a:ext cx="2793585" cy="38151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a:latin typeface="Cambria Math" panose="02040503050406030204" pitchFamily="18" charset="0"/>
                            </a:rPr>
                          </m:ctrlPr>
                        </m:sSubPr>
                        <m:e>
                          <m:r>
                            <a:rPr lang="zh-TW" altLang="en-US" i="1">
                              <a:latin typeface="Cambria Math" panose="02040503050406030204" pitchFamily="18" charset="0"/>
                            </a:rPr>
                            <m:t>𝑟</m:t>
                          </m:r>
                        </m:e>
                        <m:sub>
                          <m:r>
                            <a:rPr lang="zh-TW" altLang="en-US" i="1">
                              <a:latin typeface="Cambria Math" panose="02040503050406030204" pitchFamily="18" charset="0"/>
                            </a:rPr>
                            <m:t>𝑢</m:t>
                          </m:r>
                          <m:r>
                            <a:rPr lang="zh-TW" altLang="en-US" i="0">
                              <a:latin typeface="Cambria Math" panose="02040503050406030204" pitchFamily="18" charset="0"/>
                            </a:rPr>
                            <m:t>,</m:t>
                          </m:r>
                          <m:r>
                            <a:rPr lang="zh-TW" altLang="en-US" i="1">
                              <a:latin typeface="Cambria Math" panose="02040503050406030204" pitchFamily="18" charset="0"/>
                            </a:rPr>
                            <m:t>𝑖</m:t>
                          </m:r>
                        </m:sub>
                      </m:sSub>
                      <m:r>
                        <a:rPr lang="zh-TW" altLang="en-US" i="0">
                          <a:latin typeface="Cambria Math" panose="02040503050406030204" pitchFamily="18" charset="0"/>
                        </a:rPr>
                        <m:t>:</m:t>
                      </m:r>
                      <m:r>
                        <a:rPr lang="zh-TW" altLang="en-US" i="0">
                          <a:latin typeface="Cambria Math" panose="02040503050406030204" pitchFamily="18" charset="0"/>
                        </a:rPr>
                        <m:t>第</m:t>
                      </m:r>
                      <m:r>
                        <a:rPr lang="zh-TW" altLang="en-US" i="1">
                          <a:latin typeface="Cambria Math" panose="02040503050406030204" pitchFamily="18" charset="0"/>
                        </a:rPr>
                        <m:t>𝑖</m:t>
                      </m:r>
                      <m:r>
                        <a:rPr lang="zh-TW" altLang="en-US" i="0">
                          <a:latin typeface="Cambria Math" panose="02040503050406030204" pitchFamily="18" charset="0"/>
                        </a:rPr>
                        <m:t>個項目的實際排名</m:t>
                      </m:r>
                    </m:oMath>
                  </m:oMathPara>
                </a14:m>
                <a:endParaRPr lang="zh-TW" altLang="en-US" dirty="0"/>
              </a:p>
            </p:txBody>
          </p:sp>
        </mc:Choice>
        <mc:Fallback>
          <p:sp>
            <p:nvSpPr>
              <p:cNvPr id="31" name="矩形 30"/>
              <p:cNvSpPr>
                <a:spLocks noRot="1" noChangeAspect="1" noMove="1" noResize="1" noEditPoints="1" noAdjustHandles="1" noChangeArrowheads="1" noChangeShapeType="1" noTextEdit="1"/>
              </p:cNvSpPr>
              <p:nvPr/>
            </p:nvSpPr>
            <p:spPr>
              <a:xfrm>
                <a:off x="7678981" y="5443994"/>
                <a:ext cx="2793585" cy="381515"/>
              </a:xfrm>
              <a:prstGeom prst="rect">
                <a:avLst/>
              </a:prstGeom>
              <a:blipFill>
                <a:blip r:embed="rId11"/>
                <a:stretch>
                  <a:fillRect b="-1111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7721928" y="5894387"/>
                <a:ext cx="308655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a:latin typeface="Cambria Math" panose="02040503050406030204" pitchFamily="18" charset="0"/>
                            </a:rPr>
                          </m:ctrlPr>
                        </m:sSubPr>
                        <m:e>
                          <m:r>
                            <a:rPr lang="zh-TW" altLang="en-US" i="1">
                              <a:latin typeface="Cambria Math" panose="02040503050406030204" pitchFamily="18" charset="0"/>
                            </a:rPr>
                            <m:t>𝑛</m:t>
                          </m:r>
                        </m:e>
                        <m:sub>
                          <m:r>
                            <a:rPr lang="zh-TW" altLang="en-US" i="1">
                              <a:latin typeface="Cambria Math" panose="02040503050406030204" pitchFamily="18" charset="0"/>
                            </a:rPr>
                            <m:t>𝑐</m:t>
                          </m:r>
                        </m:sub>
                      </m:sSub>
                      <m:r>
                        <a:rPr lang="zh-TW" altLang="en-US" i="0">
                          <a:latin typeface="Cambria Math" panose="02040503050406030204" pitchFamily="18" charset="0"/>
                        </a:rPr>
                        <m:t>:</m:t>
                      </m:r>
                      <m:r>
                        <a:rPr lang="zh-TW" altLang="en-US" i="0">
                          <a:latin typeface="Cambria Math" panose="02040503050406030204" pitchFamily="18" charset="0"/>
                        </a:rPr>
                        <m:t>相對排名一致的</m:t>
                      </m:r>
                      <m:r>
                        <a:rPr lang="zh-TW" altLang="en-US" i="1">
                          <a:latin typeface="Cambria Math" panose="02040503050406030204" pitchFamily="18" charset="0"/>
                        </a:rPr>
                        <m:t>𝑝𝑎𝑖𝑟</m:t>
                      </m:r>
                      <m:r>
                        <a:rPr lang="zh-TW" altLang="en-US" i="0">
                          <a:latin typeface="Cambria Math" panose="02040503050406030204" pitchFamily="18" charset="0"/>
                        </a:rPr>
                        <m:t>數量</m:t>
                      </m:r>
                    </m:oMath>
                  </m:oMathPara>
                </a14:m>
                <a:endParaRPr lang="zh-TW" altLang="en-US" dirty="0"/>
              </a:p>
            </p:txBody>
          </p:sp>
        </mc:Choice>
        <mc:Fallback>
          <p:sp>
            <p:nvSpPr>
              <p:cNvPr id="32" name="矩形 31"/>
              <p:cNvSpPr>
                <a:spLocks noRot="1" noChangeAspect="1" noMove="1" noResize="1" noEditPoints="1" noAdjustHandles="1" noChangeArrowheads="1" noChangeShapeType="1" noTextEdit="1"/>
              </p:cNvSpPr>
              <p:nvPr/>
            </p:nvSpPr>
            <p:spPr>
              <a:xfrm>
                <a:off x="7721928" y="5894387"/>
                <a:ext cx="3086551" cy="369332"/>
              </a:xfrm>
              <a:prstGeom prst="rect">
                <a:avLst/>
              </a:prstGeom>
              <a:blipFill>
                <a:blip r:embed="rId12"/>
                <a:stretch>
                  <a:fillRect b="-1147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3" name="矩形 32"/>
              <p:cNvSpPr/>
              <p:nvPr/>
            </p:nvSpPr>
            <p:spPr>
              <a:xfrm>
                <a:off x="7721928" y="6332259"/>
                <a:ext cx="333982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TW" altLang="en-US">
                              <a:latin typeface="Cambria Math" panose="02040503050406030204" pitchFamily="18" charset="0"/>
                            </a:rPr>
                          </m:ctrlPr>
                        </m:sSubPr>
                        <m:e>
                          <m:r>
                            <a:rPr lang="zh-TW" altLang="en-US" i="1">
                              <a:latin typeface="Cambria Math" panose="02040503050406030204" pitchFamily="18" charset="0"/>
                            </a:rPr>
                            <m:t>𝑛</m:t>
                          </m:r>
                        </m:e>
                        <m:sub>
                          <m:r>
                            <a:rPr lang="zh-TW" altLang="en-US" i="1">
                              <a:latin typeface="Cambria Math" panose="02040503050406030204" pitchFamily="18" charset="0"/>
                            </a:rPr>
                            <m:t>𝑑</m:t>
                          </m:r>
                        </m:sub>
                      </m:sSub>
                      <m:r>
                        <a:rPr lang="zh-TW" altLang="en-US" i="0">
                          <a:latin typeface="Cambria Math" panose="02040503050406030204" pitchFamily="18" charset="0"/>
                        </a:rPr>
                        <m:t>:</m:t>
                      </m:r>
                      <m:r>
                        <a:rPr lang="zh-TW" altLang="en-US" i="0">
                          <a:latin typeface="Cambria Math" panose="02040503050406030204" pitchFamily="18" charset="0"/>
                        </a:rPr>
                        <m:t>相對排名不一致的</m:t>
                      </m:r>
                      <m:r>
                        <a:rPr lang="zh-TW" altLang="en-US" i="1">
                          <a:latin typeface="Cambria Math" panose="02040503050406030204" pitchFamily="18" charset="0"/>
                        </a:rPr>
                        <m:t>𝑝𝑎𝑖𝑟</m:t>
                      </m:r>
                      <m:r>
                        <a:rPr lang="zh-TW" altLang="en-US" i="0">
                          <a:latin typeface="Cambria Math" panose="02040503050406030204" pitchFamily="18" charset="0"/>
                        </a:rPr>
                        <m:t>數量</m:t>
                      </m:r>
                    </m:oMath>
                  </m:oMathPara>
                </a14:m>
                <a:endParaRPr lang="zh-TW" altLang="en-US" dirty="0"/>
              </a:p>
            </p:txBody>
          </p:sp>
        </mc:Choice>
        <mc:Fallback>
          <p:sp>
            <p:nvSpPr>
              <p:cNvPr id="33" name="矩形 32"/>
              <p:cNvSpPr>
                <a:spLocks noRot="1" noChangeAspect="1" noMove="1" noResize="1" noEditPoints="1" noAdjustHandles="1" noChangeArrowheads="1" noChangeShapeType="1" noTextEdit="1"/>
              </p:cNvSpPr>
              <p:nvPr/>
            </p:nvSpPr>
            <p:spPr>
              <a:xfrm>
                <a:off x="7721928" y="6332259"/>
                <a:ext cx="3339824" cy="369332"/>
              </a:xfrm>
              <a:prstGeom prst="rect">
                <a:avLst/>
              </a:prstGeom>
              <a:blipFill>
                <a:blip r:embed="rId13"/>
                <a:stretch>
                  <a:fillRect b="-13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415176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方正清刻本悦宋简体" panose="02000000000000000000" pitchFamily="2" charset="-122"/>
                <a:ea typeface="方正清刻本悦宋简体" panose="02000000000000000000" pitchFamily="2" charset="-122"/>
              </a:rPr>
              <a:t>4</a:t>
            </a:r>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   Result &amp; Analysis</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Dataset and </a:t>
            </a:r>
            <a:r>
              <a:rPr lang="en-US" altLang="zh-TW" sz="2400" dirty="0">
                <a:solidFill>
                  <a:schemeClr val="bg1"/>
                </a:solidFill>
              </a:rPr>
              <a:t>Experiment Settings</a:t>
            </a:r>
          </a:p>
          <a:p>
            <a:pPr marL="342900" indent="-342900">
              <a:lnSpc>
                <a:spcPct val="150000"/>
              </a:lnSpc>
              <a:buFont typeface="Arial" panose="020B0604020202020204" pitchFamily="34" charset="0"/>
              <a:buChar char="•"/>
            </a:pPr>
            <a:r>
              <a:rPr lang="en-US" altLang="zh-TW" sz="2400" dirty="0" smtClean="0">
                <a:solidFill>
                  <a:schemeClr val="bg1"/>
                </a:solidFill>
              </a:rPr>
              <a:t>Evaluation Metrics</a:t>
            </a:r>
          </a:p>
          <a:p>
            <a:pPr marL="342900" indent="-342900">
              <a:lnSpc>
                <a:spcPct val="150000"/>
              </a:lnSpc>
              <a:buFont typeface="Arial" panose="020B0604020202020204" pitchFamily="34" charset="0"/>
              <a:buChar char="•"/>
            </a:pPr>
            <a:r>
              <a:rPr lang="en-US" altLang="zh-TW" sz="2400" dirty="0" smtClean="0">
                <a:solidFill>
                  <a:schemeClr val="bg1"/>
                </a:solidFill>
              </a:rPr>
              <a:t>Experiment Result Analysis</a:t>
            </a: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smtClean="0"/>
              <a:t>27</a:t>
            </a:r>
            <a:endParaRPr lang="zh-TW" altLang="en-US" dirty="0"/>
          </a:p>
        </p:txBody>
      </p:sp>
    </p:spTree>
    <p:extLst>
      <p:ext uri="{BB962C8B-B14F-4D97-AF65-F5344CB8AC3E}">
        <p14:creationId xmlns:p14="http://schemas.microsoft.com/office/powerpoint/2010/main" val="392849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2" name="圆角矩形 66"/>
          <p:cNvSpPr/>
          <p:nvPr/>
        </p:nvSpPr>
        <p:spPr>
          <a:xfrm rot="10800000" flipV="1">
            <a:off x="916553" y="128015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4" name="直接连接符 68"/>
          <p:cNvCxnSpPr/>
          <p:nvPr/>
        </p:nvCxnSpPr>
        <p:spPr>
          <a:xfrm flipH="1">
            <a:off x="1324911" y="1616233"/>
            <a:ext cx="102966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5" name="文本框 386"/>
          <p:cNvSpPr txBox="1"/>
          <p:nvPr/>
        </p:nvSpPr>
        <p:spPr>
          <a:xfrm>
            <a:off x="1288262" y="1099740"/>
            <a:ext cx="1066309"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Dataset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1324909" y="1715352"/>
            <a:ext cx="9683741" cy="1015663"/>
          </a:xfrm>
          <a:prstGeom prst="rect">
            <a:avLst/>
          </a:prstGeom>
        </p:spPr>
        <p:txBody>
          <a:bodyPr wrap="none">
            <a:spAutoFit/>
          </a:bodyPr>
          <a:lstStyle/>
          <a:p>
            <a:pPr>
              <a:lnSpc>
                <a:spcPct val="150000"/>
              </a:lnSpc>
            </a:pP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MovieLens</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1M dataset is the movie rating data provided by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MovieLens</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users, and we organize the</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atings information of users in the table below.</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080" y="2828925"/>
            <a:ext cx="7893842"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圆角矩形 66"/>
          <p:cNvSpPr/>
          <p:nvPr/>
        </p:nvSpPr>
        <p:spPr>
          <a:xfrm rot="10800000" flipV="1">
            <a:off x="926078" y="397453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6" y="4310613"/>
            <a:ext cx="4199589"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3794120"/>
            <a:ext cx="446563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 (Train-Test split)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3" name="矩形 22"/>
          <p:cNvSpPr/>
          <p:nvPr/>
        </p:nvSpPr>
        <p:spPr>
          <a:xfrm>
            <a:off x="1324909" y="4318170"/>
            <a:ext cx="9964716" cy="1015663"/>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user with more than 25 user ratings are regarded as training users, and the users with less than</a:t>
            </a: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25 ratings are regarded as test users.</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594" y="5305258"/>
            <a:ext cx="498157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文字方塊 19"/>
          <p:cNvSpPr txBox="1"/>
          <p:nvPr/>
        </p:nvSpPr>
        <p:spPr>
          <a:xfrm>
            <a:off x="11737704" y="6337816"/>
            <a:ext cx="418704" cy="369332"/>
          </a:xfrm>
          <a:prstGeom prst="rect">
            <a:avLst/>
          </a:prstGeom>
          <a:noFill/>
        </p:spPr>
        <p:txBody>
          <a:bodyPr wrap="none" rtlCol="0">
            <a:spAutoFit/>
          </a:bodyPr>
          <a:lstStyle/>
          <a:p>
            <a:r>
              <a:rPr lang="en-US" altLang="zh-TW" dirty="0" smtClean="0"/>
              <a:t>28</a:t>
            </a:r>
            <a:endParaRPr lang="zh-TW" altLang="en-US" dirty="0"/>
          </a:p>
        </p:txBody>
      </p:sp>
    </p:spTree>
    <p:extLst>
      <p:ext uri="{BB962C8B-B14F-4D97-AF65-F5344CB8AC3E}">
        <p14:creationId xmlns:p14="http://schemas.microsoft.com/office/powerpoint/2010/main" val="344286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5" y="1572773"/>
            <a:ext cx="239936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1056280"/>
            <a:ext cx="2597178"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a:off x="1324909" y="1700041"/>
            <a:ext cx="10415031" cy="498278"/>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When training the model, use the users in the training set to train the parameters of the Autoencoder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p>
        </p:txBody>
      </p:sp>
      <p:sp>
        <p:nvSpPr>
          <p:cNvPr id="3" name="矩形 2"/>
          <p:cNvSpPr/>
          <p:nvPr/>
        </p:nvSpPr>
        <p:spPr>
          <a:xfrm>
            <a:off x="1324910" y="2188794"/>
            <a:ext cx="10224446" cy="1015663"/>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When evaluating the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effectiveness trained model, </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 20% of the movie ratings that each test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user likes </a:t>
            </a: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are randomly covered to 0, which is regarded as the ground truth to be verified.</a:t>
            </a:r>
          </a:p>
        </p:txBody>
      </p:sp>
      <p:sp>
        <p:nvSpPr>
          <p:cNvPr id="4" name="矩形 3"/>
          <p:cNvSpPr/>
          <p:nvPr/>
        </p:nvSpPr>
        <p:spPr>
          <a:xfrm>
            <a:off x="4343400" y="3533775"/>
            <a:ext cx="1066801" cy="876300"/>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lumMod val="95000"/>
                    <a:lumOff val="5000"/>
                  </a:schemeClr>
                </a:solidFill>
              </a:rPr>
              <a:t>Favorite</a:t>
            </a:r>
          </a:p>
          <a:p>
            <a:pPr algn="ctr"/>
            <a:r>
              <a:rPr lang="en-US" altLang="zh-TW" sz="1600" dirty="0" smtClean="0">
                <a:solidFill>
                  <a:schemeClr val="tx1">
                    <a:lumMod val="95000"/>
                    <a:lumOff val="5000"/>
                  </a:schemeClr>
                </a:solidFill>
              </a:rPr>
              <a:t>Movies</a:t>
            </a:r>
            <a:endParaRPr lang="zh-TW" altLang="en-US" sz="1600" dirty="0">
              <a:solidFill>
                <a:schemeClr val="tx1">
                  <a:lumMod val="95000"/>
                  <a:lumOff val="5000"/>
                </a:schemeClr>
              </a:solidFill>
            </a:endParaRPr>
          </a:p>
        </p:txBody>
      </p:sp>
      <p:sp>
        <p:nvSpPr>
          <p:cNvPr id="39" name="矩形 38"/>
          <p:cNvSpPr/>
          <p:nvPr/>
        </p:nvSpPr>
        <p:spPr>
          <a:xfrm>
            <a:off x="4343400" y="4410075"/>
            <a:ext cx="1066801" cy="876300"/>
          </a:xfrm>
          <a:prstGeom prst="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lumMod val="95000"/>
                    <a:lumOff val="5000"/>
                  </a:schemeClr>
                </a:solidFill>
              </a:rPr>
              <a:t>Dislike</a:t>
            </a:r>
          </a:p>
          <a:p>
            <a:pPr algn="ctr"/>
            <a:r>
              <a:rPr lang="en-US" altLang="zh-TW" sz="1600" dirty="0" smtClean="0">
                <a:solidFill>
                  <a:schemeClr val="tx1">
                    <a:lumMod val="95000"/>
                    <a:lumOff val="5000"/>
                  </a:schemeClr>
                </a:solidFill>
              </a:rPr>
              <a:t>Movies</a:t>
            </a:r>
            <a:endParaRPr lang="zh-TW" altLang="en-US" sz="1600" dirty="0">
              <a:solidFill>
                <a:schemeClr val="tx1">
                  <a:lumMod val="95000"/>
                  <a:lumOff val="5000"/>
                </a:schemeClr>
              </a:solidFill>
            </a:endParaRPr>
          </a:p>
        </p:txBody>
      </p:sp>
      <p:sp>
        <p:nvSpPr>
          <p:cNvPr id="40" name="矩形 39"/>
          <p:cNvSpPr/>
          <p:nvPr/>
        </p:nvSpPr>
        <p:spPr>
          <a:xfrm>
            <a:off x="4343400" y="5286375"/>
            <a:ext cx="1066801" cy="1428750"/>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solidFill>
                  <a:schemeClr val="tx1">
                    <a:lumMod val="95000"/>
                    <a:lumOff val="5000"/>
                  </a:schemeClr>
                </a:solidFill>
              </a:rPr>
              <a:t>Unrated</a:t>
            </a:r>
          </a:p>
          <a:p>
            <a:pPr algn="ctr"/>
            <a:r>
              <a:rPr lang="en-US" altLang="zh-TW" sz="1600" dirty="0" smtClean="0">
                <a:solidFill>
                  <a:schemeClr val="tx1">
                    <a:lumMod val="95000"/>
                    <a:lumOff val="5000"/>
                  </a:schemeClr>
                </a:solidFill>
              </a:rPr>
              <a:t>Movies</a:t>
            </a:r>
            <a:endParaRPr lang="zh-TW" altLang="en-US" sz="1600" dirty="0">
              <a:solidFill>
                <a:schemeClr val="tx1">
                  <a:lumMod val="95000"/>
                  <a:lumOff val="5000"/>
                </a:schemeClr>
              </a:solidFill>
            </a:endParaRPr>
          </a:p>
        </p:txBody>
      </p:sp>
      <p:sp>
        <p:nvSpPr>
          <p:cNvPr id="41" name="文字方塊 40"/>
          <p:cNvSpPr txBox="1"/>
          <p:nvPr/>
        </p:nvSpPr>
        <p:spPr>
          <a:xfrm>
            <a:off x="1767692" y="3349109"/>
            <a:ext cx="1519775" cy="369332"/>
          </a:xfrm>
          <a:prstGeom prst="rect">
            <a:avLst/>
          </a:prstGeom>
          <a:noFill/>
          <a:ln w="19050">
            <a:solidFill>
              <a:schemeClr val="tx1">
                <a:lumMod val="75000"/>
                <a:lumOff val="25000"/>
              </a:schemeClr>
            </a:solidFill>
          </a:ln>
        </p:spPr>
        <p:txBody>
          <a:bodyPr wrap="none" rtlCol="0">
            <a:spAutoFit/>
          </a:bodyPr>
          <a:lstStyle/>
          <a:p>
            <a:r>
              <a:rPr lang="en-US" altLang="zh-TW" dirty="0" smtClean="0"/>
              <a:t>For a test user</a:t>
            </a:r>
            <a:endParaRPr lang="zh-TW" altLang="en-US" dirty="0"/>
          </a:p>
        </p:txBody>
      </p:sp>
      <p:cxnSp>
        <p:nvCxnSpPr>
          <p:cNvPr id="6" name="直線接點 5"/>
          <p:cNvCxnSpPr/>
          <p:nvPr/>
        </p:nvCxnSpPr>
        <p:spPr>
          <a:xfrm>
            <a:off x="5410202" y="3981450"/>
            <a:ext cx="1447800" cy="27431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flipV="1">
            <a:off x="5410202" y="3700462"/>
            <a:ext cx="1447800" cy="280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6858002" y="3700462"/>
            <a:ext cx="593603" cy="3028950"/>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矩形 45"/>
          <p:cNvSpPr/>
          <p:nvPr/>
        </p:nvSpPr>
        <p:spPr>
          <a:xfrm>
            <a:off x="6858002" y="4148138"/>
            <a:ext cx="593603" cy="4286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lumMod val="95000"/>
                    <a:lumOff val="5000"/>
                  </a:schemeClr>
                </a:solidFill>
              </a:rPr>
              <a:t>0</a:t>
            </a:r>
            <a:endParaRPr lang="zh-TW" altLang="en-US" dirty="0">
              <a:solidFill>
                <a:schemeClr val="tx1">
                  <a:lumMod val="95000"/>
                  <a:lumOff val="5000"/>
                </a:schemeClr>
              </a:solidFill>
            </a:endParaRPr>
          </a:p>
        </p:txBody>
      </p:sp>
      <p:sp>
        <p:nvSpPr>
          <p:cNvPr id="53" name="矩形 52"/>
          <p:cNvSpPr/>
          <p:nvPr/>
        </p:nvSpPr>
        <p:spPr>
          <a:xfrm>
            <a:off x="6858002" y="4576762"/>
            <a:ext cx="593603" cy="4286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lumMod val="95000"/>
                    <a:lumOff val="5000"/>
                  </a:schemeClr>
                </a:solidFill>
              </a:rPr>
              <a:t>0</a:t>
            </a:r>
            <a:endParaRPr lang="zh-TW" altLang="en-US" dirty="0">
              <a:solidFill>
                <a:schemeClr val="tx1">
                  <a:lumMod val="95000"/>
                  <a:lumOff val="5000"/>
                </a:schemeClr>
              </a:solidFill>
            </a:endParaRPr>
          </a:p>
        </p:txBody>
      </p:sp>
      <p:sp>
        <p:nvSpPr>
          <p:cNvPr id="54" name="矩形 53"/>
          <p:cNvSpPr/>
          <p:nvPr/>
        </p:nvSpPr>
        <p:spPr>
          <a:xfrm>
            <a:off x="6858002" y="5000625"/>
            <a:ext cx="593603" cy="4286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lumMod val="95000"/>
                    <a:lumOff val="5000"/>
                  </a:schemeClr>
                </a:solidFill>
              </a:rPr>
              <a:t>0</a:t>
            </a:r>
            <a:endParaRPr lang="zh-TW" altLang="en-US" dirty="0">
              <a:solidFill>
                <a:schemeClr val="tx1">
                  <a:lumMod val="95000"/>
                  <a:lumOff val="5000"/>
                </a:schemeClr>
              </a:solidFill>
            </a:endParaRPr>
          </a:p>
        </p:txBody>
      </p:sp>
      <p:sp>
        <p:nvSpPr>
          <p:cNvPr id="55" name="矩形 54"/>
          <p:cNvSpPr/>
          <p:nvPr/>
        </p:nvSpPr>
        <p:spPr>
          <a:xfrm>
            <a:off x="6858002" y="6296025"/>
            <a:ext cx="593603" cy="42862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lumMod val="95000"/>
                    <a:lumOff val="5000"/>
                  </a:schemeClr>
                </a:solidFill>
              </a:rPr>
              <a:t>0</a:t>
            </a:r>
            <a:endParaRPr lang="zh-TW" altLang="en-US" dirty="0">
              <a:solidFill>
                <a:schemeClr val="tx1">
                  <a:lumMod val="95000"/>
                  <a:lumOff val="5000"/>
                </a:schemeClr>
              </a:solidFill>
            </a:endParaRPr>
          </a:p>
        </p:txBody>
      </p:sp>
      <p:sp>
        <p:nvSpPr>
          <p:cNvPr id="47" name="文字方塊 46"/>
          <p:cNvSpPr txBox="1"/>
          <p:nvPr/>
        </p:nvSpPr>
        <p:spPr>
          <a:xfrm>
            <a:off x="5410202" y="3213982"/>
            <a:ext cx="2808333" cy="369332"/>
          </a:xfrm>
          <a:prstGeom prst="rect">
            <a:avLst/>
          </a:prstGeom>
          <a:noFill/>
        </p:spPr>
        <p:txBody>
          <a:bodyPr wrap="none" rtlCol="0">
            <a:spAutoFit/>
          </a:bodyPr>
          <a:lstStyle/>
          <a:p>
            <a:r>
              <a:rPr lang="en-US" altLang="zh-TW" dirty="0" smtClean="0"/>
              <a:t>Randomly mask</a:t>
            </a:r>
            <a:r>
              <a:rPr lang="zh-TW" altLang="en-US" dirty="0" smtClean="0"/>
              <a:t> </a:t>
            </a:r>
            <a:r>
              <a:rPr lang="en-US" altLang="zh-TW" dirty="0" smtClean="0"/>
              <a:t>20%</a:t>
            </a:r>
            <a:r>
              <a:rPr lang="zh-TW" altLang="en-US" dirty="0" smtClean="0"/>
              <a:t> </a:t>
            </a:r>
            <a:r>
              <a:rPr lang="en-US" altLang="zh-TW" dirty="0" smtClean="0"/>
              <a:t>ratings</a:t>
            </a:r>
            <a:endParaRPr lang="zh-TW" altLang="en-US" dirty="0"/>
          </a:p>
        </p:txBody>
      </p:sp>
      <p:sp>
        <p:nvSpPr>
          <p:cNvPr id="49" name="左大括弧 48"/>
          <p:cNvSpPr/>
          <p:nvPr/>
        </p:nvSpPr>
        <p:spPr>
          <a:xfrm>
            <a:off x="3733800" y="3549134"/>
            <a:ext cx="471631" cy="1752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0" name="矩形 49"/>
          <p:cNvSpPr/>
          <p:nvPr/>
        </p:nvSpPr>
        <p:spPr>
          <a:xfrm>
            <a:off x="2203879" y="4250976"/>
            <a:ext cx="1558496" cy="369332"/>
          </a:xfrm>
          <a:prstGeom prst="rect">
            <a:avLst/>
          </a:prstGeom>
        </p:spPr>
        <p:txBody>
          <a:bodyPr wrap="square">
            <a:spAutoFit/>
          </a:bodyPr>
          <a:lstStyle/>
          <a:p>
            <a:pPr algn="ctr"/>
            <a:r>
              <a:rPr lang="en-US" altLang="zh-TW" dirty="0" smtClean="0">
                <a:solidFill>
                  <a:schemeClr val="tx1">
                    <a:lumMod val="95000"/>
                    <a:lumOff val="5000"/>
                  </a:schemeClr>
                </a:solidFill>
              </a:rPr>
              <a:t>Rated Movies</a:t>
            </a:r>
            <a:endParaRPr lang="zh-TW" altLang="en-US" dirty="0">
              <a:solidFill>
                <a:schemeClr val="tx1">
                  <a:lumMod val="95000"/>
                  <a:lumOff val="5000"/>
                </a:schemeClr>
              </a:solidFill>
            </a:endParaRPr>
          </a:p>
        </p:txBody>
      </p:sp>
      <p:sp>
        <p:nvSpPr>
          <p:cNvPr id="60" name="矩形 59"/>
          <p:cNvSpPr/>
          <p:nvPr/>
        </p:nvSpPr>
        <p:spPr>
          <a:xfrm>
            <a:off x="10687040" y="3692851"/>
            <a:ext cx="593603" cy="3028950"/>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10687040" y="4140527"/>
            <a:ext cx="593603" cy="428624"/>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solidFill>
                  <a:schemeClr val="tx1">
                    <a:lumMod val="95000"/>
                    <a:lumOff val="5000"/>
                  </a:schemeClr>
                </a:solidFill>
              </a:rPr>
              <a:t>4</a:t>
            </a:r>
            <a:endParaRPr lang="zh-TW" altLang="en-US" dirty="0">
              <a:solidFill>
                <a:schemeClr val="tx1">
                  <a:lumMod val="95000"/>
                  <a:lumOff val="5000"/>
                </a:schemeClr>
              </a:solidFill>
            </a:endParaRPr>
          </a:p>
        </p:txBody>
      </p:sp>
      <p:sp>
        <p:nvSpPr>
          <p:cNvPr id="62" name="矩形 61"/>
          <p:cNvSpPr/>
          <p:nvPr/>
        </p:nvSpPr>
        <p:spPr>
          <a:xfrm>
            <a:off x="10687040" y="4569151"/>
            <a:ext cx="593603" cy="428624"/>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95000"/>
                    <a:lumOff val="5000"/>
                  </a:schemeClr>
                </a:solidFill>
              </a:rPr>
              <a:t>5</a:t>
            </a:r>
            <a:endParaRPr lang="zh-TW" altLang="en-US" dirty="0">
              <a:solidFill>
                <a:schemeClr val="tx1">
                  <a:lumMod val="95000"/>
                  <a:lumOff val="5000"/>
                </a:schemeClr>
              </a:solidFill>
            </a:endParaRPr>
          </a:p>
        </p:txBody>
      </p:sp>
      <p:sp>
        <p:nvSpPr>
          <p:cNvPr id="63" name="矩形 62"/>
          <p:cNvSpPr/>
          <p:nvPr/>
        </p:nvSpPr>
        <p:spPr>
          <a:xfrm>
            <a:off x="10687040" y="4993014"/>
            <a:ext cx="593603" cy="428624"/>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95000"/>
                    <a:lumOff val="5000"/>
                  </a:schemeClr>
                </a:solidFill>
              </a:rPr>
              <a:t>5</a:t>
            </a:r>
            <a:endParaRPr lang="zh-TW" altLang="en-US" dirty="0">
              <a:solidFill>
                <a:schemeClr val="tx1">
                  <a:lumMod val="95000"/>
                  <a:lumOff val="5000"/>
                </a:schemeClr>
              </a:solidFill>
            </a:endParaRPr>
          </a:p>
        </p:txBody>
      </p:sp>
      <p:sp>
        <p:nvSpPr>
          <p:cNvPr id="64" name="矩形 63"/>
          <p:cNvSpPr/>
          <p:nvPr/>
        </p:nvSpPr>
        <p:spPr>
          <a:xfrm>
            <a:off x="10687040" y="6297939"/>
            <a:ext cx="593603" cy="428624"/>
          </a:xfrm>
          <a:prstGeom prst="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lumMod val="95000"/>
                    <a:lumOff val="5000"/>
                  </a:schemeClr>
                </a:solidFill>
              </a:rPr>
              <a:t>4</a:t>
            </a:r>
            <a:endParaRPr lang="zh-TW" altLang="en-US" dirty="0">
              <a:solidFill>
                <a:schemeClr val="tx1">
                  <a:lumMod val="95000"/>
                  <a:lumOff val="5000"/>
                </a:schemeClr>
              </a:solidFill>
            </a:endParaRPr>
          </a:p>
        </p:txBody>
      </p:sp>
      <p:sp>
        <p:nvSpPr>
          <p:cNvPr id="56" name="文字方塊 55"/>
          <p:cNvSpPr txBox="1"/>
          <p:nvPr/>
        </p:nvSpPr>
        <p:spPr>
          <a:xfrm>
            <a:off x="10308543" y="3252082"/>
            <a:ext cx="1445845" cy="369332"/>
          </a:xfrm>
          <a:prstGeom prst="rect">
            <a:avLst/>
          </a:prstGeom>
          <a:noFill/>
        </p:spPr>
        <p:txBody>
          <a:bodyPr wrap="none" rtlCol="0">
            <a:spAutoFit/>
          </a:bodyPr>
          <a:lstStyle/>
          <a:p>
            <a:r>
              <a:rPr lang="en-US" altLang="zh-TW" dirty="0" smtClean="0"/>
              <a:t>Ground Truth</a:t>
            </a:r>
            <a:endParaRPr lang="zh-TW" altLang="en-US" dirty="0"/>
          </a:p>
        </p:txBody>
      </p:sp>
      <p:sp>
        <p:nvSpPr>
          <p:cNvPr id="57" name="矩形 56"/>
          <p:cNvSpPr/>
          <p:nvPr/>
        </p:nvSpPr>
        <p:spPr>
          <a:xfrm>
            <a:off x="8620442" y="4620308"/>
            <a:ext cx="914400" cy="9144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b="1" dirty="0" smtClean="0">
                <a:solidFill>
                  <a:schemeClr val="tx1">
                    <a:lumMod val="95000"/>
                    <a:lumOff val="5000"/>
                  </a:schemeClr>
                </a:solidFill>
              </a:rPr>
              <a:t>AE</a:t>
            </a:r>
            <a:endParaRPr lang="zh-TW" altLang="en-US" sz="2400" b="1" dirty="0">
              <a:solidFill>
                <a:schemeClr val="tx1">
                  <a:lumMod val="95000"/>
                  <a:lumOff val="5000"/>
                </a:schemeClr>
              </a:solidFill>
            </a:endParaRPr>
          </a:p>
        </p:txBody>
      </p:sp>
      <p:cxnSp>
        <p:nvCxnSpPr>
          <p:cNvPr id="59" name="直線單箭頭接點 58"/>
          <p:cNvCxnSpPr/>
          <p:nvPr/>
        </p:nvCxnSpPr>
        <p:spPr>
          <a:xfrm>
            <a:off x="7611963" y="5077508"/>
            <a:ext cx="90205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9648825" y="5077508"/>
            <a:ext cx="9462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11737704" y="6337816"/>
            <a:ext cx="418704" cy="369332"/>
          </a:xfrm>
          <a:prstGeom prst="rect">
            <a:avLst/>
          </a:prstGeom>
          <a:noFill/>
        </p:spPr>
        <p:txBody>
          <a:bodyPr wrap="none" rtlCol="0">
            <a:spAutoFit/>
          </a:bodyPr>
          <a:lstStyle/>
          <a:p>
            <a:r>
              <a:rPr lang="en-US" altLang="zh-TW" dirty="0" smtClean="0"/>
              <a:t>29</a:t>
            </a:r>
            <a:endParaRPr lang="zh-TW" altLang="en-US" dirty="0"/>
          </a:p>
        </p:txBody>
      </p:sp>
    </p:spTree>
    <p:extLst>
      <p:ext uri="{BB962C8B-B14F-4D97-AF65-F5344CB8AC3E}">
        <p14:creationId xmlns:p14="http://schemas.microsoft.com/office/powerpoint/2010/main" val="223014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6" y="1572773"/>
            <a:ext cx="4732989"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1056280"/>
            <a:ext cx="486061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 (Hyper-parameters)</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37" name="矩形 36"/>
          <p:cNvSpPr/>
          <p:nvPr/>
        </p:nvSpPr>
        <p:spPr>
          <a:xfrm>
            <a:off x="1324909" y="1700041"/>
            <a:ext cx="6558527" cy="553998"/>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Our method has two parts of hyper-parameters to be determined:</a:t>
            </a:r>
          </a:p>
        </p:txBody>
      </p:sp>
      <p:sp>
        <p:nvSpPr>
          <p:cNvPr id="38" name="矩形 37"/>
          <p:cNvSpPr/>
          <p:nvPr/>
        </p:nvSpPr>
        <p:spPr>
          <a:xfrm>
            <a:off x="1334436" y="2263156"/>
            <a:ext cx="9949390" cy="1477328"/>
          </a:xfrm>
          <a:prstGeom prst="rect">
            <a:avLst/>
          </a:prstGeom>
        </p:spPr>
        <p:txBody>
          <a:bodyPr wrap="none">
            <a:spAutoFit/>
          </a:bodyPr>
          <a:lstStyle/>
          <a:p>
            <a:pPr marL="457200" indent="-457200">
              <a:lnSpc>
                <a:spcPct val="150000"/>
              </a:lnSpc>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filter out movies with insufficient information, which means movies with small HELF value.</a:t>
            </a:r>
            <a:endPar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When grouping all users, we will select the appropriate number of groups according to Decision</a:t>
            </a:r>
            <a:endPar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Diagram.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206" y="3740484"/>
            <a:ext cx="4043219" cy="2701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3587705"/>
            <a:ext cx="4308881" cy="294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直線接點 3"/>
          <p:cNvCxnSpPr/>
          <p:nvPr/>
        </p:nvCxnSpPr>
        <p:spPr>
          <a:xfrm flipV="1">
            <a:off x="5410200" y="3740484"/>
            <a:ext cx="0" cy="26416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文字方塊 4"/>
          <p:cNvSpPr txBox="1"/>
          <p:nvPr/>
        </p:nvSpPr>
        <p:spPr>
          <a:xfrm>
            <a:off x="4065120" y="3333750"/>
            <a:ext cx="2690160" cy="369332"/>
          </a:xfrm>
          <a:prstGeom prst="rect">
            <a:avLst/>
          </a:prstGeom>
          <a:noFill/>
        </p:spPr>
        <p:txBody>
          <a:bodyPr wrap="none" rtlCol="0">
            <a:spAutoFit/>
          </a:bodyPr>
          <a:lstStyle/>
          <a:p>
            <a:r>
              <a:rPr lang="en-US" altLang="zh-TW" b="1" dirty="0" smtClean="0">
                <a:solidFill>
                  <a:srgbClr val="FF0000"/>
                </a:solidFill>
              </a:rPr>
              <a:t>Set HELF threshold to 0.65</a:t>
            </a:r>
            <a:endParaRPr lang="zh-TW" altLang="en-US" b="1" dirty="0">
              <a:solidFill>
                <a:srgbClr val="FF0000"/>
              </a:solidFill>
            </a:endParaRPr>
          </a:p>
        </p:txBody>
      </p:sp>
      <p:sp>
        <p:nvSpPr>
          <p:cNvPr id="20" name="橢圓 19"/>
          <p:cNvSpPr/>
          <p:nvPr/>
        </p:nvSpPr>
        <p:spPr>
          <a:xfrm rot="2265131">
            <a:off x="9845896" y="3699134"/>
            <a:ext cx="1130238" cy="15790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p:cNvSpPr/>
          <p:nvPr/>
        </p:nvSpPr>
        <p:spPr>
          <a:xfrm rot="3133950">
            <a:off x="9412998" y="3408801"/>
            <a:ext cx="1371442" cy="23883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6951195" y="3218373"/>
            <a:ext cx="4920258" cy="369332"/>
          </a:xfrm>
          <a:prstGeom prst="rect">
            <a:avLst/>
          </a:prstGeom>
          <a:noFill/>
        </p:spPr>
        <p:txBody>
          <a:bodyPr wrap="none" rtlCol="0">
            <a:spAutoFit/>
          </a:bodyPr>
          <a:lstStyle/>
          <a:p>
            <a:r>
              <a:rPr lang="en-US" altLang="zh-TW" b="1" dirty="0" smtClean="0">
                <a:solidFill>
                  <a:srgbClr val="FF0000"/>
                </a:solidFill>
              </a:rPr>
              <a:t>We will choose 4</a:t>
            </a:r>
            <a:r>
              <a:rPr lang="en-US" altLang="zh-TW" b="1" dirty="0">
                <a:solidFill>
                  <a:srgbClr val="FF0000"/>
                </a:solidFill>
              </a:rPr>
              <a:t> </a:t>
            </a:r>
            <a:r>
              <a:rPr lang="en-US" altLang="zh-TW" b="1" dirty="0" smtClean="0">
                <a:solidFill>
                  <a:srgbClr val="FF0000"/>
                </a:solidFill>
              </a:rPr>
              <a:t>and 7 clusters in our experiment</a:t>
            </a:r>
            <a:endParaRPr lang="zh-TW" altLang="en-US" b="1" dirty="0">
              <a:solidFill>
                <a:srgbClr val="FF0000"/>
              </a:solidFill>
            </a:endParaRPr>
          </a:p>
        </p:txBody>
      </p:sp>
      <p:sp>
        <p:nvSpPr>
          <p:cNvPr id="25" name="文字方塊 24"/>
          <p:cNvSpPr txBox="1"/>
          <p:nvPr/>
        </p:nvSpPr>
        <p:spPr>
          <a:xfrm>
            <a:off x="11737704" y="6337816"/>
            <a:ext cx="418704" cy="369332"/>
          </a:xfrm>
          <a:prstGeom prst="rect">
            <a:avLst/>
          </a:prstGeom>
          <a:noFill/>
        </p:spPr>
        <p:txBody>
          <a:bodyPr wrap="none" rtlCol="0">
            <a:spAutoFit/>
          </a:bodyPr>
          <a:lstStyle/>
          <a:p>
            <a:r>
              <a:rPr lang="en-US" altLang="zh-TW" dirty="0" smtClean="0"/>
              <a:t>30</a:t>
            </a:r>
            <a:endParaRPr lang="zh-TW" altLang="en-US" dirty="0"/>
          </a:p>
        </p:txBody>
      </p:sp>
    </p:spTree>
    <p:extLst>
      <p:ext uri="{BB962C8B-B14F-4D97-AF65-F5344CB8AC3E}">
        <p14:creationId xmlns:p14="http://schemas.microsoft.com/office/powerpoint/2010/main" val="65280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3" grpId="0" animBg="1"/>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14594" y="475910"/>
            <a:ext cx="3997369"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Dataset and Experiment Settings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17"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flipH="1">
            <a:off x="1334436" y="1572773"/>
            <a:ext cx="4732989"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本框 386"/>
          <p:cNvSpPr txBox="1"/>
          <p:nvPr/>
        </p:nvSpPr>
        <p:spPr>
          <a:xfrm>
            <a:off x="1297787" y="1056280"/>
            <a:ext cx="486061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Experiment Settings (Hyper-parameters)</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38" name="矩形 37"/>
          <p:cNvSpPr/>
          <p:nvPr/>
        </p:nvSpPr>
        <p:spPr>
          <a:xfrm>
            <a:off x="1334436" y="1709158"/>
            <a:ext cx="10139058" cy="1477328"/>
          </a:xfrm>
          <a:prstGeom prst="rect">
            <a:avLst/>
          </a:prstGeom>
        </p:spPr>
        <p:txBody>
          <a:bodyPr wrap="none">
            <a:spAutoFit/>
          </a:bodyPr>
          <a:lstStyle/>
          <a:p>
            <a:pPr marL="457200" indent="-457200">
              <a:lnSpc>
                <a:spcPct val="150000"/>
              </a:lnSpc>
              <a:buAutoNum type="arabicPeriod" startAt="2"/>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Architecture of the Autoencoder model, and the dropout ratio of representative movies and</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non-representative dropout ratio.</a:t>
            </a:r>
            <a:r>
              <a:rPr lang="zh-TW" altLang="en-US"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Eventually, </a:t>
            </a:r>
            <a:r>
              <a:rPr lang="en-US" altLang="zh-TW" sz="2000" b="1" dirty="0" smtClean="0">
                <a:solidFill>
                  <a:srgbClr val="FF0000"/>
                </a:solidFill>
                <a:latin typeface="方正清刻本悦宋简体" panose="02000000000000000000" pitchFamily="2" charset="-122"/>
                <a:ea typeface="方正清刻本悦宋简体" panose="02000000000000000000" pitchFamily="2" charset="-122"/>
              </a:rPr>
              <a:t>we found that the low dropout rate of representative</a:t>
            </a:r>
          </a:p>
          <a:p>
            <a:pPr>
              <a:lnSpc>
                <a:spcPct val="150000"/>
              </a:lnSpc>
            </a:pPr>
            <a:r>
              <a:rPr lang="en-US" altLang="zh-CN" sz="2000" b="1" dirty="0">
                <a:solidFill>
                  <a:srgbClr val="FF0000"/>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      movies and the high dropout rate of non-representative movies can get better results.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4594" y="3257124"/>
            <a:ext cx="5339658" cy="31536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橢圓 2"/>
          <p:cNvSpPr/>
          <p:nvPr/>
        </p:nvSpPr>
        <p:spPr>
          <a:xfrm>
            <a:off x="5191125" y="4733925"/>
            <a:ext cx="238125" cy="2476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6953250" y="5638800"/>
            <a:ext cx="238125" cy="2476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8701839" y="3629025"/>
            <a:ext cx="238125" cy="2476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9047699" y="4619625"/>
            <a:ext cx="2785314" cy="646331"/>
          </a:xfrm>
          <a:prstGeom prst="rect">
            <a:avLst/>
          </a:prstGeom>
          <a:noFill/>
        </p:spPr>
        <p:txBody>
          <a:bodyPr wrap="none" rtlCol="0">
            <a:spAutoFit/>
          </a:bodyPr>
          <a:lstStyle/>
          <a:p>
            <a:r>
              <a:rPr lang="en-US" altLang="zh-TW" b="1" dirty="0" smtClean="0">
                <a:solidFill>
                  <a:srgbClr val="FF0000"/>
                </a:solidFill>
              </a:rPr>
              <a:t>Choose 1024 as our hidden</a:t>
            </a:r>
          </a:p>
          <a:p>
            <a:r>
              <a:rPr lang="en-US" altLang="zh-TW" b="1" dirty="0">
                <a:solidFill>
                  <a:srgbClr val="FF0000"/>
                </a:solidFill>
              </a:rPr>
              <a:t>d</a:t>
            </a:r>
            <a:r>
              <a:rPr lang="en-US" altLang="zh-TW" b="1" dirty="0" smtClean="0">
                <a:solidFill>
                  <a:srgbClr val="FF0000"/>
                </a:solidFill>
              </a:rPr>
              <a:t>imension for Autoencoder</a:t>
            </a:r>
            <a:endParaRPr lang="zh-TW" altLang="en-US" b="1" dirty="0">
              <a:solidFill>
                <a:srgbClr val="FF0000"/>
              </a:solidFill>
            </a:endParaRPr>
          </a:p>
        </p:txBody>
      </p:sp>
      <p:sp>
        <p:nvSpPr>
          <p:cNvPr id="20" name="文字方塊 19"/>
          <p:cNvSpPr txBox="1"/>
          <p:nvPr/>
        </p:nvSpPr>
        <p:spPr>
          <a:xfrm>
            <a:off x="11737704" y="6337816"/>
            <a:ext cx="418704" cy="369332"/>
          </a:xfrm>
          <a:prstGeom prst="rect">
            <a:avLst/>
          </a:prstGeom>
          <a:noFill/>
        </p:spPr>
        <p:txBody>
          <a:bodyPr wrap="none" rtlCol="0">
            <a:spAutoFit/>
          </a:bodyPr>
          <a:lstStyle/>
          <a:p>
            <a:r>
              <a:rPr lang="en-US" altLang="zh-TW" dirty="0" smtClean="0"/>
              <a:t>31</a:t>
            </a:r>
            <a:endParaRPr lang="zh-TW" altLang="en-US" dirty="0"/>
          </a:p>
        </p:txBody>
      </p:sp>
    </p:spTree>
    <p:extLst>
      <p:ext uri="{BB962C8B-B14F-4D97-AF65-F5344CB8AC3E}">
        <p14:creationId xmlns:p14="http://schemas.microsoft.com/office/powerpoint/2010/main" val="42586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732502" y="475910"/>
            <a:ext cx="2332810"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Evaluation Metrics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31007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6" y="1646153"/>
            <a:ext cx="3564471"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136698"/>
            <a:ext cx="3633231"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Evaluation Metrics (</a:t>
            </a: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NDCG@k</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a:off x="1334436" y="1812476"/>
            <a:ext cx="9934643" cy="3785652"/>
          </a:xfrm>
          <a:prstGeom prst="rect">
            <a:avLst/>
          </a:prstGeom>
        </p:spPr>
        <p:txBody>
          <a:bodyPr wrap="none">
            <a:spAutoFit/>
          </a:bodyPr>
          <a:lstStyle/>
          <a:p>
            <a:pPr marL="457200" indent="-457200">
              <a:lnSpc>
                <a:spcPct val="150000"/>
              </a:lnSpc>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NDCG is equal to DCG divided by IDCG.</a:t>
            </a:r>
          </a:p>
          <a:p>
            <a:pPr>
              <a:lnSpc>
                <a:spcPct val="150000"/>
              </a:lnSpc>
            </a:pP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DCG: used to measure the relevance of an item based on its position in the recommendation list.</a:t>
            </a:r>
          </a:p>
          <a:p>
            <a:pPr>
              <a:lnSpc>
                <a:spcPct val="150000"/>
              </a:lnSpc>
            </a:pP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IDCG: is the maximum DCG score that can be obtained when the recommendation system</a:t>
            </a: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can perfectly sort the recommendation results.</a:t>
            </a:r>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298" y="2410371"/>
            <a:ext cx="1989260" cy="663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298" y="3656314"/>
            <a:ext cx="2809268"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11737704" y="6337816"/>
            <a:ext cx="418704" cy="369332"/>
          </a:xfrm>
          <a:prstGeom prst="rect">
            <a:avLst/>
          </a:prstGeom>
          <a:noFill/>
        </p:spPr>
        <p:txBody>
          <a:bodyPr wrap="none" rtlCol="0">
            <a:spAutoFit/>
          </a:bodyPr>
          <a:lstStyle/>
          <a:p>
            <a:r>
              <a:rPr lang="en-US" altLang="zh-TW" dirty="0" smtClean="0"/>
              <a:t>32</a:t>
            </a:r>
            <a:endParaRPr lang="zh-TW" altLang="en-US" dirty="0"/>
          </a:p>
        </p:txBody>
      </p:sp>
      <p:sp>
        <p:nvSpPr>
          <p:cNvPr id="3" name="文字方塊 2"/>
          <p:cNvSpPr txBox="1"/>
          <p:nvPr/>
        </p:nvSpPr>
        <p:spPr>
          <a:xfrm>
            <a:off x="2535784" y="5581656"/>
            <a:ext cx="2689326" cy="369332"/>
          </a:xfrm>
          <a:prstGeom prst="rect">
            <a:avLst/>
          </a:prstGeom>
          <a:noFill/>
        </p:spPr>
        <p:txBody>
          <a:bodyPr wrap="none" rtlCol="0">
            <a:spAutoFit/>
          </a:bodyPr>
          <a:lstStyle/>
          <a:p>
            <a:r>
              <a:rPr lang="en-US" altLang="zh-TW" dirty="0" smtClean="0"/>
              <a:t>IDCG Ground Truth: [5,3,1]</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5763782" y="6102646"/>
                <a:ext cx="4176271" cy="575927"/>
              </a:xfrm>
              <a:prstGeom prst="rect">
                <a:avLst/>
              </a:prstGeom>
              <a:noFill/>
            </p:spPr>
            <p:txBody>
              <a:bodyPr wrap="none" rtlCol="0">
                <a:spAutoFit/>
              </a:bodyPr>
              <a:lstStyle/>
              <a:p>
                <a14:m>
                  <m:oMath xmlns:m="http://schemas.openxmlformats.org/officeDocument/2006/math">
                    <m:f>
                      <m:fPr>
                        <m:ctrlPr>
                          <a:rPr lang="en-US" altLang="zh-TW" i="1" dirty="0" smtClean="0">
                            <a:latin typeface="Cambria Math" panose="02040503050406030204" pitchFamily="18" charset="0"/>
                          </a:rPr>
                        </m:ctrlPr>
                      </m:fPr>
                      <m:num>
                        <m:r>
                          <a:rPr lang="en-US" altLang="zh-TW" b="0" i="1" dirty="0" smtClean="0">
                            <a:latin typeface="Cambria Math"/>
                          </a:rPr>
                          <m:t>1</m:t>
                        </m:r>
                      </m:num>
                      <m:den>
                        <m:r>
                          <a:rPr lang="en-US" altLang="zh-TW" b="0" i="1" dirty="0" smtClean="0">
                            <a:latin typeface="Cambria Math"/>
                          </a:rPr>
                          <m:t>3</m:t>
                        </m:r>
                      </m:den>
                    </m:f>
                  </m:oMath>
                </a14:m>
                <a:r>
                  <a:rPr lang="en-US" altLang="zh-TW" dirty="0" smtClean="0"/>
                  <a:t>(</a:t>
                </a:r>
                <a14:m>
                  <m:oMath xmlns:m="http://schemas.openxmlformats.org/officeDocument/2006/math">
                    <m:f>
                      <m:fPr>
                        <m:ctrlPr>
                          <a:rPr lang="en-US" altLang="zh-TW" i="1" smtClean="0">
                            <a:latin typeface="Cambria Math" panose="02040503050406030204" pitchFamily="18" charset="0"/>
                          </a:rPr>
                        </m:ctrlPr>
                      </m:fPr>
                      <m:num>
                        <m:r>
                          <m:rPr>
                            <m:nor/>
                          </m:rPr>
                          <a:rPr lang="en-US" altLang="zh-TW" dirty="0"/>
                          <m:t>1</m:t>
                        </m:r>
                      </m:num>
                      <m:den>
                        <m:func>
                          <m:funcPr>
                            <m:ctrlPr>
                              <a:rPr lang="en-US" altLang="zh-TW" i="1" smtClean="0">
                                <a:latin typeface="Cambria Math" panose="02040503050406030204" pitchFamily="18" charset="0"/>
                              </a:rPr>
                            </m:ctrlPr>
                          </m:funcPr>
                          <m:fName>
                            <m:sSub>
                              <m:sSubPr>
                                <m:ctrlPr>
                                  <a:rPr lang="en-US" altLang="zh-TW" i="1" smtClean="0">
                                    <a:latin typeface="Cambria Math" panose="02040503050406030204" pitchFamily="18" charset="0"/>
                                  </a:rPr>
                                </m:ctrlPr>
                              </m:sSubPr>
                              <m:e>
                                <m:r>
                                  <m:rPr>
                                    <m:sty m:val="p"/>
                                  </m:rPr>
                                  <a:rPr lang="en-US" altLang="zh-TW" i="0" smtClean="0">
                                    <a:latin typeface="Cambria Math"/>
                                  </a:rPr>
                                  <m:t>log</m:t>
                                </m:r>
                              </m:e>
                              <m:sub>
                                <m:r>
                                  <a:rPr lang="en-US" altLang="zh-TW" b="0" i="1" smtClean="0">
                                    <a:latin typeface="Cambria Math"/>
                                  </a:rPr>
                                  <m:t>2</m:t>
                                </m:r>
                              </m:sub>
                            </m:sSub>
                          </m:fName>
                          <m:e>
                            <m:r>
                              <a:rPr lang="en-US" altLang="zh-TW" b="0" i="1" smtClean="0">
                                <a:latin typeface="Cambria Math"/>
                              </a:rPr>
                              <m:t>(</m:t>
                            </m:r>
                            <m:r>
                              <a:rPr lang="en-US" altLang="zh-TW" i="1">
                                <a:latin typeface="Cambria Math"/>
                              </a:rPr>
                              <m:t>1+1</m:t>
                            </m:r>
                            <m:r>
                              <a:rPr lang="en-US" altLang="zh-TW" b="0" i="1" smtClean="0">
                                <a:latin typeface="Cambria Math"/>
                              </a:rPr>
                              <m:t>) </m:t>
                            </m:r>
                          </m:e>
                        </m:func>
                      </m:den>
                    </m:f>
                    <m:r>
                      <a:rPr lang="en-US" altLang="zh-TW" b="0" i="1" smtClean="0">
                        <a:latin typeface="Cambria Math"/>
                      </a:rPr>
                      <m:t>+</m:t>
                    </m:r>
                    <m:f>
                      <m:fPr>
                        <m:ctrlPr>
                          <a:rPr lang="en-US" altLang="zh-TW" i="1">
                            <a:latin typeface="Cambria Math" panose="02040503050406030204" pitchFamily="18" charset="0"/>
                          </a:rPr>
                        </m:ctrlPr>
                      </m:fPr>
                      <m:num>
                        <m:r>
                          <m:rPr>
                            <m:nor/>
                          </m:rPr>
                          <a:rPr lang="en-US" altLang="zh-TW" b="0" i="0" smtClean="0">
                            <a:latin typeface="Cambria Math"/>
                          </a:rPr>
                          <m:t>3</m:t>
                        </m:r>
                      </m:num>
                      <m:den>
                        <m:func>
                          <m:funcPr>
                            <m:ctrlPr>
                              <a:rPr lang="en-US" altLang="zh-TW" i="1">
                                <a:latin typeface="Cambria Math" panose="02040503050406030204" pitchFamily="18" charset="0"/>
                              </a:rPr>
                            </m:ctrlPr>
                          </m:funcPr>
                          <m:fName>
                            <m:sSub>
                              <m:sSubPr>
                                <m:ctrlPr>
                                  <a:rPr lang="en-US" altLang="zh-TW" i="1">
                                    <a:latin typeface="Cambria Math" panose="02040503050406030204" pitchFamily="18" charset="0"/>
                                  </a:rPr>
                                </m:ctrlPr>
                              </m:sSubPr>
                              <m:e>
                                <m:r>
                                  <m:rPr>
                                    <m:sty m:val="p"/>
                                  </m:rPr>
                                  <a:rPr lang="en-US" altLang="zh-TW">
                                    <a:latin typeface="Cambria Math"/>
                                  </a:rPr>
                                  <m:t>log</m:t>
                                </m:r>
                              </m:e>
                              <m:sub>
                                <m:r>
                                  <a:rPr lang="en-US" altLang="zh-TW" i="1">
                                    <a:latin typeface="Cambria Math"/>
                                  </a:rPr>
                                  <m:t>2</m:t>
                                </m:r>
                              </m:sub>
                            </m:sSub>
                          </m:fName>
                          <m:e>
                            <m:r>
                              <a:rPr lang="en-US" altLang="zh-TW" i="1">
                                <a:latin typeface="Cambria Math"/>
                              </a:rPr>
                              <m:t>(1+</m:t>
                            </m:r>
                            <m:r>
                              <a:rPr lang="en-US" altLang="zh-TW" b="0" i="1" smtClean="0">
                                <a:latin typeface="Cambria Math"/>
                              </a:rPr>
                              <m:t>2</m:t>
                            </m:r>
                            <m:r>
                              <a:rPr lang="en-US" altLang="zh-TW" i="1">
                                <a:latin typeface="Cambria Math"/>
                              </a:rPr>
                              <m:t>) </m:t>
                            </m:r>
                          </m:e>
                        </m:func>
                      </m:den>
                    </m:f>
                  </m:oMath>
                </a14:m>
                <a:r>
                  <a:rPr lang="en-US" altLang="zh-TW" dirty="0" smtClean="0"/>
                  <a:t>+</a:t>
                </a:r>
                <a14:m>
                  <m:oMath xmlns:m="http://schemas.openxmlformats.org/officeDocument/2006/math">
                    <m:f>
                      <m:fPr>
                        <m:ctrlPr>
                          <a:rPr lang="en-US" altLang="zh-TW" i="1">
                            <a:latin typeface="Cambria Math" panose="02040503050406030204" pitchFamily="18" charset="0"/>
                          </a:rPr>
                        </m:ctrlPr>
                      </m:fPr>
                      <m:num>
                        <m:r>
                          <m:rPr>
                            <m:nor/>
                          </m:rPr>
                          <a:rPr lang="en-US" altLang="zh-TW" b="0" i="0" smtClean="0">
                            <a:latin typeface="Cambria Math"/>
                          </a:rPr>
                          <m:t>5</m:t>
                        </m:r>
                      </m:num>
                      <m:den>
                        <m:func>
                          <m:funcPr>
                            <m:ctrlPr>
                              <a:rPr lang="en-US" altLang="zh-TW" i="1">
                                <a:latin typeface="Cambria Math" panose="02040503050406030204" pitchFamily="18" charset="0"/>
                              </a:rPr>
                            </m:ctrlPr>
                          </m:funcPr>
                          <m:fName>
                            <m:sSub>
                              <m:sSubPr>
                                <m:ctrlPr>
                                  <a:rPr lang="en-US" altLang="zh-TW" i="1">
                                    <a:latin typeface="Cambria Math" panose="02040503050406030204" pitchFamily="18" charset="0"/>
                                  </a:rPr>
                                </m:ctrlPr>
                              </m:sSubPr>
                              <m:e>
                                <m:r>
                                  <m:rPr>
                                    <m:sty m:val="p"/>
                                  </m:rPr>
                                  <a:rPr lang="en-US" altLang="zh-TW">
                                    <a:latin typeface="Cambria Math"/>
                                  </a:rPr>
                                  <m:t>log</m:t>
                                </m:r>
                              </m:e>
                              <m:sub>
                                <m:r>
                                  <a:rPr lang="en-US" altLang="zh-TW" i="1">
                                    <a:latin typeface="Cambria Math"/>
                                  </a:rPr>
                                  <m:t>2</m:t>
                                </m:r>
                              </m:sub>
                            </m:sSub>
                          </m:fName>
                          <m:e>
                            <m:r>
                              <a:rPr lang="en-US" altLang="zh-TW" i="1">
                                <a:latin typeface="Cambria Math"/>
                              </a:rPr>
                              <m:t>(1+</m:t>
                            </m:r>
                            <m:r>
                              <a:rPr lang="en-US" altLang="zh-TW" b="0" i="1" smtClean="0">
                                <a:latin typeface="Cambria Math"/>
                              </a:rPr>
                              <m:t>3</m:t>
                            </m:r>
                            <m:r>
                              <a:rPr lang="en-US" altLang="zh-TW" i="1">
                                <a:latin typeface="Cambria Math"/>
                              </a:rPr>
                              <m:t>) </m:t>
                            </m:r>
                          </m:e>
                        </m:func>
                      </m:den>
                    </m:f>
                  </m:oMath>
                </a14:m>
                <a:r>
                  <a:rPr lang="en-US" altLang="zh-TW" dirty="0" smtClean="0"/>
                  <a:t>)</a:t>
                </a:r>
                <a:r>
                  <a:rPr lang="zh-TW" altLang="en-US" dirty="0" smtClean="0"/>
                  <a:t> </a:t>
                </a:r>
                <a:r>
                  <a:rPr lang="en-US" altLang="zh-TW" dirty="0" smtClean="0"/>
                  <a:t>=</a:t>
                </a:r>
                <a:r>
                  <a:rPr lang="zh-TW" altLang="en-US" dirty="0" smtClean="0"/>
                  <a:t> </a:t>
                </a:r>
                <a:r>
                  <a:rPr lang="en-US" altLang="zh-TW" dirty="0"/>
                  <a:t>1.7975</a:t>
                </a:r>
                <a:endParaRPr lang="zh-TW" altLang="en-US"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5763782" y="6102646"/>
                <a:ext cx="4176271" cy="575927"/>
              </a:xfrm>
              <a:prstGeom prst="rect">
                <a:avLst/>
              </a:prstGeom>
              <a:blipFill rotWithShape="1">
                <a:blip r:embed="rId4"/>
                <a:stretch>
                  <a:fillRect r="-29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5763782" y="5478358"/>
                <a:ext cx="4201920" cy="575927"/>
              </a:xfrm>
              <a:prstGeom prst="rect">
                <a:avLst/>
              </a:prstGeom>
              <a:noFill/>
            </p:spPr>
            <p:txBody>
              <a:bodyPr wrap="none" rtlCol="0">
                <a:spAutoFit/>
              </a:bodyPr>
              <a:lstStyle/>
              <a:p>
                <a14:m>
                  <m:oMath xmlns:m="http://schemas.openxmlformats.org/officeDocument/2006/math">
                    <m:f>
                      <m:fPr>
                        <m:ctrlPr>
                          <a:rPr lang="en-US" altLang="zh-TW" i="1" dirty="0">
                            <a:latin typeface="Cambria Math" panose="02040503050406030204" pitchFamily="18" charset="0"/>
                          </a:rPr>
                        </m:ctrlPr>
                      </m:fPr>
                      <m:num>
                        <m:r>
                          <a:rPr lang="en-US" altLang="zh-TW" i="1" dirty="0">
                            <a:latin typeface="Cambria Math"/>
                          </a:rPr>
                          <m:t>1</m:t>
                        </m:r>
                      </m:num>
                      <m:den>
                        <m:r>
                          <a:rPr lang="en-US" altLang="zh-TW" i="1" dirty="0">
                            <a:latin typeface="Cambria Math"/>
                          </a:rPr>
                          <m:t>3</m:t>
                        </m:r>
                      </m:den>
                    </m:f>
                  </m:oMath>
                </a14:m>
                <a:r>
                  <a:rPr lang="en-US" altLang="zh-TW" dirty="0" smtClean="0"/>
                  <a:t>(</a:t>
                </a:r>
                <a14:m>
                  <m:oMath xmlns:m="http://schemas.openxmlformats.org/officeDocument/2006/math">
                    <m:f>
                      <m:fPr>
                        <m:ctrlPr>
                          <a:rPr lang="en-US" altLang="zh-TW" i="1" smtClean="0">
                            <a:latin typeface="Cambria Math" panose="02040503050406030204" pitchFamily="18" charset="0"/>
                          </a:rPr>
                        </m:ctrlPr>
                      </m:fPr>
                      <m:num>
                        <m:r>
                          <m:rPr>
                            <m:nor/>
                          </m:rPr>
                          <a:rPr lang="en-US" altLang="zh-TW" b="0" i="0" smtClean="0">
                            <a:latin typeface="Cambria Math"/>
                          </a:rPr>
                          <m:t>5</m:t>
                        </m:r>
                      </m:num>
                      <m:den>
                        <m:func>
                          <m:funcPr>
                            <m:ctrlPr>
                              <a:rPr lang="en-US" altLang="zh-TW" i="1" smtClean="0">
                                <a:latin typeface="Cambria Math" panose="02040503050406030204" pitchFamily="18" charset="0"/>
                              </a:rPr>
                            </m:ctrlPr>
                          </m:funcPr>
                          <m:fName>
                            <m:sSub>
                              <m:sSubPr>
                                <m:ctrlPr>
                                  <a:rPr lang="en-US" altLang="zh-TW" i="1" smtClean="0">
                                    <a:latin typeface="Cambria Math" panose="02040503050406030204" pitchFamily="18" charset="0"/>
                                  </a:rPr>
                                </m:ctrlPr>
                              </m:sSubPr>
                              <m:e>
                                <m:r>
                                  <m:rPr>
                                    <m:sty m:val="p"/>
                                  </m:rPr>
                                  <a:rPr lang="en-US" altLang="zh-TW" i="0" smtClean="0">
                                    <a:latin typeface="Cambria Math"/>
                                  </a:rPr>
                                  <m:t>log</m:t>
                                </m:r>
                              </m:e>
                              <m:sub>
                                <m:r>
                                  <a:rPr lang="en-US" altLang="zh-TW" b="0" i="1" smtClean="0">
                                    <a:latin typeface="Cambria Math"/>
                                  </a:rPr>
                                  <m:t>2</m:t>
                                </m:r>
                              </m:sub>
                            </m:sSub>
                          </m:fName>
                          <m:e>
                            <m:r>
                              <a:rPr lang="en-US" altLang="zh-TW" b="0" i="1" smtClean="0">
                                <a:latin typeface="Cambria Math"/>
                              </a:rPr>
                              <m:t>(</m:t>
                            </m:r>
                            <m:r>
                              <a:rPr lang="en-US" altLang="zh-TW" i="1">
                                <a:latin typeface="Cambria Math"/>
                              </a:rPr>
                              <m:t>1+1</m:t>
                            </m:r>
                            <m:r>
                              <a:rPr lang="en-US" altLang="zh-TW" b="0" i="1" smtClean="0">
                                <a:latin typeface="Cambria Math"/>
                              </a:rPr>
                              <m:t>) </m:t>
                            </m:r>
                          </m:e>
                        </m:func>
                      </m:den>
                    </m:f>
                    <m:r>
                      <a:rPr lang="en-US" altLang="zh-TW" b="0" i="1" smtClean="0">
                        <a:latin typeface="Cambria Math"/>
                      </a:rPr>
                      <m:t>+</m:t>
                    </m:r>
                    <m:f>
                      <m:fPr>
                        <m:ctrlPr>
                          <a:rPr lang="en-US" altLang="zh-TW" i="1">
                            <a:latin typeface="Cambria Math" panose="02040503050406030204" pitchFamily="18" charset="0"/>
                          </a:rPr>
                        </m:ctrlPr>
                      </m:fPr>
                      <m:num>
                        <m:r>
                          <m:rPr>
                            <m:nor/>
                          </m:rPr>
                          <a:rPr lang="en-US" altLang="zh-TW" b="0" i="0" smtClean="0">
                            <a:latin typeface="Cambria Math"/>
                          </a:rPr>
                          <m:t>3</m:t>
                        </m:r>
                      </m:num>
                      <m:den>
                        <m:func>
                          <m:funcPr>
                            <m:ctrlPr>
                              <a:rPr lang="en-US" altLang="zh-TW" i="1">
                                <a:latin typeface="Cambria Math" panose="02040503050406030204" pitchFamily="18" charset="0"/>
                              </a:rPr>
                            </m:ctrlPr>
                          </m:funcPr>
                          <m:fName>
                            <m:sSub>
                              <m:sSubPr>
                                <m:ctrlPr>
                                  <a:rPr lang="en-US" altLang="zh-TW" i="1">
                                    <a:latin typeface="Cambria Math" panose="02040503050406030204" pitchFamily="18" charset="0"/>
                                  </a:rPr>
                                </m:ctrlPr>
                              </m:sSubPr>
                              <m:e>
                                <m:r>
                                  <m:rPr>
                                    <m:sty m:val="p"/>
                                  </m:rPr>
                                  <a:rPr lang="en-US" altLang="zh-TW">
                                    <a:latin typeface="Cambria Math"/>
                                  </a:rPr>
                                  <m:t>log</m:t>
                                </m:r>
                              </m:e>
                              <m:sub>
                                <m:r>
                                  <a:rPr lang="en-US" altLang="zh-TW" i="1">
                                    <a:latin typeface="Cambria Math"/>
                                  </a:rPr>
                                  <m:t>2</m:t>
                                </m:r>
                              </m:sub>
                            </m:sSub>
                          </m:fName>
                          <m:e>
                            <m:r>
                              <a:rPr lang="en-US" altLang="zh-TW" i="1">
                                <a:latin typeface="Cambria Math"/>
                              </a:rPr>
                              <m:t>(1+</m:t>
                            </m:r>
                            <m:r>
                              <a:rPr lang="en-US" altLang="zh-TW" b="0" i="1" smtClean="0">
                                <a:latin typeface="Cambria Math"/>
                              </a:rPr>
                              <m:t>2</m:t>
                            </m:r>
                            <m:r>
                              <a:rPr lang="en-US" altLang="zh-TW" i="1">
                                <a:latin typeface="Cambria Math"/>
                              </a:rPr>
                              <m:t>) </m:t>
                            </m:r>
                          </m:e>
                        </m:func>
                      </m:den>
                    </m:f>
                  </m:oMath>
                </a14:m>
                <a:r>
                  <a:rPr lang="en-US" altLang="zh-TW" dirty="0" smtClean="0"/>
                  <a:t>+</a:t>
                </a:r>
                <a14:m>
                  <m:oMath xmlns:m="http://schemas.openxmlformats.org/officeDocument/2006/math">
                    <m:f>
                      <m:fPr>
                        <m:ctrlPr>
                          <a:rPr lang="en-US" altLang="zh-TW" i="1">
                            <a:latin typeface="Cambria Math" panose="02040503050406030204" pitchFamily="18" charset="0"/>
                          </a:rPr>
                        </m:ctrlPr>
                      </m:fPr>
                      <m:num>
                        <m:r>
                          <m:rPr>
                            <m:nor/>
                          </m:rPr>
                          <a:rPr lang="en-US" altLang="zh-TW" b="0" i="0" smtClean="0">
                            <a:latin typeface="Cambria Math"/>
                          </a:rPr>
                          <m:t>1</m:t>
                        </m:r>
                      </m:num>
                      <m:den>
                        <m:func>
                          <m:funcPr>
                            <m:ctrlPr>
                              <a:rPr lang="en-US" altLang="zh-TW" i="1">
                                <a:latin typeface="Cambria Math" panose="02040503050406030204" pitchFamily="18" charset="0"/>
                              </a:rPr>
                            </m:ctrlPr>
                          </m:funcPr>
                          <m:fName>
                            <m:sSub>
                              <m:sSubPr>
                                <m:ctrlPr>
                                  <a:rPr lang="en-US" altLang="zh-TW" i="1">
                                    <a:latin typeface="Cambria Math" panose="02040503050406030204" pitchFamily="18" charset="0"/>
                                  </a:rPr>
                                </m:ctrlPr>
                              </m:sSubPr>
                              <m:e>
                                <m:r>
                                  <m:rPr>
                                    <m:sty m:val="p"/>
                                  </m:rPr>
                                  <a:rPr lang="en-US" altLang="zh-TW">
                                    <a:latin typeface="Cambria Math"/>
                                  </a:rPr>
                                  <m:t>log</m:t>
                                </m:r>
                              </m:e>
                              <m:sub>
                                <m:r>
                                  <a:rPr lang="en-US" altLang="zh-TW" i="1">
                                    <a:latin typeface="Cambria Math"/>
                                  </a:rPr>
                                  <m:t>2</m:t>
                                </m:r>
                              </m:sub>
                            </m:sSub>
                          </m:fName>
                          <m:e>
                            <m:r>
                              <a:rPr lang="en-US" altLang="zh-TW" i="1">
                                <a:latin typeface="Cambria Math"/>
                              </a:rPr>
                              <m:t>(1+</m:t>
                            </m:r>
                            <m:r>
                              <a:rPr lang="en-US" altLang="zh-TW" b="0" i="1" smtClean="0">
                                <a:latin typeface="Cambria Math"/>
                              </a:rPr>
                              <m:t>3</m:t>
                            </m:r>
                            <m:r>
                              <a:rPr lang="en-US" altLang="zh-TW" i="1">
                                <a:latin typeface="Cambria Math"/>
                              </a:rPr>
                              <m:t>) </m:t>
                            </m:r>
                          </m:e>
                        </m:func>
                      </m:den>
                    </m:f>
                    <m:r>
                      <a:rPr lang="en-US" altLang="zh-TW" b="0" i="1" smtClean="0">
                        <a:latin typeface="Cambria Math"/>
                      </a:rPr>
                      <m:t>)</m:t>
                    </m:r>
                  </m:oMath>
                </a14:m>
                <a:r>
                  <a:rPr lang="en-US" altLang="zh-TW" dirty="0" smtClean="0"/>
                  <a:t> </a:t>
                </a:r>
                <a:r>
                  <a:rPr lang="en-US" altLang="zh-TW" dirty="0"/>
                  <a:t>= 2.4642</a:t>
                </a:r>
                <a:endParaRPr lang="zh-TW" altLang="en-US"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5763782" y="5478358"/>
                <a:ext cx="4201920" cy="575927"/>
              </a:xfrm>
              <a:prstGeom prst="rect">
                <a:avLst/>
              </a:prstGeom>
              <a:blipFill rotWithShape="1">
                <a:blip r:embed="rId5"/>
                <a:stretch>
                  <a:fillRect r="-290" b="-1064"/>
                </a:stretch>
              </a:blipFill>
            </p:spPr>
            <p:txBody>
              <a:bodyPr/>
              <a:lstStyle/>
              <a:p>
                <a:r>
                  <a:rPr lang="zh-TW" altLang="en-US">
                    <a:noFill/>
                  </a:rPr>
                  <a:t> </a:t>
                </a:r>
              </a:p>
            </p:txBody>
          </p:sp>
        </mc:Fallback>
      </mc:AlternateContent>
      <p:sp>
        <p:nvSpPr>
          <p:cNvPr id="5" name="矩形 4"/>
          <p:cNvSpPr/>
          <p:nvPr/>
        </p:nvSpPr>
        <p:spPr>
          <a:xfrm>
            <a:off x="2556391" y="6299716"/>
            <a:ext cx="2552302" cy="369332"/>
          </a:xfrm>
          <a:prstGeom prst="rect">
            <a:avLst/>
          </a:prstGeom>
        </p:spPr>
        <p:txBody>
          <a:bodyPr wrap="none">
            <a:spAutoFit/>
          </a:bodyPr>
          <a:lstStyle/>
          <a:p>
            <a:r>
              <a:rPr lang="en-US" altLang="zh-TW" dirty="0" smtClean="0"/>
              <a:t>DCG Recommend: </a:t>
            </a:r>
            <a:r>
              <a:rPr lang="en-US" altLang="zh-TW" dirty="0"/>
              <a:t>[1,3,5]</a:t>
            </a:r>
          </a:p>
        </p:txBody>
      </p:sp>
      <p:sp>
        <p:nvSpPr>
          <p:cNvPr id="6" name="文字方塊 5"/>
          <p:cNvSpPr txBox="1"/>
          <p:nvPr/>
        </p:nvSpPr>
        <p:spPr>
          <a:xfrm>
            <a:off x="0" y="5564269"/>
            <a:ext cx="2425344" cy="369332"/>
          </a:xfrm>
          <a:prstGeom prst="rect">
            <a:avLst/>
          </a:prstGeom>
          <a:noFill/>
        </p:spPr>
        <p:txBody>
          <a:bodyPr wrap="none" rtlCol="0">
            <a:spAutoFit/>
          </a:bodyPr>
          <a:lstStyle/>
          <a:p>
            <a:r>
              <a:rPr lang="en-US" altLang="zh-TW" dirty="0" smtClean="0"/>
              <a:t>Top 3 recommendation:</a:t>
            </a:r>
            <a:endParaRPr lang="zh-TW" altLang="en-US" dirty="0"/>
          </a:p>
        </p:txBody>
      </p:sp>
    </p:spTree>
    <p:extLst>
      <p:ext uri="{BB962C8B-B14F-4D97-AF65-F5344CB8AC3E}">
        <p14:creationId xmlns:p14="http://schemas.microsoft.com/office/powerpoint/2010/main" val="358669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732502" y="475910"/>
            <a:ext cx="2332810"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Evaluation Metrics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6" y="1572773"/>
            <a:ext cx="5142564"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5391724"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Evaluation Metrics (</a:t>
            </a: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precision@k</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 &amp; </a:t>
            </a:r>
            <a:r>
              <a:rPr lang="en-US" altLang="zh-CN" sz="2400" dirty="0" err="1" smtClean="0">
                <a:solidFill>
                  <a:srgbClr val="157E9F"/>
                </a:solidFill>
                <a:latin typeface="方正清刻本悦宋简体" panose="02000000000000000000" pitchFamily="2" charset="-122"/>
                <a:ea typeface="方正清刻本悦宋简体" panose="02000000000000000000" pitchFamily="2" charset="-122"/>
              </a:rPr>
              <a:t>recall@k</a:t>
            </a: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1334436" y="1709158"/>
            <a:ext cx="10359374" cy="1938992"/>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In the context of the recommendation system, we will divide the movie into two categories according</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o the rating given by the user. If a movie’s rating is higher than the user’s average rating, we will </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r</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egard the movie as the user’s favorite movie; otherwise, we will regard it as a movie the user don’t like.</a:t>
            </a: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Then, we can use the below formula to calculate </a:t>
            </a:r>
            <a:r>
              <a:rPr lang="en-US" altLang="zh-CN" sz="2000" b="1" dirty="0" err="1" smtClean="0">
                <a:solidFill>
                  <a:srgbClr val="FF0000"/>
                </a:solidFill>
                <a:latin typeface="方正清刻本悦宋简体" panose="02000000000000000000" pitchFamily="2" charset="-122"/>
                <a:ea typeface="方正清刻本悦宋简体" panose="02000000000000000000" pitchFamily="2" charset="-122"/>
              </a:rPr>
              <a:t>precision@k</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and </a:t>
            </a:r>
            <a:r>
              <a:rPr lang="en-US" altLang="zh-CN" sz="2000" b="1" dirty="0" err="1" smtClean="0">
                <a:solidFill>
                  <a:srgbClr val="FF0000"/>
                </a:solidFill>
                <a:latin typeface="方正清刻本悦宋简体" panose="02000000000000000000" pitchFamily="2" charset="-122"/>
                <a:ea typeface="方正清刻本悦宋简体" panose="02000000000000000000" pitchFamily="2" charset="-122"/>
              </a:rPr>
              <a:t>recall@k</a:t>
            </a:r>
            <a:r>
              <a:rPr lang="en-US" altLang="zh-CN" sz="2000" b="1" dirty="0" smtClean="0">
                <a:solidFill>
                  <a:srgbClr val="FF0000"/>
                </a:solidFill>
                <a:latin typeface="方正清刻本悦宋简体" panose="02000000000000000000" pitchFamily="2" charset="-122"/>
                <a:ea typeface="方正清刻本悦宋简体" panose="02000000000000000000" pitchFamily="2" charset="-122"/>
              </a:rPr>
              <a:t> </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787" y="3951534"/>
            <a:ext cx="7645980" cy="821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787" y="5172076"/>
            <a:ext cx="8167238"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11737704" y="6337816"/>
            <a:ext cx="418704" cy="369332"/>
          </a:xfrm>
          <a:prstGeom prst="rect">
            <a:avLst/>
          </a:prstGeom>
          <a:noFill/>
        </p:spPr>
        <p:txBody>
          <a:bodyPr wrap="none" rtlCol="0">
            <a:spAutoFit/>
          </a:bodyPr>
          <a:lstStyle/>
          <a:p>
            <a:r>
              <a:rPr lang="en-US" altLang="zh-TW" dirty="0" smtClean="0"/>
              <a:t>33</a:t>
            </a:r>
            <a:endParaRPr lang="zh-TW" altLang="en-US" dirty="0"/>
          </a:p>
        </p:txBody>
      </p:sp>
    </p:spTree>
    <p:extLst>
      <p:ext uri="{BB962C8B-B14F-4D97-AF65-F5344CB8AC3E}">
        <p14:creationId xmlns:p14="http://schemas.microsoft.com/office/powerpoint/2010/main" val="27119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47166" y="466385"/>
            <a:ext cx="332263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Experiment Result Analysis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6" y="1572773"/>
            <a:ext cx="5142564"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5341262"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How cluster number affect the performance?</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a:off x="1324909" y="1700041"/>
            <a:ext cx="9796784" cy="1938992"/>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We will select the appropriate number of groups according to the Decision diagram.</a:t>
            </a:r>
          </a:p>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According the decision diagram below, we will choose to divide all users into 1, 4, and 7 groups, </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b</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ecause these group centers conform to the characteristics of the group center of the DPC clustering</a:t>
            </a:r>
          </a:p>
          <a:p>
            <a:pPr>
              <a:lnSpc>
                <a:spcPct val="150000"/>
              </a:lnSpc>
            </a:pPr>
            <a:r>
              <a:rPr lang="en-US" altLang="zh-CN" sz="2000" b="1" dirty="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lgorithm.</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543" y="3639033"/>
            <a:ext cx="5681279" cy="3042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822" y="3367448"/>
            <a:ext cx="5653421" cy="322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文字方塊 13"/>
          <p:cNvSpPr txBox="1"/>
          <p:nvPr/>
        </p:nvSpPr>
        <p:spPr>
          <a:xfrm>
            <a:off x="11737704" y="6337816"/>
            <a:ext cx="418704" cy="369332"/>
          </a:xfrm>
          <a:prstGeom prst="rect">
            <a:avLst/>
          </a:prstGeom>
          <a:noFill/>
        </p:spPr>
        <p:txBody>
          <a:bodyPr wrap="none" rtlCol="0">
            <a:spAutoFit/>
          </a:bodyPr>
          <a:lstStyle/>
          <a:p>
            <a:r>
              <a:rPr lang="en-US" altLang="zh-TW" dirty="0" smtClean="0"/>
              <a:t>34</a:t>
            </a:r>
            <a:endParaRPr lang="zh-TW" altLang="en-US" dirty="0"/>
          </a:p>
        </p:txBody>
      </p:sp>
    </p:spTree>
    <p:extLst>
      <p:ext uri="{BB962C8B-B14F-4D97-AF65-F5344CB8AC3E}">
        <p14:creationId xmlns:p14="http://schemas.microsoft.com/office/powerpoint/2010/main" val="358669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47166" y="466385"/>
            <a:ext cx="332263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Experiment Result Analysis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6" y="1572773"/>
            <a:ext cx="5142564"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432277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All model performance comparison</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1" name="矩形 10"/>
          <p:cNvSpPr/>
          <p:nvPr/>
        </p:nvSpPr>
        <p:spPr>
          <a:xfrm>
            <a:off x="1324909" y="1628740"/>
            <a:ext cx="1725152" cy="498278"/>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a:t>
            </a: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12" name="矩形 11"/>
          <p:cNvSpPr/>
          <p:nvPr/>
        </p:nvSpPr>
        <p:spPr>
          <a:xfrm>
            <a:off x="6121985" y="1641208"/>
            <a:ext cx="4237057" cy="553998"/>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Autoencoder + random masking noise</a:t>
            </a: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13" name="矩形 12"/>
          <p:cNvSpPr/>
          <p:nvPr/>
        </p:nvSpPr>
        <p:spPr>
          <a:xfrm>
            <a:off x="1324909" y="2201788"/>
            <a:ext cx="1018420" cy="498278"/>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CDAE</a:t>
            </a:r>
          </a:p>
        </p:txBody>
      </p:sp>
      <p:sp>
        <p:nvSpPr>
          <p:cNvPr id="14" name="矩形 13"/>
          <p:cNvSpPr/>
          <p:nvPr/>
        </p:nvSpPr>
        <p:spPr>
          <a:xfrm>
            <a:off x="6121985" y="2201788"/>
            <a:ext cx="2231701" cy="498278"/>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Dual Autoencoder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624" y="2757216"/>
            <a:ext cx="3473068" cy="392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9803" y="2757216"/>
            <a:ext cx="3304611" cy="369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文字方塊 17"/>
          <p:cNvSpPr txBox="1"/>
          <p:nvPr/>
        </p:nvSpPr>
        <p:spPr>
          <a:xfrm>
            <a:off x="11737704" y="6337816"/>
            <a:ext cx="418704" cy="369332"/>
          </a:xfrm>
          <a:prstGeom prst="rect">
            <a:avLst/>
          </a:prstGeom>
          <a:noFill/>
        </p:spPr>
        <p:txBody>
          <a:bodyPr wrap="none" rtlCol="0">
            <a:spAutoFit/>
          </a:bodyPr>
          <a:lstStyle/>
          <a:p>
            <a:r>
              <a:rPr lang="en-US" altLang="zh-TW" dirty="0" smtClean="0"/>
              <a:t>35</a:t>
            </a:r>
            <a:endParaRPr lang="zh-TW" altLang="en-US" dirty="0"/>
          </a:p>
        </p:txBody>
      </p:sp>
    </p:spTree>
    <p:extLst>
      <p:ext uri="{BB962C8B-B14F-4D97-AF65-F5344CB8AC3E}">
        <p14:creationId xmlns:p14="http://schemas.microsoft.com/office/powerpoint/2010/main" val="27671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3</a:t>
            </a:fld>
            <a:endParaRPr lang="zh-CN" altLang="en-US" dirty="0"/>
          </a:p>
        </p:txBody>
      </p:sp>
      <p:sp>
        <p:nvSpPr>
          <p:cNvPr id="3" name="矩形 2"/>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60344" y="2806732"/>
            <a:ext cx="4031873" cy="1631216"/>
          </a:xfrm>
          <a:prstGeom prst="rect">
            <a:avLst/>
          </a:prstGeom>
        </p:spPr>
        <p:txBody>
          <a:bodyPr wrap="none">
            <a:spAutoFit/>
          </a:bodyPr>
          <a:lstStyle/>
          <a:p>
            <a:r>
              <a:rPr kumimoji="1" lang="zh-TW" altLang="en-US" sz="5000" b="1" dirty="0" smtClean="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smtClean="0">
              <a:solidFill>
                <a:schemeClr val="bg1"/>
              </a:solidFill>
              <a:latin typeface="標楷體" panose="03000509000000000000" pitchFamily="65" charset="-120"/>
              <a:ea typeface="標楷體" panose="03000509000000000000" pitchFamily="65" charset="-120"/>
            </a:endParaRPr>
          </a:p>
          <a:p>
            <a:r>
              <a:rPr kumimoji="1" lang="zh-TW" altLang="en-US" sz="5000" b="1" dirty="0" smtClean="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5" name="矩形 4"/>
          <p:cNvSpPr/>
          <p:nvPr/>
        </p:nvSpPr>
        <p:spPr>
          <a:xfrm>
            <a:off x="4924409" y="244277"/>
            <a:ext cx="6663131" cy="1384995"/>
          </a:xfrm>
          <a:prstGeom prst="rect">
            <a:avLst/>
          </a:prstGeom>
        </p:spPr>
        <p:txBody>
          <a:bodyPr wrap="square">
            <a:spAutoFit/>
          </a:bodyPr>
          <a:lstStyle/>
          <a:p>
            <a:endParaRPr kumimoji="1" lang="en-US" altLang="zh-CN" sz="2800" b="1" dirty="0" smtClean="0">
              <a:solidFill>
                <a:srgbClr val="1BA0C9"/>
              </a:solidFill>
              <a:latin typeface="標楷體" panose="03000509000000000000" pitchFamily="65" charset="-120"/>
              <a:ea typeface="標楷體" panose="03000509000000000000" pitchFamily="65" charset="-120"/>
            </a:endParaRPr>
          </a:p>
          <a:p>
            <a:r>
              <a:rPr kumimoji="1" lang="en-US" altLang="zh-TW" sz="2800" b="1" dirty="0" smtClean="0">
                <a:solidFill>
                  <a:srgbClr val="1BA0C9"/>
                </a:solidFill>
                <a:latin typeface="標楷體" panose="03000509000000000000" pitchFamily="65" charset="-120"/>
                <a:ea typeface="標楷體" panose="03000509000000000000" pitchFamily="65" charset="-120"/>
              </a:rPr>
              <a:t>Google</a:t>
            </a:r>
            <a:r>
              <a:rPr kumimoji="1" lang="zh-TW" altLang="en-US" sz="2800" b="1" dirty="0" smtClean="0">
                <a:solidFill>
                  <a:srgbClr val="1BA0C9"/>
                </a:solidFill>
                <a:latin typeface="標楷體" panose="03000509000000000000" pitchFamily="65" charset="-120"/>
                <a:ea typeface="標楷體" panose="03000509000000000000" pitchFamily="65" charset="-120"/>
              </a:rPr>
              <a:t>上這麼</a:t>
            </a:r>
            <a:r>
              <a:rPr kumimoji="1" lang="zh-TW" altLang="en-US" sz="2800" b="1" dirty="0" smtClean="0">
                <a:solidFill>
                  <a:srgbClr val="1BA0C9"/>
                </a:solidFill>
                <a:latin typeface="標楷體" panose="03000509000000000000" pitchFamily="65" charset="-120"/>
                <a:ea typeface="標楷體" panose="03000509000000000000" pitchFamily="65" charset="-120"/>
              </a:rPr>
              <a:t>多間店，怎麼挑大眾最推的店家？</a:t>
            </a:r>
            <a:endParaRPr kumimoji="1" lang="zh-CN" altLang="en-US" sz="2800" b="1" dirty="0">
              <a:solidFill>
                <a:srgbClr val="1BA0C9"/>
              </a:solidFill>
              <a:latin typeface="標楷體" panose="03000509000000000000" pitchFamily="65" charset="-120"/>
              <a:ea typeface="標楷體" panose="03000509000000000000" pitchFamily="65" charset="-120"/>
            </a:endParaRPr>
          </a:p>
        </p:txBody>
      </p:sp>
      <p:pic>
        <p:nvPicPr>
          <p:cNvPr id="6" name="圖片 5"/>
          <p:cNvPicPr>
            <a:picLocks noChangeAspect="1"/>
          </p:cNvPicPr>
          <p:nvPr/>
        </p:nvPicPr>
        <p:blipFill>
          <a:blip r:embed="rId3"/>
          <a:stretch>
            <a:fillRect/>
          </a:stretch>
        </p:blipFill>
        <p:spPr>
          <a:xfrm>
            <a:off x="4924409" y="2200217"/>
            <a:ext cx="7083962" cy="3566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2744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4</a:t>
            </a:r>
            <a:endParaRPr lang="zh-CN" altLang="en-US" sz="3600" dirty="0"/>
          </a:p>
        </p:txBody>
      </p:sp>
      <p:sp>
        <p:nvSpPr>
          <p:cNvPr id="1769" name="矩形 1768"/>
          <p:cNvSpPr/>
          <p:nvPr/>
        </p:nvSpPr>
        <p:spPr>
          <a:xfrm>
            <a:off x="3647166" y="466385"/>
            <a:ext cx="3322633"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Experiment Result Analysis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3217227" cy="923330"/>
          </a:xfrm>
          <a:prstGeom prst="rect">
            <a:avLst/>
          </a:prstGeom>
        </p:spPr>
        <p:txBody>
          <a:bodyPr wrap="none">
            <a:spAutoFit/>
          </a:bodyPr>
          <a:lstStyle/>
          <a:p>
            <a:pPr>
              <a:lnSpc>
                <a:spcPct val="150000"/>
              </a:lnSpc>
            </a:pPr>
            <a:r>
              <a:rPr lang="en-US" altLang="zh-TW" sz="3600" dirty="0" smtClean="0">
                <a:solidFill>
                  <a:srgbClr val="157E9F"/>
                </a:solidFill>
                <a:latin typeface="方正清刻本悦宋简体" panose="02000000000000000000" pitchFamily="2" charset="-122"/>
                <a:ea typeface="方正清刻本悦宋简体" panose="02000000000000000000" pitchFamily="2" charset="-122"/>
              </a:rPr>
              <a:t>Result &amp; Analysis</a:t>
            </a:r>
            <a:endParaRPr lang="en-US" altLang="zh-CN" sz="36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6" y="1572773"/>
            <a:ext cx="5142564"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4322778"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All model performance comparison</a:t>
            </a:r>
            <a:endParaRPr lang="zh-CN" altLang="en-US" sz="1600" dirty="0">
              <a:latin typeface="方正清刻本悦宋简体" panose="02000000000000000000" pitchFamily="2" charset="-122"/>
              <a:ea typeface="方正清刻本悦宋简体" panose="02000000000000000000" pitchFamily="2"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331" y="1743076"/>
            <a:ext cx="7744874" cy="21651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文字方塊 15"/>
          <p:cNvSpPr txBox="1"/>
          <p:nvPr/>
        </p:nvSpPr>
        <p:spPr>
          <a:xfrm>
            <a:off x="11737704" y="6337816"/>
            <a:ext cx="418704" cy="369332"/>
          </a:xfrm>
          <a:prstGeom prst="rect">
            <a:avLst/>
          </a:prstGeom>
          <a:noFill/>
        </p:spPr>
        <p:txBody>
          <a:bodyPr wrap="none" rtlCol="0">
            <a:spAutoFit/>
          </a:bodyPr>
          <a:lstStyle/>
          <a:p>
            <a:r>
              <a:rPr lang="en-US" altLang="zh-TW" dirty="0" smtClean="0"/>
              <a:t>36</a:t>
            </a:r>
            <a:endParaRPr lang="zh-TW" altLang="en-US" dirty="0"/>
          </a:p>
        </p:txBody>
      </p:sp>
      <p:sp>
        <p:nvSpPr>
          <p:cNvPr id="17" name="矩形 16"/>
          <p:cNvSpPr/>
          <p:nvPr/>
        </p:nvSpPr>
        <p:spPr>
          <a:xfrm>
            <a:off x="987126" y="3865035"/>
            <a:ext cx="1072730" cy="498278"/>
          </a:xfrm>
          <a:prstGeom prst="rect">
            <a:avLst/>
          </a:prstGeom>
        </p:spPr>
        <p:txBody>
          <a:bodyPr wrap="none">
            <a:spAutoFit/>
          </a:bodyPr>
          <a:lstStyle/>
          <a:p>
            <a:pPr>
              <a:lnSpc>
                <a:spcPct val="150000"/>
              </a:lnSpc>
            </a:pPr>
            <a:r>
              <a:rPr lang="en-US" altLang="zh-TW"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Analysis:</a:t>
            </a:r>
            <a:endPar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endParaRPr>
          </a:p>
        </p:txBody>
      </p:sp>
      <p:sp>
        <p:nvSpPr>
          <p:cNvPr id="3" name="文字方塊 2"/>
          <p:cNvSpPr txBox="1"/>
          <p:nvPr/>
        </p:nvSpPr>
        <p:spPr>
          <a:xfrm>
            <a:off x="901409" y="4411624"/>
            <a:ext cx="11177162" cy="369332"/>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It seems that </a:t>
            </a:r>
            <a:r>
              <a:rPr lang="en-US" altLang="zh-TW" dirty="0" err="1" smtClean="0"/>
              <a:t>Autoencoders</a:t>
            </a:r>
            <a:r>
              <a:rPr lang="en-US" altLang="zh-TW" dirty="0" smtClean="0"/>
              <a:t> with random masking noise, like Random Autoencoder and CDAE, perform not well.</a:t>
            </a:r>
          </a:p>
        </p:txBody>
      </p:sp>
      <p:sp>
        <p:nvSpPr>
          <p:cNvPr id="15" name="文字方塊 14"/>
          <p:cNvSpPr txBox="1"/>
          <p:nvPr/>
        </p:nvSpPr>
        <p:spPr>
          <a:xfrm>
            <a:off x="899640" y="5522537"/>
            <a:ext cx="4823693" cy="369332"/>
          </a:xfrm>
          <a:prstGeom prst="rect">
            <a:avLst/>
          </a:prstGeom>
          <a:noFill/>
        </p:spPr>
        <p:txBody>
          <a:bodyPr wrap="none" rtlCol="0">
            <a:spAutoFit/>
          </a:bodyPr>
          <a:lstStyle/>
          <a:p>
            <a:pPr marL="285750" indent="-285750">
              <a:buFont typeface="Arial" panose="020B0604020202020204" pitchFamily="34" charset="0"/>
              <a:buChar char="•"/>
            </a:pPr>
            <a:r>
              <a:rPr lang="en-US" altLang="zh-TW" dirty="0" smtClean="0"/>
              <a:t>Dual Autoencoder has the worst performance.</a:t>
            </a:r>
            <a:endParaRPr lang="zh-TW" altLang="en-US" dirty="0"/>
          </a:p>
        </p:txBody>
      </p:sp>
      <p:sp>
        <p:nvSpPr>
          <p:cNvPr id="4" name="矩形 3"/>
          <p:cNvSpPr/>
          <p:nvPr/>
        </p:nvSpPr>
        <p:spPr>
          <a:xfrm>
            <a:off x="1198315" y="4819056"/>
            <a:ext cx="9117259" cy="646331"/>
          </a:xfrm>
          <a:prstGeom prst="rect">
            <a:avLst/>
          </a:prstGeom>
        </p:spPr>
        <p:txBody>
          <a:bodyPr wrap="square">
            <a:spAutoFit/>
          </a:bodyPr>
          <a:lstStyle/>
          <a:p>
            <a:pPr marL="742950" lvl="1" indent="-285750">
              <a:buFont typeface="Arial" panose="020B0604020202020204" pitchFamily="34" charset="0"/>
              <a:buChar char="•"/>
            </a:pPr>
            <a:r>
              <a:rPr lang="en-US" altLang="zh-TW" dirty="0">
                <a:solidFill>
                  <a:srgbClr val="FF0000"/>
                </a:solidFill>
              </a:rPr>
              <a:t>The reason may be </a:t>
            </a:r>
            <a:r>
              <a:rPr lang="en-US" altLang="zh-TW" dirty="0" smtClean="0">
                <a:solidFill>
                  <a:srgbClr val="FF0000"/>
                </a:solidFill>
              </a:rPr>
              <a:t>that random </a:t>
            </a:r>
            <a:r>
              <a:rPr lang="en-US" altLang="zh-TW" dirty="0">
                <a:solidFill>
                  <a:srgbClr val="FF0000"/>
                </a:solidFill>
              </a:rPr>
              <a:t>masking noise is not suitable for training </a:t>
            </a:r>
            <a:r>
              <a:rPr lang="en-US" altLang="zh-TW" dirty="0" smtClean="0">
                <a:solidFill>
                  <a:srgbClr val="FF0000"/>
                </a:solidFill>
              </a:rPr>
              <a:t>Autoencoder in the context of recommendation system.</a:t>
            </a:r>
            <a:endParaRPr lang="zh-TW" altLang="en-US" dirty="0">
              <a:solidFill>
                <a:srgbClr val="FF0000"/>
              </a:solidFill>
            </a:endParaRPr>
          </a:p>
        </p:txBody>
      </p:sp>
      <p:sp>
        <p:nvSpPr>
          <p:cNvPr id="18" name="矩形 17"/>
          <p:cNvSpPr/>
          <p:nvPr/>
        </p:nvSpPr>
        <p:spPr>
          <a:xfrm>
            <a:off x="1198314" y="5920444"/>
            <a:ext cx="9450636" cy="646331"/>
          </a:xfrm>
          <a:prstGeom prst="rect">
            <a:avLst/>
          </a:prstGeom>
        </p:spPr>
        <p:txBody>
          <a:bodyPr wrap="square">
            <a:spAutoFit/>
          </a:bodyPr>
          <a:lstStyle/>
          <a:p>
            <a:pPr marL="742950" lvl="1" indent="-285750">
              <a:buFont typeface="Arial" panose="020B0604020202020204" pitchFamily="34" charset="0"/>
              <a:buChar char="•"/>
            </a:pPr>
            <a:r>
              <a:rPr lang="en-US" altLang="zh-TW" dirty="0">
                <a:solidFill>
                  <a:srgbClr val="FF0000"/>
                </a:solidFill>
              </a:rPr>
              <a:t>The </a:t>
            </a:r>
            <a:r>
              <a:rPr lang="en-US" altLang="zh-TW" dirty="0" smtClean="0">
                <a:solidFill>
                  <a:srgbClr val="FF0000"/>
                </a:solidFill>
              </a:rPr>
              <a:t>reason may be that the output of the Dual Autoencoder simply do a inner product which cannot effectively capture the non-linear relationship between the user and the item.</a:t>
            </a:r>
            <a:endParaRPr lang="zh-TW" altLang="en-US" dirty="0">
              <a:solidFill>
                <a:srgbClr val="FF0000"/>
              </a:solidFill>
            </a:endParaRPr>
          </a:p>
        </p:txBody>
      </p:sp>
      <p:sp>
        <p:nvSpPr>
          <p:cNvPr id="5" name="矩形 4"/>
          <p:cNvSpPr/>
          <p:nvPr/>
        </p:nvSpPr>
        <p:spPr>
          <a:xfrm>
            <a:off x="2059856" y="3506689"/>
            <a:ext cx="7744874" cy="3693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339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4"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9139"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262299" y="1628318"/>
            <a:ext cx="9472376" cy="646331"/>
          </a:xfrm>
          <a:prstGeom prst="rect">
            <a:avLst/>
          </a:prstGeom>
          <a:noFill/>
        </p:spPr>
        <p:txBody>
          <a:bodyPr wrap="square" rtlCol="0">
            <a:spAutoFit/>
          </a:bodyPr>
          <a:lstStyle/>
          <a:p>
            <a:r>
              <a:rPr lang="en-US" altLang="zh-CN" sz="3600" b="1" dirty="0">
                <a:solidFill>
                  <a:schemeClr val="bg1"/>
                </a:solidFill>
                <a:latin typeface="方正清刻本悦宋简体" panose="02000000000000000000" pitchFamily="2" charset="-122"/>
                <a:ea typeface="方正清刻本悦宋简体" panose="02000000000000000000" pitchFamily="2" charset="-122"/>
              </a:rPr>
              <a:t>5</a:t>
            </a:r>
            <a:r>
              <a:rPr lang="en-US" altLang="zh-CN" sz="3600" b="1" dirty="0" smtClean="0">
                <a:solidFill>
                  <a:schemeClr val="bg1"/>
                </a:solidFill>
                <a:latin typeface="方正清刻本悦宋简体" panose="02000000000000000000" pitchFamily="2" charset="-122"/>
                <a:ea typeface="方正清刻本悦宋简体" panose="02000000000000000000" pitchFamily="2" charset="-122"/>
              </a:rPr>
              <a:t>.   Conclusion &amp; Future Work</a:t>
            </a:r>
            <a:endParaRPr lang="zh-CN" altLang="en-US" sz="3600" b="1" dirty="0">
              <a:solidFill>
                <a:schemeClr val="bg1"/>
              </a:solidFill>
              <a:latin typeface="方正清刻本悦宋简体" panose="02000000000000000000" pitchFamily="2" charset="-122"/>
              <a:ea typeface="方正清刻本悦宋简体" panose="02000000000000000000" pitchFamily="2" charset="-122"/>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252772" y="2977050"/>
            <a:ext cx="8310327" cy="12003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TW" sz="2400" dirty="0" smtClean="0">
                <a:solidFill>
                  <a:schemeClr val="bg1"/>
                </a:solidFill>
              </a:rPr>
              <a:t>Conclusion</a:t>
            </a:r>
          </a:p>
          <a:p>
            <a:pPr marL="342900" indent="-342900">
              <a:lnSpc>
                <a:spcPct val="150000"/>
              </a:lnSpc>
              <a:buFont typeface="Arial" panose="020B0604020202020204" pitchFamily="34" charset="0"/>
              <a:buChar char="•"/>
            </a:pPr>
            <a:r>
              <a:rPr lang="en-US" altLang="zh-TW" sz="2400" dirty="0" smtClean="0">
                <a:solidFill>
                  <a:schemeClr val="bg1"/>
                </a:solidFill>
              </a:rPr>
              <a:t>Future Work</a:t>
            </a:r>
            <a:endParaRPr lang="en-US" altLang="zh-TW" sz="2400" dirty="0">
              <a:solidFill>
                <a:schemeClr val="bg1"/>
              </a:solidFill>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a:t>3</a:t>
            </a:r>
            <a:r>
              <a:rPr lang="en-US" altLang="zh-TW" dirty="0" smtClean="0"/>
              <a:t>7</a:t>
            </a:r>
            <a:endParaRPr lang="zh-TW" altLang="en-US" dirty="0"/>
          </a:p>
        </p:txBody>
      </p:sp>
    </p:spTree>
    <p:extLst>
      <p:ext uri="{BB962C8B-B14F-4D97-AF65-F5344CB8AC3E}">
        <p14:creationId xmlns:p14="http://schemas.microsoft.com/office/powerpoint/2010/main" val="26208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4533900" y="406370"/>
            <a:ext cx="7791452"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5</a:t>
            </a:r>
            <a:endParaRPr lang="zh-CN" altLang="en-US" sz="3600" dirty="0"/>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437071" y="125666"/>
            <a:ext cx="4151073" cy="741806"/>
          </a:xfrm>
          <a:prstGeom prst="rect">
            <a:avLst/>
          </a:prstGeom>
        </p:spPr>
        <p:txBody>
          <a:bodyPr wrap="none">
            <a:spAutoFit/>
          </a:bodyPr>
          <a:lstStyle/>
          <a:p>
            <a:pPr>
              <a:lnSpc>
                <a:spcPct val="150000"/>
              </a:lnSpc>
            </a:pPr>
            <a:r>
              <a:rPr lang="en-US" altLang="zh-CN" sz="3200" dirty="0" smtClean="0">
                <a:solidFill>
                  <a:srgbClr val="157E9F"/>
                </a:solidFill>
                <a:latin typeface="方正清刻本悦宋简体" panose="02000000000000000000" pitchFamily="2" charset="-122"/>
                <a:ea typeface="方正清刻本悦宋简体" panose="02000000000000000000" pitchFamily="2" charset="-122"/>
              </a:rPr>
              <a:t>Conclusion &amp; Future Work</a:t>
            </a:r>
            <a:endParaRPr lang="en-US" altLang="zh-CN" sz="3200" dirty="0">
              <a:solidFill>
                <a:srgbClr val="157E9F"/>
              </a:solidFill>
              <a:latin typeface="方正清刻本悦宋简体" panose="02000000000000000000" pitchFamily="2" charset="-122"/>
              <a:ea typeface="方正清刻本悦宋简体" panose="02000000000000000000" pitchFamily="2" charset="-122"/>
            </a:endParaRPr>
          </a:p>
        </p:txBody>
      </p:sp>
      <p:sp>
        <p:nvSpPr>
          <p:cNvPr id="8" name="圆角矩形 66"/>
          <p:cNvSpPr/>
          <p:nvPr/>
        </p:nvSpPr>
        <p:spPr>
          <a:xfrm rot="10800000" flipV="1">
            <a:off x="926078" y="1236694"/>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9" name="直接连接符 68"/>
          <p:cNvCxnSpPr/>
          <p:nvPr/>
        </p:nvCxnSpPr>
        <p:spPr>
          <a:xfrm flipH="1">
            <a:off x="1334437" y="1572773"/>
            <a:ext cx="2075513"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文本框 386"/>
          <p:cNvSpPr txBox="1"/>
          <p:nvPr/>
        </p:nvSpPr>
        <p:spPr>
          <a:xfrm>
            <a:off x="1297787" y="1056280"/>
            <a:ext cx="2197260" cy="52405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Our contributions</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18" name="文字方塊 17"/>
          <p:cNvSpPr txBox="1"/>
          <p:nvPr/>
        </p:nvSpPr>
        <p:spPr>
          <a:xfrm>
            <a:off x="11737704" y="6337816"/>
            <a:ext cx="418704" cy="369332"/>
          </a:xfrm>
          <a:prstGeom prst="rect">
            <a:avLst/>
          </a:prstGeom>
          <a:noFill/>
        </p:spPr>
        <p:txBody>
          <a:bodyPr wrap="none" rtlCol="0">
            <a:spAutoFit/>
          </a:bodyPr>
          <a:lstStyle/>
          <a:p>
            <a:r>
              <a:rPr lang="en-US" altLang="zh-TW" dirty="0" smtClean="0"/>
              <a:t>38</a:t>
            </a:r>
            <a:endParaRPr lang="zh-TW" altLang="en-US" dirty="0"/>
          </a:p>
        </p:txBody>
      </p:sp>
      <p:sp>
        <p:nvSpPr>
          <p:cNvPr id="19" name="圆角矩形 66"/>
          <p:cNvSpPr/>
          <p:nvPr/>
        </p:nvSpPr>
        <p:spPr>
          <a:xfrm rot="10800000" flipV="1">
            <a:off x="926079" y="4281410"/>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20" name="直接连接符 68"/>
          <p:cNvCxnSpPr/>
          <p:nvPr/>
        </p:nvCxnSpPr>
        <p:spPr>
          <a:xfrm flipH="1">
            <a:off x="1334437" y="4617489"/>
            <a:ext cx="1577118"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1" name="文本框 386"/>
          <p:cNvSpPr txBox="1"/>
          <p:nvPr/>
        </p:nvSpPr>
        <p:spPr>
          <a:xfrm>
            <a:off x="1297788" y="4100996"/>
            <a:ext cx="1613767" cy="572460"/>
          </a:xfrm>
          <a:prstGeom prst="rect">
            <a:avLst/>
          </a:prstGeom>
          <a:noFill/>
        </p:spPr>
        <p:txBody>
          <a:bodyPr wrap="none" lIns="91436" tIns="45718" rIns="91436" bIns="45718" rtlCol="0">
            <a:spAutoFit/>
          </a:bodyPr>
          <a:lstStyle/>
          <a:p>
            <a:pPr>
              <a:lnSpc>
                <a:spcPct val="130000"/>
              </a:lnSpc>
            </a:pPr>
            <a:r>
              <a:rPr lang="en-US" altLang="zh-CN" sz="2400" dirty="0" smtClean="0">
                <a:solidFill>
                  <a:srgbClr val="157E9F"/>
                </a:solidFill>
                <a:latin typeface="方正清刻本悦宋简体" panose="02000000000000000000" pitchFamily="2" charset="-122"/>
                <a:ea typeface="方正清刻本悦宋简体" panose="02000000000000000000" pitchFamily="2" charset="-122"/>
              </a:rPr>
              <a:t>Future Work</a:t>
            </a:r>
            <a:endParaRPr lang="zh-CN" altLang="en-US" sz="1600" dirty="0">
              <a:latin typeface="方正清刻本悦宋简体" panose="02000000000000000000" pitchFamily="2" charset="-122"/>
              <a:ea typeface="方正清刻本悦宋简体" panose="02000000000000000000" pitchFamily="2" charset="-122"/>
            </a:endParaRPr>
          </a:p>
        </p:txBody>
      </p:sp>
      <p:sp>
        <p:nvSpPr>
          <p:cNvPr id="26" name="矩形 25"/>
          <p:cNvSpPr/>
          <p:nvPr/>
        </p:nvSpPr>
        <p:spPr>
          <a:xfrm>
            <a:off x="1334437" y="4684168"/>
            <a:ext cx="8293809" cy="553998"/>
          </a:xfrm>
          <a:prstGeom prst="rect">
            <a:avLst/>
          </a:prstGeom>
        </p:spPr>
        <p:txBody>
          <a:bodyPr wrap="none">
            <a:spAutoFit/>
          </a:bodyPr>
          <a:lstStyle/>
          <a:p>
            <a:pPr marL="457200" indent="-457200">
              <a:lnSpc>
                <a:spcPct val="150000"/>
              </a:lnSpc>
              <a:buFont typeface="+mj-lt"/>
              <a:buAutoNum type="arabicPeriod"/>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Try the more complex model architecture to increase the capacity of the model.</a:t>
            </a:r>
          </a:p>
        </p:txBody>
      </p:sp>
      <p:sp>
        <p:nvSpPr>
          <p:cNvPr id="27" name="矩形 26"/>
          <p:cNvSpPr/>
          <p:nvPr/>
        </p:nvSpPr>
        <p:spPr>
          <a:xfrm>
            <a:off x="1334437" y="5644680"/>
            <a:ext cx="6329938" cy="498278"/>
          </a:xfrm>
          <a:prstGeom prst="rect">
            <a:avLst/>
          </a:prstGeom>
        </p:spPr>
        <p:txBody>
          <a:bodyPr wrap="none">
            <a:spAutoFit/>
          </a:bodyPr>
          <a:lstStyle/>
          <a:p>
            <a:pPr>
              <a:lnSpc>
                <a:spcPct val="150000"/>
              </a:lnSpc>
            </a:pP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2.    Experiment on other dataset, not just on the </a:t>
            </a:r>
            <a:r>
              <a:rPr lang="en-US" altLang="zh-CN" sz="2000" b="1" dirty="0" err="1"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MovieLen</a:t>
            </a:r>
            <a:r>
              <a:rPr lang="en-US" altLang="zh-CN" sz="2000" b="1" dirty="0" smtClean="0">
                <a:solidFill>
                  <a:schemeClr val="tx1">
                    <a:lumMod val="65000"/>
                    <a:lumOff val="35000"/>
                  </a:schemeClr>
                </a:solidFill>
                <a:latin typeface="方正清刻本悦宋简体" panose="02000000000000000000" pitchFamily="2" charset="-122"/>
                <a:ea typeface="方正清刻本悦宋简体" panose="02000000000000000000" pitchFamily="2" charset="-122"/>
              </a:rPr>
              <a:t> 1M.</a:t>
            </a:r>
          </a:p>
        </p:txBody>
      </p:sp>
      <p:sp>
        <p:nvSpPr>
          <p:cNvPr id="7" name="矩形 6"/>
          <p:cNvSpPr/>
          <p:nvPr/>
        </p:nvSpPr>
        <p:spPr>
          <a:xfrm>
            <a:off x="1334437" y="1700339"/>
            <a:ext cx="9030571" cy="2400657"/>
          </a:xfrm>
          <a:prstGeom prst="rect">
            <a:avLst/>
          </a:prstGeom>
        </p:spPr>
        <p:txBody>
          <a:bodyPr wrap="square">
            <a:spAutoFit/>
          </a:bodyPr>
          <a:lstStyle/>
          <a:p>
            <a:pPr marL="457200" indent="-457200">
              <a:lnSpc>
                <a:spcPct val="150000"/>
              </a:lnSpc>
              <a:buFont typeface="+mj-lt"/>
              <a:buAutoNum type="arabicPeriod"/>
            </a:pP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日後使用者可直接參考本研究計算出的排名，不須再等待</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menu</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美食誌不定期公布的餐廳</a:t>
            </a: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排行</a:t>
            </a:r>
            <a:endParaRPr lang="en-US" altLang="zh-TW" sz="2000" b="1" dirty="0" smtClean="0">
              <a:solidFill>
                <a:schemeClr val="tx1">
                  <a:lumMod val="65000"/>
                  <a:lumOff val="35000"/>
                </a:schemeClr>
              </a:solidFill>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對於</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menu</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美食誌而言，日後也不需要再藉助</a:t>
            </a:r>
            <a:r>
              <a:rPr lang="en-US" altLang="zh-TW" sz="2000" b="1" dirty="0">
                <a:solidFill>
                  <a:schemeClr val="tx1">
                    <a:lumMod val="65000"/>
                    <a:lumOff val="35000"/>
                  </a:schemeClr>
                </a:solidFill>
                <a:latin typeface="標楷體" panose="03000509000000000000" pitchFamily="65" charset="-120"/>
                <a:ea typeface="標楷體" panose="03000509000000000000" pitchFamily="65" charset="-120"/>
              </a:rPr>
              <a:t>app</a:t>
            </a:r>
            <a:r>
              <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rPr>
              <a:t>上美食部落客的資料，才有辦法計算出</a:t>
            </a: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排名</a:t>
            </a:r>
            <a:endParaRPr lang="en-US" altLang="zh-TW" sz="2000" b="1" dirty="0" smtClean="0">
              <a:solidFill>
                <a:schemeClr val="tx1">
                  <a:lumMod val="65000"/>
                  <a:lumOff val="35000"/>
                </a:schemeClr>
              </a:solidFill>
              <a:latin typeface="標楷體" panose="03000509000000000000" pitchFamily="65" charset="-120"/>
              <a:ea typeface="標楷體" panose="03000509000000000000" pitchFamily="65" charset="-120"/>
            </a:endParaRPr>
          </a:p>
          <a:p>
            <a:pPr marL="457200" indent="-457200">
              <a:lnSpc>
                <a:spcPct val="150000"/>
              </a:lnSpc>
              <a:buFont typeface="+mj-lt"/>
              <a:buAutoNum type="arabicPeriod"/>
            </a:pPr>
            <a:r>
              <a:rPr lang="zh-TW" altLang="en-US" sz="2000" b="1" dirty="0" smtClean="0">
                <a:solidFill>
                  <a:schemeClr val="tx1">
                    <a:lumMod val="65000"/>
                    <a:lumOff val="35000"/>
                  </a:schemeClr>
                </a:solidFill>
                <a:latin typeface="標楷體" panose="03000509000000000000" pitchFamily="65" charset="-120"/>
                <a:ea typeface="標楷體" panose="03000509000000000000" pitchFamily="65" charset="-120"/>
              </a:rPr>
              <a:t>不需要透過大眾問卷調查</a:t>
            </a:r>
            <a:endParaRPr lang="zh-TW" altLang="en-US" sz="2000" b="1" dirty="0">
              <a:solidFill>
                <a:schemeClr val="tx1">
                  <a:lumMod val="65000"/>
                  <a:lumOff val="35000"/>
                </a:schemeClr>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99889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dkDn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15" name="矩形 14"/>
          <p:cNvSpPr/>
          <p:nvPr/>
        </p:nvSpPr>
        <p:spPr>
          <a:xfrm>
            <a:off x="4962336" y="2901412"/>
            <a:ext cx="4753802" cy="769441"/>
          </a:xfrm>
          <a:prstGeom prst="rect">
            <a:avLst/>
          </a:prstGeom>
        </p:spPr>
        <p:txBody>
          <a:bodyPr wrap="none">
            <a:spAutoFit/>
          </a:bodyPr>
          <a:lstStyle/>
          <a:p>
            <a:r>
              <a:rPr kumimoji="1" lang="en-US" altLang="zh-CN" sz="4400" b="1" dirty="0" smtClean="0">
                <a:solidFill>
                  <a:srgbClr val="157E9F"/>
                </a:solidFill>
                <a:latin typeface="方正清刻本悦宋简体" panose="02000000000000000000" pitchFamily="2" charset="-122"/>
                <a:ea typeface="方正清刻本悦宋简体" panose="02000000000000000000" pitchFamily="2" charset="-122"/>
              </a:rPr>
              <a:t>Thanks for listening !</a:t>
            </a:r>
            <a:endParaRPr kumimoji="1" lang="zh-CN" altLang="en-US" sz="4400" b="1" dirty="0">
              <a:solidFill>
                <a:srgbClr val="157E9F"/>
              </a:solidFill>
              <a:latin typeface="方正清刻本悦宋简体" panose="02000000000000000000" pitchFamily="2" charset="-122"/>
              <a:ea typeface="方正清刻本悦宋简体" panose="02000000000000000000" pitchFamily="2" charset="-122"/>
            </a:endParaRPr>
          </a:p>
        </p:txBody>
      </p:sp>
      <p:grpSp>
        <p:nvGrpSpPr>
          <p:cNvPr id="201" name="组合 1"/>
          <p:cNvGrpSpPr/>
          <p:nvPr/>
        </p:nvGrpSpPr>
        <p:grpSpPr bwMode="auto">
          <a:xfrm>
            <a:off x="10203209" y="-781973"/>
            <a:ext cx="2441455" cy="3223791"/>
            <a:chOff x="0" y="-1"/>
            <a:chExt cx="2175714" cy="2871210"/>
          </a:xfrm>
          <a:solidFill>
            <a:srgbClr val="157E9F"/>
          </a:solidFill>
        </p:grpSpPr>
        <p:sp>
          <p:nvSpPr>
            <p:cNvPr id="202" name="矩形 13"/>
            <p:cNvSpPr>
              <a:spLocks noChangeArrowheads="1"/>
            </p:cNvSpPr>
            <p:nvPr/>
          </p:nvSpPr>
          <p:spPr bwMode="auto">
            <a:xfrm rot="2727610">
              <a:off x="-391510" y="1232685"/>
              <a:ext cx="2871210" cy="405837"/>
            </a:xfrm>
            <a:prstGeom prst="rect">
              <a:avLst/>
            </a:prstGeom>
            <a:grpFill/>
            <a:ln>
              <a:noFill/>
            </a:ln>
            <a:extLst>
              <a:ext uri="{91240B29-F687-4F45-9708-019B960494DF}">
                <a14:hiddenLine xmlns:a14="http://schemas.microsoft.com/office/drawing/2010/main" w="25400">
                  <a:solidFill>
                    <a:srgbClr val="395E8A"/>
                  </a:solidFill>
                  <a:bevel/>
                </a14:hiddenLine>
              </a:ext>
            </a:extLst>
          </p:spPr>
          <p:txBody>
            <a:bodyPr anchor="ct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gn="ctr" eaLnBrk="1" hangingPunct="1">
                <a:spcBef>
                  <a:spcPct val="0"/>
                </a:spcBef>
                <a:buFont typeface="Arial" pitchFamily="34" charset="0"/>
                <a:buNone/>
              </a:pPr>
              <a:endParaRPr lang="zh-CN" altLang="zh-CN" sz="1800">
                <a:solidFill>
                  <a:srgbClr val="2A2E37"/>
                </a:solidFill>
                <a:latin typeface="宋体" pitchFamily="2" charset="-122"/>
                <a:sym typeface="宋体" pitchFamily="2" charset="-122"/>
              </a:endParaRPr>
            </a:p>
          </p:txBody>
        </p:sp>
        <p:sp>
          <p:nvSpPr>
            <p:cNvPr id="203" name="TextBox 14"/>
            <p:cNvSpPr>
              <a:spLocks noChangeArrowheads="1"/>
            </p:cNvSpPr>
            <p:nvPr/>
          </p:nvSpPr>
          <p:spPr bwMode="auto">
            <a:xfrm rot="2748894">
              <a:off x="470328" y="1223644"/>
              <a:ext cx="1016798" cy="3291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eaLnBrk="1" hangingPunct="1">
                <a:spcBef>
                  <a:spcPct val="0"/>
                </a:spcBef>
                <a:buFont typeface="Arial" pitchFamily="34" charset="0"/>
                <a:buNone/>
              </a:pPr>
              <a:r>
                <a:rPr lang="en-US" altLang="zh-CN" sz="1800" b="1" dirty="0" smtClean="0">
                  <a:solidFill>
                    <a:schemeClr val="bg1"/>
                  </a:solidFill>
                  <a:latin typeface="微软雅黑" pitchFamily="34" charset="-122"/>
                  <a:ea typeface="微软雅黑" pitchFamily="34" charset="-122"/>
                  <a:sym typeface="微软雅黑" pitchFamily="34" charset="-122"/>
                </a:rPr>
                <a:t>2020·07</a:t>
              </a:r>
              <a:endParaRPr lang="zh-CN" altLang="en-US" sz="1800" b="1" dirty="0">
                <a:solidFill>
                  <a:schemeClr val="bg1"/>
                </a:solidFill>
                <a:latin typeface="微软雅黑" pitchFamily="34" charset="-122"/>
                <a:ea typeface="微软雅黑" pitchFamily="34" charset="-122"/>
                <a:sym typeface="微软雅黑" pitchFamily="34" charset="-122"/>
              </a:endParaRPr>
            </a:p>
          </p:txBody>
        </p:sp>
        <p:sp>
          <p:nvSpPr>
            <p:cNvPr id="204" name="直接连接符 15"/>
            <p:cNvSpPr>
              <a:spLocks noChangeShapeType="1"/>
            </p:cNvSpPr>
            <p:nvPr/>
          </p:nvSpPr>
          <p:spPr bwMode="auto">
            <a:xfrm>
              <a:off x="0" y="609418"/>
              <a:ext cx="2016224" cy="2016224"/>
            </a:xfrm>
            <a:prstGeom prst="line">
              <a:avLst/>
            </a:prstGeom>
            <a:grpFill/>
            <a:ln w="9525">
              <a:solidFill>
                <a:schemeClr val="bg1"/>
              </a:solidFill>
              <a:prstDash val="dash"/>
              <a:bevel/>
            </a:ln>
          </p:spPr>
          <p:txBody>
            <a:bodyPr/>
            <a:lstStyle/>
            <a:p>
              <a:endParaRPr lang="zh-CN" altLang="en-US"/>
            </a:p>
          </p:txBody>
        </p:sp>
        <p:sp>
          <p:nvSpPr>
            <p:cNvPr id="205" name="直接连接符 16"/>
            <p:cNvSpPr>
              <a:spLocks noChangeShapeType="1"/>
            </p:cNvSpPr>
            <p:nvPr/>
          </p:nvSpPr>
          <p:spPr bwMode="auto">
            <a:xfrm>
              <a:off x="159490" y="328427"/>
              <a:ext cx="2016224" cy="2016224"/>
            </a:xfrm>
            <a:prstGeom prst="line">
              <a:avLst/>
            </a:prstGeom>
            <a:grpFill/>
            <a:ln w="9525">
              <a:solidFill>
                <a:schemeClr val="bg1"/>
              </a:solidFill>
              <a:prstDash val="dash"/>
              <a:bevel/>
            </a:ln>
          </p:spPr>
          <p:txBody>
            <a:bodyPr/>
            <a:lstStyle/>
            <a:p>
              <a:endParaRPr lang="zh-CN" altLang="en-US"/>
            </a:p>
          </p:txBody>
        </p:sp>
      </p:grpSp>
      <p:cxnSp>
        <p:nvCxnSpPr>
          <p:cNvPr id="69" name="直接连接符 68"/>
          <p:cNvCxnSpPr/>
          <p:nvPr/>
        </p:nvCxnSpPr>
        <p:spPr>
          <a:xfrm>
            <a:off x="4725501" y="2592712"/>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4725501" y="4084188"/>
            <a:ext cx="5185097" cy="0"/>
          </a:xfrm>
          <a:prstGeom prst="line">
            <a:avLst/>
          </a:prstGeom>
          <a:ln>
            <a:solidFill>
              <a:srgbClr val="157E9F"/>
            </a:solidFill>
          </a:ln>
        </p:spPr>
        <p:style>
          <a:lnRef idx="1">
            <a:schemeClr val="accent1"/>
          </a:lnRef>
          <a:fillRef idx="0">
            <a:schemeClr val="accent1"/>
          </a:fillRef>
          <a:effectRef idx="0">
            <a:schemeClr val="accent1"/>
          </a:effectRef>
          <a:fontRef idx="minor">
            <a:schemeClr val="tx1"/>
          </a:fontRef>
        </p:style>
      </p:cxnSp>
      <p:pic>
        <p:nvPicPr>
          <p:cNvPr id="13" name="圖片 12"/>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7111" y1="73333" x2="47111" y2="73333"/>
                        <a14:foregroundMark x1="50222" y1="73333" x2="50222" y2="73333"/>
                        <a14:foregroundMark x1="53778" y1="73778" x2="53778" y2="73778"/>
                      </a14:backgroundRemoval>
                    </a14:imgEffect>
                  </a14:imgLayer>
                </a14:imgProps>
              </a:ext>
              <a:ext uri="{28A0092B-C50C-407E-A947-70E740481C1C}">
                <a14:useLocalDpi xmlns:a14="http://schemas.microsoft.com/office/drawing/2010/main" val="0"/>
              </a:ext>
            </a:extLst>
          </a:blip>
          <a:stretch>
            <a:fillRect/>
          </a:stretch>
        </p:blipFill>
        <p:spPr>
          <a:xfrm>
            <a:off x="1871662" y="2592280"/>
            <a:ext cx="2143125" cy="2143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t>4</a:t>
            </a:fld>
            <a:endParaRPr lang="zh-CN" altLang="en-US"/>
          </a:p>
        </p:txBody>
      </p:sp>
      <p:sp>
        <p:nvSpPr>
          <p:cNvPr id="4" name="矩形 3"/>
          <p:cNvSpPr/>
          <p:nvPr/>
        </p:nvSpPr>
        <p:spPr>
          <a:xfrm>
            <a:off x="-1" y="0"/>
            <a:ext cx="4629710" cy="6858000"/>
          </a:xfrm>
          <a:prstGeom prst="rect">
            <a:avLst/>
          </a:prstGeom>
          <a:solidFill>
            <a:srgbClr val="157E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0344" y="2806732"/>
            <a:ext cx="4031873" cy="1631216"/>
          </a:xfrm>
          <a:prstGeom prst="rect">
            <a:avLst/>
          </a:prstGeom>
        </p:spPr>
        <p:txBody>
          <a:bodyPr wrap="none">
            <a:spAutoFit/>
          </a:bodyPr>
          <a:lstStyle/>
          <a:p>
            <a:r>
              <a:rPr kumimoji="1" lang="zh-TW" altLang="en-US" sz="5000" b="1" dirty="0">
                <a:solidFill>
                  <a:schemeClr val="bg1"/>
                </a:solidFill>
                <a:latin typeface="標楷體" panose="03000509000000000000" pitchFamily="65" charset="-120"/>
                <a:ea typeface="標楷體" panose="03000509000000000000" pitchFamily="65" charset="-120"/>
              </a:rPr>
              <a:t>餐飲評分機制</a:t>
            </a:r>
            <a:endParaRPr kumimoji="1" lang="en-US" altLang="zh-TW" sz="5000" b="1" dirty="0">
              <a:solidFill>
                <a:schemeClr val="bg1"/>
              </a:solidFill>
              <a:latin typeface="標楷體" panose="03000509000000000000" pitchFamily="65" charset="-120"/>
              <a:ea typeface="標楷體" panose="03000509000000000000" pitchFamily="65" charset="-120"/>
            </a:endParaRPr>
          </a:p>
          <a:p>
            <a:r>
              <a:rPr kumimoji="1" lang="zh-TW" altLang="en-US" sz="5000" b="1" dirty="0">
                <a:solidFill>
                  <a:schemeClr val="bg1"/>
                </a:solidFill>
                <a:latin typeface="標楷體" panose="03000509000000000000" pitchFamily="65" charset="-120"/>
                <a:ea typeface="標楷體" panose="03000509000000000000" pitchFamily="65" charset="-120"/>
              </a:rPr>
              <a:t>為何重要？</a:t>
            </a:r>
            <a:endParaRPr kumimoji="1" lang="zh-CN" altLang="en-US" sz="5000" b="1" dirty="0">
              <a:solidFill>
                <a:schemeClr val="bg1"/>
              </a:solidFill>
              <a:latin typeface="標楷體" panose="03000509000000000000" pitchFamily="65" charset="-120"/>
              <a:ea typeface="標楷體" panose="03000509000000000000" pitchFamily="65" charset="-120"/>
            </a:endParaRPr>
          </a:p>
        </p:txBody>
      </p:sp>
      <p:sp>
        <p:nvSpPr>
          <p:cNvPr id="6" name="矩形 5"/>
          <p:cNvSpPr/>
          <p:nvPr/>
        </p:nvSpPr>
        <p:spPr>
          <a:xfrm>
            <a:off x="4919862" y="578954"/>
            <a:ext cx="6996414" cy="1508105"/>
          </a:xfrm>
          <a:prstGeom prst="rect">
            <a:avLst/>
          </a:prstGeom>
        </p:spPr>
        <p:txBody>
          <a:bodyPr wrap="square">
            <a:spAutoFit/>
          </a:bodyPr>
          <a:lstStyle/>
          <a:p>
            <a:endParaRPr kumimoji="1" lang="en-US" altLang="zh-CN" sz="2400" b="1" dirty="0">
              <a:solidFill>
                <a:srgbClr val="1BA0C9"/>
              </a:solidFill>
              <a:latin typeface="Times New Roman" panose="02020603050405020304" pitchFamily="18" charset="0"/>
              <a:ea typeface="標楷體" panose="03000509000000000000" pitchFamily="65" charset="-120"/>
            </a:endParaRPr>
          </a:p>
          <a:p>
            <a:pPr marL="342900" indent="-342900">
              <a:buFont typeface="Arial" panose="020B0604020202020204" pitchFamily="34" charset="0"/>
              <a:buChar char="•"/>
            </a:pPr>
            <a:r>
              <a:rPr kumimoji="1" lang="zh-TW" altLang="en-US" sz="2400" b="1" dirty="0" smtClean="0">
                <a:solidFill>
                  <a:srgbClr val="1BA0C9"/>
                </a:solidFill>
                <a:latin typeface="Times New Roman" panose="02020603050405020304" pitchFamily="18" charset="0"/>
                <a:ea typeface="標楷體" panose="03000509000000000000" pitchFamily="65" charset="-120"/>
              </a:rPr>
              <a:t>店家雇用</a:t>
            </a:r>
            <a:r>
              <a:rPr kumimoji="1" lang="zh-TW" altLang="en-US" sz="2400" b="1" dirty="0">
                <a:solidFill>
                  <a:srgbClr val="1BA0C9"/>
                </a:solidFill>
                <a:latin typeface="Times New Roman" panose="02020603050405020304" pitchFamily="18" charset="0"/>
                <a:ea typeface="標楷體" panose="03000509000000000000" pitchFamily="65" charset="-120"/>
              </a:rPr>
              <a:t>專門”洗評價”的行銷</a:t>
            </a:r>
            <a:r>
              <a:rPr kumimoji="1" lang="zh-TW" altLang="en-US" sz="2400" b="1" dirty="0" smtClean="0">
                <a:solidFill>
                  <a:srgbClr val="1BA0C9"/>
                </a:solidFill>
                <a:latin typeface="Times New Roman" panose="02020603050405020304" pitchFamily="18" charset="0"/>
                <a:ea typeface="標楷體" panose="03000509000000000000" pitchFamily="65" charset="-120"/>
              </a:rPr>
              <a:t>公司</a:t>
            </a:r>
            <a:endParaRPr kumimoji="1" lang="en-US" altLang="zh-TW" sz="2400" b="1" dirty="0" smtClean="0">
              <a:solidFill>
                <a:srgbClr val="1BA0C9"/>
              </a:solidFill>
              <a:latin typeface="Times New Roman" panose="02020603050405020304" pitchFamily="18" charset="0"/>
              <a:ea typeface="標楷體" panose="03000509000000000000" pitchFamily="65" charset="-120"/>
            </a:endParaRPr>
          </a:p>
          <a:p>
            <a:r>
              <a:rPr kumimoji="1" lang="en-US" altLang="zh-TW" sz="2400" b="1" dirty="0">
                <a:solidFill>
                  <a:srgbClr val="1BA0C9"/>
                </a:solidFill>
                <a:latin typeface="Times New Roman" panose="02020603050405020304" pitchFamily="18" charset="0"/>
                <a:ea typeface="標楷體" panose="03000509000000000000" pitchFamily="65" charset="-120"/>
              </a:rPr>
              <a:t> </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r>
              <a:rPr kumimoji="1" lang="zh-TW" altLang="en-US" sz="2400" b="1" dirty="0">
                <a:solidFill>
                  <a:srgbClr val="1BA0C9"/>
                </a:solidFill>
                <a:latin typeface="Times New Roman" panose="02020603050405020304" pitchFamily="18" charset="0"/>
                <a:ea typeface="標楷體" panose="03000509000000000000" pitchFamily="65" charset="-120"/>
              </a:rPr>
              <a:t>如：</a:t>
            </a:r>
            <a:r>
              <a:rPr kumimoji="1" lang="en-US" altLang="zh-TW" sz="2400" b="1" dirty="0">
                <a:solidFill>
                  <a:srgbClr val="1BA0C9"/>
                </a:solidFill>
                <a:latin typeface="Times New Roman" panose="02020603050405020304" pitchFamily="18" charset="0"/>
                <a:ea typeface="標楷體" panose="03000509000000000000" pitchFamily="65" charset="-120"/>
              </a:rPr>
              <a:t>FANSDOOR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err="1">
                <a:solidFill>
                  <a:srgbClr val="1BA0C9"/>
                </a:solidFill>
                <a:latin typeface="Times New Roman" panose="02020603050405020304" pitchFamily="18" charset="0"/>
                <a:ea typeface="標楷體" panose="03000509000000000000" pitchFamily="65" charset="-120"/>
              </a:rPr>
              <a:t>Forestracker</a:t>
            </a:r>
            <a:r>
              <a:rPr kumimoji="1" lang="zh-TW" altLang="en-US" sz="2400" b="1" dirty="0">
                <a:solidFill>
                  <a:srgbClr val="1BA0C9"/>
                </a:solidFill>
                <a:latin typeface="Times New Roman" panose="02020603050405020304" pitchFamily="18" charset="0"/>
                <a:ea typeface="標楷體" panose="03000509000000000000" pitchFamily="65" charset="-120"/>
              </a:rPr>
              <a:t>、</a:t>
            </a:r>
            <a:r>
              <a:rPr kumimoji="1" lang="en-US" altLang="zh-TW" sz="2400" b="1" dirty="0">
                <a:solidFill>
                  <a:srgbClr val="1BA0C9"/>
                </a:solidFill>
                <a:latin typeface="Times New Roman" panose="02020603050405020304" pitchFamily="18" charset="0"/>
                <a:ea typeface="標楷體" panose="03000509000000000000" pitchFamily="65" charset="-120"/>
              </a:rPr>
              <a:t>WPR2</a:t>
            </a:r>
            <a:r>
              <a:rPr kumimoji="1" lang="en-US" altLang="zh-TW" sz="2400" b="1" dirty="0" smtClean="0">
                <a:solidFill>
                  <a:srgbClr val="1BA0C9"/>
                </a:solidFill>
                <a:latin typeface="Times New Roman" panose="02020603050405020304" pitchFamily="18" charset="0"/>
                <a:ea typeface="標楷體" panose="03000509000000000000" pitchFamily="65" charset="-120"/>
              </a:rPr>
              <a:t>) </a:t>
            </a:r>
          </a:p>
          <a:p>
            <a:r>
              <a:rPr kumimoji="1" lang="en-US" altLang="zh-TW" sz="2000" b="1" dirty="0" smtClean="0">
                <a:solidFill>
                  <a:srgbClr val="1BA0C9"/>
                </a:solidFill>
                <a:latin typeface="Times New Roman" panose="02020603050405020304" pitchFamily="18" charset="0"/>
                <a:ea typeface="標楷體" panose="03000509000000000000" pitchFamily="65" charset="-120"/>
              </a:rPr>
              <a:t>     (</a:t>
            </a:r>
            <a:r>
              <a:rPr kumimoji="1" lang="en-US" altLang="zh-TW" sz="2000" b="1" dirty="0" err="1">
                <a:solidFill>
                  <a:srgbClr val="1BA0C9"/>
                </a:solidFill>
                <a:latin typeface="Times New Roman" panose="02020603050405020304" pitchFamily="18" charset="0"/>
                <a:ea typeface="標楷體" panose="03000509000000000000" pitchFamily="65" charset="-120"/>
              </a:rPr>
              <a:t>Kaviya</a:t>
            </a:r>
            <a:r>
              <a:rPr kumimoji="1" lang="en-US" altLang="zh-TW" sz="2000" b="1" dirty="0">
                <a:solidFill>
                  <a:srgbClr val="1BA0C9"/>
                </a:solidFill>
                <a:latin typeface="Times New Roman" panose="02020603050405020304" pitchFamily="18" charset="0"/>
                <a:ea typeface="標楷體" panose="03000509000000000000" pitchFamily="65" charset="-120"/>
              </a:rPr>
              <a:t>, Sentiment Analysis </a:t>
            </a:r>
            <a:r>
              <a:rPr kumimoji="1" lang="en-US" altLang="zh-TW" sz="2000" b="1" dirty="0" smtClean="0">
                <a:solidFill>
                  <a:srgbClr val="1BA0C9"/>
                </a:solidFill>
                <a:latin typeface="Times New Roman" panose="02020603050405020304" pitchFamily="18" charset="0"/>
                <a:ea typeface="標楷體" panose="03000509000000000000" pitchFamily="65" charset="-120"/>
              </a:rPr>
              <a:t>for </a:t>
            </a:r>
            <a:r>
              <a:rPr kumimoji="1" lang="en-US" altLang="zh-TW" sz="2000" b="1" dirty="0">
                <a:solidFill>
                  <a:srgbClr val="1BA0C9"/>
                </a:solidFill>
                <a:latin typeface="Times New Roman" panose="02020603050405020304" pitchFamily="18" charset="0"/>
                <a:ea typeface="標楷體" panose="03000509000000000000" pitchFamily="65" charset="-120"/>
              </a:rPr>
              <a:t>Restaurant </a:t>
            </a:r>
            <a:r>
              <a:rPr kumimoji="1" lang="en-US" altLang="zh-TW" sz="2000" b="1" dirty="0" smtClean="0">
                <a:solidFill>
                  <a:srgbClr val="1BA0C9"/>
                </a:solidFill>
                <a:latin typeface="Times New Roman" panose="02020603050405020304" pitchFamily="18" charset="0"/>
                <a:ea typeface="標楷體" panose="03000509000000000000" pitchFamily="65" charset="-120"/>
              </a:rPr>
              <a:t>Rating, 2017</a:t>
            </a:r>
            <a:r>
              <a:rPr kumimoji="1" lang="en-US" altLang="zh-TW" sz="2000" b="1" dirty="0">
                <a:solidFill>
                  <a:srgbClr val="1BA0C9"/>
                </a:solidFill>
                <a:latin typeface="Times New Roman" panose="02020603050405020304" pitchFamily="18" charset="0"/>
                <a:ea typeface="標楷體" panose="03000509000000000000" pitchFamily="65" charset="-120"/>
              </a:rPr>
              <a:t>)</a:t>
            </a:r>
            <a:endParaRPr kumimoji="1" lang="zh-CN" altLang="en-US" sz="2000" b="1" dirty="0">
              <a:solidFill>
                <a:srgbClr val="1BA0C9"/>
              </a:solidFill>
              <a:latin typeface="Times New Roman" panose="02020603050405020304" pitchFamily="18" charset="0"/>
              <a:ea typeface="標楷體" panose="03000509000000000000" pitchFamily="65" charset="-120"/>
            </a:endParaRPr>
          </a:p>
        </p:txBody>
      </p:sp>
      <p:pic>
        <p:nvPicPr>
          <p:cNvPr id="8" name="圖片 7"/>
          <p:cNvPicPr>
            <a:picLocks noChangeAspect="1"/>
          </p:cNvPicPr>
          <p:nvPr/>
        </p:nvPicPr>
        <p:blipFill>
          <a:blip r:embed="rId3"/>
          <a:stretch>
            <a:fillRect/>
          </a:stretch>
        </p:blipFill>
        <p:spPr>
          <a:xfrm>
            <a:off x="4761906" y="2806732"/>
            <a:ext cx="7312327" cy="2873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3047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5931A4B-E62A-4F8E-837E-E9B10A41F2CC}" type="slidenum">
              <a:rPr lang="zh-CN" altLang="en-US" smtClean="0"/>
              <a:pPr/>
              <a:t>5</a:t>
            </a:fld>
            <a:endParaRPr lang="zh-CN" altLang="en-US" dirty="0"/>
          </a:p>
        </p:txBody>
      </p:sp>
      <p:sp>
        <p:nvSpPr>
          <p:cNvPr id="3" name="矩形 2"/>
          <p:cNvSpPr/>
          <p:nvPr/>
        </p:nvSpPr>
        <p:spPr>
          <a:xfrm>
            <a:off x="957500"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99"/>
          <p:cNvSpPr txBox="1"/>
          <p:nvPr/>
        </p:nvSpPr>
        <p:spPr>
          <a:xfrm>
            <a:off x="1262299" y="1628318"/>
            <a:ext cx="9472376" cy="646331"/>
          </a:xfrm>
          <a:prstGeom prst="rect">
            <a:avLst/>
          </a:prstGeom>
          <a:noFill/>
        </p:spPr>
        <p:txBody>
          <a:bodyPr wrap="square" rtlCol="0">
            <a:spAutoFit/>
          </a:bodyPr>
          <a:lstStyle/>
          <a:p>
            <a:r>
              <a:rPr lang="en-US" altLang="zh-TW" sz="3600" b="1" dirty="0" smtClean="0">
                <a:solidFill>
                  <a:schemeClr val="bg1"/>
                </a:solidFill>
                <a:latin typeface="標楷體" panose="03000509000000000000" pitchFamily="65" charset="-120"/>
                <a:ea typeface="標楷體" panose="03000509000000000000" pitchFamily="65" charset="-120"/>
              </a:rPr>
              <a:t>1. </a:t>
            </a:r>
            <a:r>
              <a:rPr lang="zh-TW" altLang="en-US" sz="3600" b="1" dirty="0" smtClean="0">
                <a:solidFill>
                  <a:schemeClr val="bg1"/>
                </a:solidFill>
                <a:latin typeface="標楷體" panose="03000509000000000000" pitchFamily="65" charset="-120"/>
                <a:ea typeface="標楷體" panose="03000509000000000000" pitchFamily="65" charset="-120"/>
              </a:rPr>
              <a:t>研究</a:t>
            </a:r>
            <a:r>
              <a:rPr lang="zh-TW" altLang="en-US" sz="3600" b="1" dirty="0">
                <a:solidFill>
                  <a:schemeClr val="bg1"/>
                </a:solidFill>
                <a:latin typeface="標楷體" panose="03000509000000000000" pitchFamily="65" charset="-120"/>
                <a:ea typeface="標楷體" panose="03000509000000000000" pitchFamily="65" charset="-120"/>
              </a:rPr>
              <a:t>主題</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5" name="组合 200"/>
          <p:cNvGrpSpPr/>
          <p:nvPr/>
        </p:nvGrpSpPr>
        <p:grpSpPr>
          <a:xfrm>
            <a:off x="7910031" y="2560844"/>
            <a:ext cx="3081236" cy="3107841"/>
            <a:chOff x="-8677773" y="-3051174"/>
            <a:chExt cx="6986830" cy="7046911"/>
          </a:xfrm>
          <a:solidFill>
            <a:schemeClr val="bg1"/>
          </a:solidFill>
        </p:grpSpPr>
        <p:sp>
          <p:nvSpPr>
            <p:cNvPr id="6"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1"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2"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7"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6"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47"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7"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8"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9"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0"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1"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2"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3"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4"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5"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6"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7"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8"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69"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0"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1"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2"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73"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4"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5"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6"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7"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8"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79"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0"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1"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82"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3"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4"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5"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6"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7"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8"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89"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0"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1"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92"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3"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4"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5"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6"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7"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8"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99"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0"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1"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3"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4"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5"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6"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07"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8"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09"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0"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1"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2"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3"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14"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5"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6"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7"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8"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19"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0"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21"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2"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3"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4"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5"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6"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7"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8"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29"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0"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1"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2"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3"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4"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5"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6"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37"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8"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39"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0"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141"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2"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3"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4"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5"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6"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7"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8"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49"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0"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1"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2"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3"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4"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55"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6"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7"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8"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59"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0"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1"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2"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3"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164"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5"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6"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7"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8"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69"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70"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71"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172" name="Group 409"/>
            <p:cNvGrpSpPr/>
            <p:nvPr/>
          </p:nvGrpSpPr>
          <p:grpSpPr bwMode="auto">
            <a:xfrm>
              <a:off x="-7639510" y="-3051174"/>
              <a:ext cx="3211625" cy="6216650"/>
              <a:chOff x="2459" y="-335"/>
              <a:chExt cx="2023" cy="3916"/>
            </a:xfrm>
            <a:grpFill/>
          </p:grpSpPr>
          <p:sp>
            <p:nvSpPr>
              <p:cNvPr id="1370"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371"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2"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3"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374"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5"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76"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7"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378"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79"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380"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1"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382"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383"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384"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85"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386"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387"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388"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389"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0"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1"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392"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3"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394"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5"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396"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397"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98"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399"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400"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1"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402"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3"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4"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405"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406"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07"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408"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409"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10"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411"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413"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414"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15"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16"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417"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418"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419"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20"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421"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422"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23"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424"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425"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426"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427"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428"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429"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430"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431"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432"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433"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34"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435"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436"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437"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438"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439"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440"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441"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442"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443"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444"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7"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8"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9"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0"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1"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2"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3"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4"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5"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6"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7"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58"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59"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0"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1"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2"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3"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4"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5"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6"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7"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8"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69"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0"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1"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2"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3"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4"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5"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6"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7"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8"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79"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0"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81"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2"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3"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4"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5"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86"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7"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8"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89"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90"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1"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2"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3"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4"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5"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6"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7"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8"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99"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0"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1"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2"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3"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4"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5"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6"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07"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8"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09"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0"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1"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2"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3"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4"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5"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6"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7"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8"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19"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0"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21"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2"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3"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4"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5"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6"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7"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8"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29"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0"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1"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2"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3"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4"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5"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6"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7"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8"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39"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0"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1"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2"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43"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4"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5"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6"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47"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8"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49"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0"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1"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552"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3"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4"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5"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6"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7"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8"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559"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0"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1"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2"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3"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4"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5"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6"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7"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568"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569"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3" name="Group 610"/>
            <p:cNvGrpSpPr/>
            <p:nvPr/>
          </p:nvGrpSpPr>
          <p:grpSpPr bwMode="auto">
            <a:xfrm>
              <a:off x="-5969403" y="-3051174"/>
              <a:ext cx="1986032" cy="4760913"/>
              <a:chOff x="3511" y="-335"/>
              <a:chExt cx="1251" cy="2999"/>
            </a:xfrm>
            <a:grpFill/>
          </p:grpSpPr>
          <p:sp>
            <p:nvSpPr>
              <p:cNvPr id="1170"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1"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2"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3"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4"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5"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176"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7"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8"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79"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0"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1"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2"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3"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84"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5"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6"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7"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8"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89"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0"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1"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192"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3"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4"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5"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6"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7"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8"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199"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0"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1"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2"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3"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4"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05"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6"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7"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8"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09"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0"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1"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2"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3"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4"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5"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6"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17"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8"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19"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0"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1"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2"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23"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4"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5"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6"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7"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8"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29"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0"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1"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2"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3"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234"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5"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6"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7"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8"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0"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1"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2"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1"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2"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3"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4"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5"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6"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7"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58"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59"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0"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1"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2"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3"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4"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5"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6"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7"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68"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69"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0"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1"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2"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3"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4"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5"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6"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7"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78"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79"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0"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1"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2"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3"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4"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5"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6"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7"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88"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89"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0"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1"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2"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3"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4"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5"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6"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7"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98"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99"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0"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1"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2"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3"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4"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5"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6"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7"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08"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09"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0"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1"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2"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3"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4"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5"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6"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7"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18"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19"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0"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1"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2"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3"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4"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5"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6"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7"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28"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29"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0"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1"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2"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3"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4"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5"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6"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7"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38"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39"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0"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1"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2"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3"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4"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5"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6"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7"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48"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49"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0"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1"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2"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3"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4"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355"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356"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57"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58"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359"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360"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361"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362"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363"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364"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365"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366"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367"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368"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369"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174" name="Group 811"/>
            <p:cNvGrpSpPr/>
            <p:nvPr/>
          </p:nvGrpSpPr>
          <p:grpSpPr bwMode="auto">
            <a:xfrm>
              <a:off x="-4373911" y="-404813"/>
              <a:ext cx="2409908" cy="3767136"/>
              <a:chOff x="4516" y="1332"/>
              <a:chExt cx="1518" cy="2373"/>
            </a:xfrm>
            <a:grpFill/>
          </p:grpSpPr>
          <p:sp>
            <p:nvSpPr>
              <p:cNvPr id="970"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971"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972"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973"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974"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975"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976"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77"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78"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979"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980"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981"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982"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983"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984"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85"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86"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987"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988"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989"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990"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991"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992"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993"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994"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995"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996"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997"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998"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999"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000"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01"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02"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03"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004"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005"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006"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07"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008"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009"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010"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011"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012"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13"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014"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15"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016"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17"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18"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019"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020"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021"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022"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023"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024"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025"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026"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28"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030"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032"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034"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036"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038"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040"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042"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043"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4"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046"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7"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8"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49"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0"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1"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2"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3"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4"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055"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6"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057"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8"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59"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0"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1"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2"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3"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4"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65"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6"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7"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8"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69"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0"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1"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2"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73"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4"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5"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6"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7"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8"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79"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0"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1"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2"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3"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4"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5"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86"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7"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8"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89"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0"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1"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2"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3"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94"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095"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6"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7"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8"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99"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0"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1"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2"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3"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5"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6"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7"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8"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0"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6"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7"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8"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9"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5" name="Group 1012"/>
            <p:cNvGrpSpPr/>
            <p:nvPr/>
          </p:nvGrpSpPr>
          <p:grpSpPr bwMode="auto">
            <a:xfrm>
              <a:off x="-3900818" y="-1035049"/>
              <a:ext cx="2209875" cy="4397375"/>
              <a:chOff x="4814" y="935"/>
              <a:chExt cx="1392" cy="2770"/>
            </a:xfrm>
            <a:grpFill/>
          </p:grpSpPr>
          <p:sp>
            <p:nvSpPr>
              <p:cNvPr id="770"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0"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1"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832"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833"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4"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5"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836"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37"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838"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839"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840"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841"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2"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843"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4"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845"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6"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847"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848"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49"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0"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851"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2"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853"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4"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5"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856"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857"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858"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59"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860"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861"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2"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3"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4"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865"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6"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867"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8"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869"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70"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71"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72"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873"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874"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875"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876"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877"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78"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879"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880"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881"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882"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83"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884"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885"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6"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887"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88"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889"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890"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891"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892"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893"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894"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895"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896"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897"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898"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899"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900"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901"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902"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03"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04"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905"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906"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907"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909"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0"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911"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912"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914"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6"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6" name="Group 1213"/>
            <p:cNvGrpSpPr/>
            <p:nvPr/>
          </p:nvGrpSpPr>
          <p:grpSpPr bwMode="auto">
            <a:xfrm>
              <a:off x="-3900818" y="-1035049"/>
              <a:ext cx="768377" cy="3255963"/>
              <a:chOff x="4814" y="935"/>
              <a:chExt cx="484" cy="2051"/>
            </a:xfrm>
            <a:grpFill/>
          </p:grpSpPr>
          <p:sp>
            <p:nvSpPr>
              <p:cNvPr id="570"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2"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3"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4"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5"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6"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67"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68"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9"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70"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1"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2"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3"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74"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5"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6"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7"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78"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79"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0"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1"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2"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3"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4"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685"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6"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87"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8"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89"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0"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1"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2"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3"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4"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695"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6"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7"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98"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699"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0"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1"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2"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3"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04"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5"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6"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07"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708"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09"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710"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1"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2"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3"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4"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5"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6"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7"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18"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19"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0"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21"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22"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3"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4"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5"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6"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27"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28"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29"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0"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1"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2"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3"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34"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35"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36"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7"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38"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39"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0"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1"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2"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3"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4"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5"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6"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47"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8"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49"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0"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1"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2"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3"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4"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55"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6"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7"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58"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59"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0"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3"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64"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766"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177" name="Group 1414"/>
            <p:cNvGrpSpPr/>
            <p:nvPr/>
          </p:nvGrpSpPr>
          <p:grpSpPr bwMode="auto">
            <a:xfrm>
              <a:off x="-3529332" y="-1031875"/>
              <a:ext cx="676299" cy="3252788"/>
              <a:chOff x="5048" y="937"/>
              <a:chExt cx="426" cy="2049"/>
            </a:xfrm>
            <a:grpFill/>
          </p:grpSpPr>
          <p:sp>
            <p:nvSpPr>
              <p:cNvPr id="370"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1"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72"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3"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4"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5"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6"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7"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378"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6"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7"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68"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469"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0"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1"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472"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473"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4"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475"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6"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477"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78"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479"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480"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1"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482"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483"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484"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5"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486"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487"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488"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89"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490"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491"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2"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3"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494"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495"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496"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7"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498"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499"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0"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501"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502"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503"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4"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5"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506"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07"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508"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509"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0"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511"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2"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513"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4"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5"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516"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7"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518"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519"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20"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1"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2"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23"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4"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25"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526"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527"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28"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529"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530"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531"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2"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533"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34"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5"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536"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37"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538"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39"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540"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541"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542"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3"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4"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545"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46"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547"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548"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49"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550"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51"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552"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553"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554"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555"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556"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557"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558"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559"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560"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561"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562"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563"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564"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5"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6"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7"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568"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178"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79"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180"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81"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82"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183"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4"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5"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6"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7"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8"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89"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0"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1"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2"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3"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4"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5"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6"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7"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8"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199"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0"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1"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2"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7"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368"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369"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1570" name="文本框 3"/>
          <p:cNvSpPr txBox="1"/>
          <p:nvPr/>
        </p:nvSpPr>
        <p:spPr>
          <a:xfrm>
            <a:off x="1343120" y="2739171"/>
            <a:ext cx="6405326"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計算出符合大眾心中的餐廳排行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找到</a:t>
            </a:r>
            <a:r>
              <a:rPr lang="zh-TW" altLang="en-US" sz="2400" dirty="0">
                <a:solidFill>
                  <a:schemeClr val="bg1"/>
                </a:solidFill>
                <a:latin typeface="標楷體" panose="03000509000000000000" pitchFamily="65" charset="-120"/>
                <a:ea typeface="標楷體" panose="03000509000000000000" pitchFamily="65" charset="-120"/>
              </a:rPr>
              <a:t>公信力高的餐廳</a:t>
            </a:r>
            <a:r>
              <a:rPr lang="zh-TW" altLang="en-US" sz="2400" dirty="0" smtClean="0">
                <a:solidFill>
                  <a:schemeClr val="bg1"/>
                </a:solidFill>
                <a:latin typeface="標楷體" panose="03000509000000000000" pitchFamily="65" charset="-120"/>
                <a:ea typeface="標楷體" panose="03000509000000000000" pitchFamily="65" charset="-120"/>
              </a:rPr>
              <a:t>排行機構</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依據</a:t>
            </a:r>
            <a:r>
              <a:rPr lang="en-US" altLang="zh-TW" sz="2400" dirty="0" smtClean="0">
                <a:solidFill>
                  <a:schemeClr val="bg1"/>
                </a:solidFill>
                <a:latin typeface="標楷體" panose="03000509000000000000" pitchFamily="65" charset="-120"/>
                <a:ea typeface="標楷體" panose="03000509000000000000" pitchFamily="65" charset="-120"/>
              </a:rPr>
              <a:t>Instagram</a:t>
            </a:r>
            <a:r>
              <a:rPr lang="zh-TW" altLang="en-US" sz="2400" dirty="0">
                <a:solidFill>
                  <a:schemeClr val="bg1"/>
                </a:solidFill>
                <a:latin typeface="標楷體" panose="03000509000000000000" pitchFamily="65" charset="-120"/>
                <a:ea typeface="標楷體" panose="03000509000000000000" pitchFamily="65" charset="-120"/>
              </a:rPr>
              <a:t>的大眾</a:t>
            </a:r>
            <a:r>
              <a:rPr lang="zh-TW" altLang="en-US" sz="2400" dirty="0" smtClean="0">
                <a:solidFill>
                  <a:schemeClr val="bg1"/>
                </a:solidFill>
                <a:latin typeface="標楷體" panose="03000509000000000000" pitchFamily="65" charset="-120"/>
                <a:ea typeface="標楷體" panose="03000509000000000000" pitchFamily="65" charset="-120"/>
              </a:rPr>
              <a:t>評論預測其排行榜</a:t>
            </a:r>
            <a:endParaRPr lang="en-US" altLang="zh-TW" sz="2400" dirty="0" smtClean="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6233121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69" name="矩形 1768"/>
          <p:cNvSpPr/>
          <p:nvPr/>
        </p:nvSpPr>
        <p:spPr>
          <a:xfrm>
            <a:off x="3494938" y="447512"/>
            <a:ext cx="4031866" cy="400105"/>
          </a:xfrm>
          <a:prstGeom prst="rect">
            <a:avLst/>
          </a:prstGeom>
        </p:spPr>
        <p:txBody>
          <a:bodyPr wrap="none" lIns="91436" tIns="45718" rIns="91436" bIns="45718">
            <a:spAutoFit/>
          </a:bodyPr>
          <a:lstStyle/>
          <a:p>
            <a:pPr algn="ctr"/>
            <a:r>
              <a:rPr lang="zh-TW" altLang="en-US" sz="2000" b="1" dirty="0" smtClean="0">
                <a:latin typeface="標楷體" panose="03000509000000000000" pitchFamily="65" charset="-120"/>
                <a:ea typeface="標楷體" panose="03000509000000000000" pitchFamily="65" charset="-120"/>
              </a:rPr>
              <a:t>選擇</a:t>
            </a:r>
            <a:r>
              <a:rPr lang="en-US" altLang="zh-TW" sz="2000" b="1" dirty="0" smtClean="0">
                <a:latin typeface="標楷體" panose="03000509000000000000" pitchFamily="65" charset="-120"/>
                <a:ea typeface="標楷體" panose="03000509000000000000" pitchFamily="65" charset="-120"/>
              </a:rPr>
              <a:t>MENU</a:t>
            </a:r>
            <a:r>
              <a:rPr lang="zh-TW" altLang="en-US" sz="2000" b="1" dirty="0" smtClean="0">
                <a:latin typeface="標楷體" panose="03000509000000000000" pitchFamily="65" charset="-120"/>
                <a:ea typeface="標楷體" panose="03000509000000000000" pitchFamily="65" charset="-120"/>
              </a:rPr>
              <a:t>美食誌</a:t>
            </a:r>
            <a:r>
              <a:rPr lang="zh-TW" altLang="en-US" sz="2000" b="1" dirty="0" smtClean="0">
                <a:latin typeface="標楷體" panose="03000509000000000000" pitchFamily="65" charset="-120"/>
                <a:ea typeface="標楷體" panose="03000509000000000000" pitchFamily="65" charset="-120"/>
              </a:rPr>
              <a:t>作為標準餐廳排行</a:t>
            </a:r>
            <a:endParaRPr lang="en-US" altLang="zh-CN" sz="2000" b="1" dirty="0">
              <a:latin typeface="標楷體" panose="03000509000000000000" pitchFamily="65" charset="-120"/>
              <a:ea typeface="標楷體" panose="03000509000000000000" pitchFamily="65" charset="-120"/>
            </a:endParaRPr>
          </a:p>
        </p:txBody>
      </p:sp>
      <p:sp>
        <p:nvSpPr>
          <p:cNvPr id="1770" name="圆角矩形 1769"/>
          <p:cNvSpPr/>
          <p:nvPr/>
        </p:nvSpPr>
        <p:spPr>
          <a:xfrm rot="16200000" flipV="1">
            <a:off x="1145752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sp>
        <p:nvSpPr>
          <p:cNvPr id="393" name="文本框 386"/>
          <p:cNvSpPr txBox="1"/>
          <p:nvPr/>
        </p:nvSpPr>
        <p:spPr>
          <a:xfrm>
            <a:off x="580582" y="1348922"/>
            <a:ext cx="1723541" cy="525974"/>
          </a:xfrm>
          <a:prstGeom prst="rect">
            <a:avLst/>
          </a:prstGeom>
          <a:noFill/>
        </p:spPr>
        <p:txBody>
          <a:bodyPr wrap="none" lIns="91436" tIns="45718" rIns="91436" bIns="45718" rtlCol="0">
            <a:spAutoFit/>
          </a:bodyPr>
          <a:lstStyle/>
          <a:p>
            <a:pPr>
              <a:lnSpc>
                <a:spcPct val="130000"/>
              </a:lnSpc>
            </a:pPr>
            <a:r>
              <a:rPr lang="en-US" altLang="zh-CN" sz="2400" dirty="0">
                <a:solidFill>
                  <a:srgbClr val="157E9F"/>
                </a:solidFill>
                <a:latin typeface="標楷體" panose="03000509000000000000" pitchFamily="65" charset="-120"/>
                <a:ea typeface="標楷體" panose="03000509000000000000" pitchFamily="65" charset="-120"/>
              </a:rPr>
              <a:t>MENU</a:t>
            </a:r>
            <a:r>
              <a:rPr lang="zh-TW" altLang="en-US" sz="2400" dirty="0">
                <a:solidFill>
                  <a:srgbClr val="157E9F"/>
                </a:solidFill>
                <a:latin typeface="標楷體" panose="03000509000000000000" pitchFamily="65" charset="-120"/>
                <a:ea typeface="標楷體" panose="03000509000000000000" pitchFamily="65" charset="-120"/>
              </a:rPr>
              <a:t>美食誌</a:t>
            </a:r>
            <a:endParaRPr lang="zh-CN" altLang="en-US" sz="2400" dirty="0">
              <a:solidFill>
                <a:srgbClr val="157E9F"/>
              </a:solidFill>
              <a:latin typeface="標楷體" panose="03000509000000000000" pitchFamily="65" charset="-120"/>
              <a:ea typeface="標楷體" panose="03000509000000000000" pitchFamily="65" charset="-120"/>
            </a:endParaRPr>
          </a:p>
        </p:txBody>
      </p:sp>
      <p:cxnSp>
        <p:nvCxnSpPr>
          <p:cNvPr id="394" name="直接连接符 387"/>
          <p:cNvCxnSpPr/>
          <p:nvPr/>
        </p:nvCxnSpPr>
        <p:spPr>
          <a:xfrm>
            <a:off x="620874" y="1854189"/>
            <a:ext cx="1642958"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11737704" y="6337816"/>
            <a:ext cx="301686" cy="369332"/>
          </a:xfrm>
          <a:prstGeom prst="rect">
            <a:avLst/>
          </a:prstGeom>
          <a:noFill/>
        </p:spPr>
        <p:txBody>
          <a:bodyPr wrap="none" rtlCol="0">
            <a:spAutoFit/>
          </a:bodyPr>
          <a:lstStyle/>
          <a:p>
            <a:r>
              <a:rPr lang="en-US" altLang="zh-TW" dirty="0" smtClean="0"/>
              <a:t>6</a:t>
            </a:r>
            <a:endParaRPr lang="zh-TW" altLang="en-US" dirty="0"/>
          </a:p>
        </p:txBody>
      </p:sp>
      <p:sp>
        <p:nvSpPr>
          <p:cNvPr id="21" name="TextBox 36"/>
          <p:cNvSpPr txBox="1">
            <a:spLocks noChangeArrowheads="1"/>
          </p:cNvSpPr>
          <p:nvPr/>
        </p:nvSpPr>
        <p:spPr bwMode="auto">
          <a:xfrm>
            <a:off x="580582" y="2380163"/>
            <a:ext cx="725960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一款提供美食客</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用戶</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簡單紀錄並可快速搜尋好吃店家的</a:t>
            </a:r>
            <a:r>
              <a:rPr lang="en-US" altLang="zh-TW" sz="2000" dirty="0" smtClean="0">
                <a:latin typeface="標楷體" panose="03000509000000000000" pitchFamily="65" charset="-120"/>
                <a:ea typeface="標楷體" panose="03000509000000000000" pitchFamily="65" charset="-120"/>
              </a:rPr>
              <a:t>app</a:t>
            </a: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smtClean="0">
                <a:latin typeface="標楷體" panose="03000509000000000000" pitchFamily="65" charset="-120"/>
                <a:ea typeface="標楷體" panose="03000509000000000000" pitchFamily="65" charset="-120"/>
              </a:rPr>
              <a:t>餐廳排名計算</a:t>
            </a:r>
            <a:r>
              <a:rPr lang="zh-TW" altLang="en-US" sz="2000" dirty="0">
                <a:latin typeface="標楷體" panose="03000509000000000000" pitchFamily="65" charset="-120"/>
                <a:ea typeface="標楷體" panose="03000509000000000000" pitchFamily="65" charset="-120"/>
              </a:rPr>
              <a:t>方式：以打卡數最多的商家賦予排行榜中的</a:t>
            </a:r>
            <a:r>
              <a:rPr lang="zh-TW" altLang="en-US" sz="2000" dirty="0" smtClean="0">
                <a:latin typeface="標楷體" panose="03000509000000000000" pitchFamily="65" charset="-120"/>
                <a:ea typeface="標楷體" panose="03000509000000000000" pitchFamily="65" charset="-120"/>
              </a:rPr>
              <a:t>第一名，以此類推前十名</a:t>
            </a:r>
            <a:endParaRPr lang="id-ID" altLang="zh-CN" sz="1100" dirty="0">
              <a:solidFill>
                <a:schemeClr val="tx1">
                  <a:lumMod val="75000"/>
                  <a:lumOff val="25000"/>
                </a:schemeClr>
              </a:solidFill>
              <a:latin typeface="標楷體" panose="03000509000000000000" pitchFamily="65" charset="-120"/>
              <a:ea typeface="標楷體" panose="03000509000000000000" pitchFamily="65" charset="-120"/>
              <a:cs typeface="Open Sans Light"/>
              <a:sym typeface="Arial" pitchFamily="34" charset="0"/>
            </a:endParaRPr>
          </a:p>
        </p:txBody>
      </p:sp>
      <p:pic>
        <p:nvPicPr>
          <p:cNvPr id="22" name="圖片 21"/>
          <p:cNvPicPr/>
          <p:nvPr/>
        </p:nvPicPr>
        <p:blipFill>
          <a:blip r:embed="rId3"/>
          <a:stretch>
            <a:fillRect/>
          </a:stretch>
        </p:blipFill>
        <p:spPr>
          <a:xfrm>
            <a:off x="8449011" y="1219599"/>
            <a:ext cx="2663330" cy="4720953"/>
          </a:xfrm>
          <a:prstGeom prst="rect">
            <a:avLst/>
          </a:prstGeom>
          <a:ln>
            <a:solidFill>
              <a:schemeClr val="tx1"/>
            </a:solidFill>
          </a:ln>
        </p:spPr>
      </p:pic>
      <p:sp>
        <p:nvSpPr>
          <p:cNvPr id="5" name="矩形 4"/>
          <p:cNvSpPr/>
          <p:nvPr/>
        </p:nvSpPr>
        <p:spPr>
          <a:xfrm>
            <a:off x="8309760" y="6014650"/>
            <a:ext cx="2941831" cy="615553"/>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rPr>
              <a:t>MENU</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美食誌的美食客</a:t>
            </a:r>
            <a:r>
              <a:rPr lang="zh-TW" altLang="zh-TW" dirty="0" smtClean="0">
                <a:latin typeface="Times New Roman" panose="02020603050405020304" pitchFamily="18" charset="0"/>
                <a:ea typeface="標楷體" panose="03000509000000000000" pitchFamily="65" charset="-120"/>
                <a:cs typeface="Times New Roman" panose="02020603050405020304" pitchFamily="18" charset="0"/>
              </a:rPr>
              <a:t>範例</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algn="ctr"/>
            <a:r>
              <a:rPr lang="en-US" altLang="zh-TW" sz="1600" dirty="0">
                <a:latin typeface="Times New Roman" panose="02020603050405020304" pitchFamily="18" charset="0"/>
                <a:ea typeface="標楷體" panose="03000509000000000000" pitchFamily="65" charset="-120"/>
              </a:rPr>
              <a:t>(MENU</a:t>
            </a:r>
            <a:r>
              <a:rPr lang="zh-TW" altLang="en-US" sz="1600" dirty="0">
                <a:latin typeface="Times New Roman" panose="02020603050405020304" pitchFamily="18" charset="0"/>
                <a:ea typeface="標楷體" panose="03000509000000000000" pitchFamily="65" charset="-120"/>
              </a:rPr>
              <a:t>美食</a:t>
            </a:r>
            <a:r>
              <a:rPr lang="zh-TW" altLang="en-US" sz="1600" dirty="0" smtClean="0">
                <a:latin typeface="Times New Roman" panose="02020603050405020304" pitchFamily="18" charset="0"/>
                <a:ea typeface="標楷體" panose="03000509000000000000" pitchFamily="65" charset="-120"/>
              </a:rPr>
              <a:t>誌</a:t>
            </a:r>
            <a:r>
              <a:rPr lang="en-US" altLang="zh-TW" sz="1600" dirty="0" smtClean="0">
                <a:latin typeface="Times New Roman" panose="02020603050405020304" pitchFamily="18" charset="0"/>
                <a:ea typeface="標楷體" panose="03000509000000000000" pitchFamily="65" charset="-120"/>
              </a:rPr>
              <a:t>, 2020)</a:t>
            </a:r>
            <a:endParaRPr lang="zh-TW" altLang="en-US" sz="1600" dirty="0"/>
          </a:p>
        </p:txBody>
      </p:sp>
    </p:spTree>
    <p:extLst>
      <p:ext uri="{BB962C8B-B14F-4D97-AF65-F5344CB8AC3E}">
        <p14:creationId xmlns:p14="http://schemas.microsoft.com/office/powerpoint/2010/main" val="37404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473651" y="388999"/>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1770" name="圆角矩形 1769"/>
          <p:cNvSpPr/>
          <p:nvPr/>
        </p:nvSpPr>
        <p:spPr>
          <a:xfrm rot="16200000" flipV="1">
            <a:off x="11457520" y="385584"/>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559368" y="495799"/>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41" name="文本框 32"/>
          <p:cNvSpPr txBox="1">
            <a:spLocks noChangeArrowheads="1"/>
          </p:cNvSpPr>
          <p:nvPr/>
        </p:nvSpPr>
        <p:spPr bwMode="auto">
          <a:xfrm>
            <a:off x="478623" y="1246915"/>
            <a:ext cx="4766737" cy="525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a:lnSpc>
                <a:spcPct val="130000"/>
              </a:lnSpc>
              <a:buNone/>
            </a:pPr>
            <a:r>
              <a:rPr lang="zh-TW" altLang="en-US" sz="2400" dirty="0" smtClean="0">
                <a:solidFill>
                  <a:srgbClr val="157E9F"/>
                </a:solidFill>
                <a:latin typeface="標楷體" panose="03000509000000000000" pitchFamily="65" charset="-120"/>
                <a:ea typeface="標楷體" panose="03000509000000000000" pitchFamily="65" charset="-120"/>
              </a:rPr>
              <a:t>使用</a:t>
            </a:r>
            <a:r>
              <a:rPr lang="en-US" altLang="zh-TW" sz="2400" dirty="0" smtClean="0">
                <a:solidFill>
                  <a:srgbClr val="157E9F"/>
                </a:solidFill>
                <a:latin typeface="標楷體" panose="03000509000000000000" pitchFamily="65" charset="-120"/>
                <a:ea typeface="標楷體" panose="03000509000000000000" pitchFamily="65" charset="-120"/>
              </a:rPr>
              <a:t>Instagram</a:t>
            </a:r>
            <a:r>
              <a:rPr lang="zh-TW" altLang="en-US" sz="2400" dirty="0" smtClean="0">
                <a:solidFill>
                  <a:srgbClr val="157E9F"/>
                </a:solidFill>
                <a:latin typeface="標楷體" panose="03000509000000000000" pitchFamily="65" charset="-120"/>
                <a:ea typeface="標楷體" panose="03000509000000000000" pitchFamily="65" charset="-120"/>
              </a:rPr>
              <a:t>資料</a:t>
            </a:r>
            <a:r>
              <a:rPr lang="zh-TW" altLang="en-US" sz="2400" dirty="0">
                <a:solidFill>
                  <a:srgbClr val="157E9F"/>
                </a:solidFill>
                <a:latin typeface="標楷體" panose="03000509000000000000" pitchFamily="65" charset="-120"/>
                <a:ea typeface="標楷體" panose="03000509000000000000" pitchFamily="65" charset="-120"/>
              </a:rPr>
              <a:t>進行社群聆聽</a:t>
            </a:r>
            <a:endParaRPr lang="zh-CN" altLang="en-US" sz="2400" dirty="0">
              <a:solidFill>
                <a:srgbClr val="157E9F"/>
              </a:solidFill>
              <a:latin typeface="標楷體" panose="03000509000000000000" pitchFamily="65" charset="-120"/>
              <a:ea typeface="標楷體" panose="03000509000000000000" pitchFamily="65" charset="-120"/>
            </a:endParaRPr>
          </a:p>
        </p:txBody>
      </p:sp>
      <p:sp>
        <p:nvSpPr>
          <p:cNvPr id="14" name="矩形 13"/>
          <p:cNvSpPr/>
          <p:nvPr/>
        </p:nvSpPr>
        <p:spPr>
          <a:xfrm>
            <a:off x="3651177" y="431088"/>
            <a:ext cx="3903626" cy="400105"/>
          </a:xfrm>
          <a:prstGeom prst="rect">
            <a:avLst/>
          </a:prstGeom>
        </p:spPr>
        <p:txBody>
          <a:bodyPr wrap="none" lIns="91436" tIns="45718" rIns="91436" bIns="45718">
            <a:spAutoFit/>
          </a:bodyPr>
          <a:lstStyle/>
          <a:p>
            <a:pPr algn="ctr"/>
            <a:r>
              <a:rPr lang="zh-TW" altLang="en-US" sz="2000" b="1" dirty="0">
                <a:latin typeface="標楷體" panose="03000509000000000000" pitchFamily="65" charset="-120"/>
                <a:ea typeface="標楷體" panose="03000509000000000000" pitchFamily="65" charset="-120"/>
              </a:rPr>
              <a:t>選擇</a:t>
            </a:r>
            <a:r>
              <a:rPr lang="en-US" altLang="zh-TW" sz="2000" b="1" dirty="0">
                <a:latin typeface="標楷體" panose="03000509000000000000" pitchFamily="65" charset="-120"/>
                <a:ea typeface="標楷體" panose="03000509000000000000" pitchFamily="65" charset="-120"/>
              </a:rPr>
              <a:t>Instagram</a:t>
            </a:r>
            <a:r>
              <a:rPr lang="zh-TW" altLang="en-US" sz="2000" b="1" dirty="0" smtClean="0">
                <a:latin typeface="標楷體" panose="03000509000000000000" pitchFamily="65" charset="-120"/>
                <a:ea typeface="標楷體" panose="03000509000000000000" pitchFamily="65" charset="-120"/>
              </a:rPr>
              <a:t>作為資料分析來源</a:t>
            </a:r>
            <a:endParaRPr lang="en-US" altLang="zh-CN" sz="2000" b="1" dirty="0">
              <a:latin typeface="標楷體" panose="03000509000000000000" pitchFamily="65" charset="-120"/>
              <a:ea typeface="標楷體" panose="03000509000000000000" pitchFamily="65" charset="-120"/>
            </a:endParaRPr>
          </a:p>
        </p:txBody>
      </p:sp>
      <p:sp>
        <p:nvSpPr>
          <p:cNvPr id="16" name="矩形 15"/>
          <p:cNvSpPr/>
          <p:nvPr/>
        </p:nvSpPr>
        <p:spPr>
          <a:xfrm>
            <a:off x="633077" y="125666"/>
            <a:ext cx="2031325" cy="825932"/>
          </a:xfrm>
          <a:prstGeom prst="rect">
            <a:avLst/>
          </a:prstGeom>
        </p:spPr>
        <p:txBody>
          <a:bodyPr wrap="none">
            <a:spAutoFit/>
          </a:bodyPr>
          <a:lstStyle/>
          <a:p>
            <a:pPr>
              <a:lnSpc>
                <a:spcPct val="150000"/>
              </a:lnSpc>
            </a:pPr>
            <a:r>
              <a:rPr lang="zh-TW" altLang="en-US" sz="3600" dirty="0" smtClean="0">
                <a:solidFill>
                  <a:srgbClr val="157E9F"/>
                </a:solidFill>
                <a:latin typeface="標楷體" panose="03000509000000000000" pitchFamily="65" charset="-120"/>
                <a:ea typeface="標楷體" panose="03000509000000000000" pitchFamily="65" charset="-120"/>
              </a:rPr>
              <a:t>研究主題</a:t>
            </a:r>
            <a:endParaRPr lang="en-US" altLang="zh-CN" sz="3600" dirty="0">
              <a:solidFill>
                <a:srgbClr val="157E9F"/>
              </a:solidFill>
              <a:latin typeface="標楷體" panose="03000509000000000000" pitchFamily="65" charset="-120"/>
              <a:ea typeface="標楷體" panose="03000509000000000000" pitchFamily="65" charset="-120"/>
            </a:endParaRPr>
          </a:p>
        </p:txBody>
      </p:sp>
      <p:cxnSp>
        <p:nvCxnSpPr>
          <p:cNvPr id="20" name="直接连接符 387"/>
          <p:cNvCxnSpPr/>
          <p:nvPr/>
        </p:nvCxnSpPr>
        <p:spPr>
          <a:xfrm>
            <a:off x="620874" y="1854189"/>
            <a:ext cx="4464000" cy="20707"/>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TextBox 36"/>
          <p:cNvSpPr txBox="1">
            <a:spLocks noChangeArrowheads="1"/>
          </p:cNvSpPr>
          <p:nvPr/>
        </p:nvSpPr>
        <p:spPr bwMode="auto">
          <a:xfrm>
            <a:off x="478623" y="2193011"/>
            <a:ext cx="7259608"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ea typeface="宋体" pitchFamily="2" charset="-122"/>
                <a:sym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sym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sym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sym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sym typeface="Calibri" pitchFamily="34" charset="0"/>
              </a:defRPr>
            </a:lvl9pPr>
          </a:lstStyle>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英國連鎖餐廳</a:t>
            </a:r>
            <a:r>
              <a:rPr lang="en-US" altLang="zh-TW" sz="2000" dirty="0">
                <a:latin typeface="標楷體" panose="03000509000000000000" pitchFamily="65" charset="-120"/>
                <a:ea typeface="標楷體" panose="03000509000000000000" pitchFamily="65" charset="-120"/>
              </a:rPr>
              <a:t>Zizzi</a:t>
            </a:r>
            <a:r>
              <a:rPr lang="zh-TW" altLang="en-US" sz="2000" dirty="0">
                <a:latin typeface="標楷體" panose="03000509000000000000" pitchFamily="65" charset="-120"/>
                <a:ea typeface="標楷體" panose="03000509000000000000" pitchFamily="65" charset="-120"/>
              </a:rPr>
              <a:t>的調查</a:t>
            </a:r>
            <a:r>
              <a:rPr lang="en-US" altLang="zh-TW" sz="2000" dirty="0">
                <a:latin typeface="標楷體" panose="03000509000000000000" pitchFamily="65" charset="-120"/>
                <a:ea typeface="標楷體" panose="03000509000000000000" pitchFamily="65" charset="-120"/>
              </a:rPr>
              <a:t>(2017)</a:t>
            </a:r>
            <a:r>
              <a:rPr lang="zh-TW" altLang="en-US" sz="2000" dirty="0">
                <a:latin typeface="標楷體" panose="03000509000000000000" pitchFamily="65" charset="-120"/>
                <a:ea typeface="標楷體" panose="03000509000000000000" pitchFamily="65" charset="-120"/>
              </a:rPr>
              <a:t>，</a:t>
            </a:r>
            <a:r>
              <a:rPr lang="en-US" altLang="zh-TW" sz="2000" dirty="0">
                <a:latin typeface="標楷體" panose="03000509000000000000" pitchFamily="65" charset="-120"/>
                <a:ea typeface="標楷體" panose="03000509000000000000" pitchFamily="65" charset="-120"/>
              </a:rPr>
              <a:t>18-35</a:t>
            </a:r>
            <a:r>
              <a:rPr lang="zh-TW" altLang="en-US" sz="2000" dirty="0">
                <a:latin typeface="標楷體" panose="03000509000000000000" pitchFamily="65" charset="-120"/>
                <a:ea typeface="標楷體" panose="03000509000000000000" pitchFamily="65" charset="-120"/>
              </a:rPr>
              <a:t>歲的用戶平均一年會花五天的時間瀏覽</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上的食物照片，當中</a:t>
            </a:r>
            <a:r>
              <a:rPr lang="en-US" altLang="zh-TW" sz="2000" dirty="0">
                <a:latin typeface="標楷體" panose="03000509000000000000" pitchFamily="65" charset="-120"/>
                <a:ea typeface="標楷體" panose="03000509000000000000" pitchFamily="65" charset="-120"/>
              </a:rPr>
              <a:t>3</a:t>
            </a:r>
            <a:r>
              <a:rPr lang="zh-TW" altLang="en-US" sz="2000" dirty="0">
                <a:latin typeface="標楷體" panose="03000509000000000000" pitchFamily="65" charset="-120"/>
                <a:ea typeface="標楷體" panose="03000509000000000000" pitchFamily="65" charset="-120"/>
              </a:rPr>
              <a:t>成的用戶會參考這些照片、文章決定是否</a:t>
            </a:r>
            <a:r>
              <a:rPr lang="zh-TW" altLang="en-US" sz="2000" dirty="0" smtClean="0">
                <a:latin typeface="標楷體" panose="03000509000000000000" pitchFamily="65" charset="-120"/>
                <a:ea typeface="標楷體" panose="03000509000000000000" pitchFamily="65" charset="-120"/>
              </a:rPr>
              <a:t>消費</a:t>
            </a:r>
            <a:endParaRPr lang="en-US" altLang="zh-TW" sz="2000" dirty="0" smtClean="0">
              <a:latin typeface="標楷體" panose="03000509000000000000" pitchFamily="65" charset="-120"/>
              <a:ea typeface="標楷體" panose="03000509000000000000" pitchFamily="65" charset="-120"/>
            </a:endParaRPr>
          </a:p>
          <a:p>
            <a:pPr marL="342900" indent="-342900">
              <a:lnSpc>
                <a:spcPct val="150000"/>
              </a:lnSpc>
              <a:spcBef>
                <a:spcPct val="0"/>
              </a:spcBef>
            </a:pPr>
            <a:endParaRPr lang="en-US" altLang="zh-TW" sz="2000" dirty="0">
              <a:latin typeface="標楷體" panose="03000509000000000000" pitchFamily="65" charset="-120"/>
              <a:ea typeface="標楷體" panose="03000509000000000000" pitchFamily="65" charset="-120"/>
            </a:endParaRPr>
          </a:p>
          <a:p>
            <a:pPr marL="342900" indent="-342900">
              <a:lnSpc>
                <a:spcPct val="150000"/>
              </a:lnSpc>
              <a:spcBef>
                <a:spcPct val="0"/>
              </a:spcBef>
            </a:pPr>
            <a:r>
              <a:rPr lang="zh-TW" altLang="en-US" sz="2000" dirty="0">
                <a:latin typeface="標楷體" panose="03000509000000000000" pitchFamily="65" charset="-120"/>
                <a:ea typeface="標楷體" panose="03000509000000000000" pitchFamily="65" charset="-120"/>
              </a:rPr>
              <a:t>消費者已逐漸將</a:t>
            </a:r>
            <a:r>
              <a:rPr lang="en-US" altLang="zh-TW" sz="2000" dirty="0">
                <a:latin typeface="標楷體" panose="03000509000000000000" pitchFamily="65" charset="-120"/>
                <a:ea typeface="標楷體" panose="03000509000000000000" pitchFamily="65" charset="-120"/>
              </a:rPr>
              <a:t>Instagram</a:t>
            </a:r>
            <a:r>
              <a:rPr lang="zh-TW" altLang="en-US" sz="2000" dirty="0">
                <a:latin typeface="標楷體" panose="03000509000000000000" pitchFamily="65" charset="-120"/>
                <a:ea typeface="標楷體" panose="03000509000000000000" pitchFamily="65" charset="-120"/>
              </a:rPr>
              <a:t>視為選擇餐廳的媒介之一</a:t>
            </a:r>
          </a:p>
        </p:txBody>
      </p:sp>
      <p:pic>
        <p:nvPicPr>
          <p:cNvPr id="6" name="圖片 5"/>
          <p:cNvPicPr>
            <a:picLocks noChangeAspect="1"/>
          </p:cNvPicPr>
          <p:nvPr/>
        </p:nvPicPr>
        <p:blipFill rotWithShape="1">
          <a:blip r:embed="rId3" cstate="print">
            <a:extLst>
              <a:ext uri="{28A0092B-C50C-407E-A947-70E740481C1C}">
                <a14:useLocalDpi xmlns:a14="http://schemas.microsoft.com/office/drawing/2010/main" val="0"/>
              </a:ext>
            </a:extLst>
          </a:blip>
          <a:srcRect t="5195" b="6147"/>
          <a:stretch/>
        </p:blipFill>
        <p:spPr>
          <a:xfrm>
            <a:off x="8616512" y="1091124"/>
            <a:ext cx="2588212" cy="4971756"/>
          </a:xfrm>
          <a:prstGeom prst="rect">
            <a:avLst/>
          </a:prstGeom>
        </p:spPr>
      </p:pic>
      <p:sp>
        <p:nvSpPr>
          <p:cNvPr id="7" name="矩形 6"/>
          <p:cNvSpPr/>
          <p:nvPr/>
        </p:nvSpPr>
        <p:spPr>
          <a:xfrm>
            <a:off x="7850855" y="6062880"/>
            <a:ext cx="4224233" cy="615553"/>
          </a:xfrm>
          <a:prstGeom prst="rect">
            <a:avLst/>
          </a:prstGeom>
        </p:spPr>
        <p:txBody>
          <a:bodyPr wrap="none">
            <a:spAutoFit/>
          </a:bodyPr>
          <a:lstStyle/>
          <a:p>
            <a:r>
              <a:rPr lang="zh-TW" altLang="en-US" dirty="0" smtClean="0">
                <a:latin typeface="標楷體" panose="03000509000000000000" pitchFamily="65" charset="-120"/>
                <a:ea typeface="標楷體" panose="03000509000000000000" pitchFamily="65" charset="-120"/>
              </a:rPr>
              <a:t>擁有</a:t>
            </a:r>
            <a:r>
              <a:rPr lang="en-US" altLang="zh-TW" dirty="0" smtClean="0">
                <a:latin typeface="標楷體" panose="03000509000000000000" pitchFamily="65" charset="-120"/>
                <a:ea typeface="標楷體" panose="03000509000000000000" pitchFamily="65" charset="-120"/>
              </a:rPr>
              <a:t>38</a:t>
            </a:r>
            <a:r>
              <a:rPr lang="zh-TW" altLang="en-US" dirty="0" smtClean="0">
                <a:latin typeface="標楷體" panose="03000509000000000000" pitchFamily="65" charset="-120"/>
                <a:ea typeface="標楷體" panose="03000509000000000000" pitchFamily="65" charset="-120"/>
              </a:rPr>
              <a:t>萬追蹤者的</a:t>
            </a:r>
            <a:r>
              <a:rPr lang="en-US" altLang="zh-TW" dirty="0" smtClean="0">
                <a:latin typeface="標楷體" panose="03000509000000000000" pitchFamily="65" charset="-120"/>
                <a:ea typeface="標楷體" panose="03000509000000000000" pitchFamily="65" charset="-120"/>
              </a:rPr>
              <a:t>Instagram</a:t>
            </a:r>
            <a:r>
              <a:rPr lang="zh-TW" altLang="en-US" dirty="0" smtClean="0">
                <a:latin typeface="標楷體" panose="03000509000000000000" pitchFamily="65" charset="-120"/>
                <a:ea typeface="標楷體" panose="03000509000000000000" pitchFamily="65" charset="-120"/>
              </a:rPr>
              <a:t>美食部落客</a:t>
            </a:r>
            <a:endParaRPr lang="en-US" altLang="zh-TW" dirty="0" smtClean="0">
              <a:latin typeface="標楷體" panose="03000509000000000000" pitchFamily="65" charset="-120"/>
              <a:ea typeface="標楷體" panose="03000509000000000000" pitchFamily="65" charset="-120"/>
            </a:endParaRPr>
          </a:p>
          <a:p>
            <a:pPr algn="ctr"/>
            <a:r>
              <a:rPr lang="en-US" altLang="zh-TW" sz="1600" dirty="0">
                <a:latin typeface="標楷體" panose="03000509000000000000" pitchFamily="65" charset="-120"/>
                <a:ea typeface="標楷體" panose="03000509000000000000" pitchFamily="65" charset="-120"/>
              </a:rPr>
              <a:t>(</a:t>
            </a:r>
            <a:r>
              <a:rPr lang="en-US" altLang="zh-TW" sz="1600" dirty="0" smtClean="0">
                <a:latin typeface="標楷體" panose="03000509000000000000" pitchFamily="65" charset="-120"/>
                <a:ea typeface="標楷體" panose="03000509000000000000" pitchFamily="65" charset="-120"/>
              </a:rPr>
              <a:t>4foodie, 2020)</a:t>
            </a:r>
            <a:endParaRPr lang="zh-TW" altLang="en-US" sz="1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9845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24764" y="1395943"/>
            <a:ext cx="10199692" cy="4476196"/>
          </a:xfrm>
          <a:prstGeom prst="rect">
            <a:avLst/>
          </a:prstGeom>
          <a:solidFill>
            <a:srgbClr val="157E9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1487928" y="1628318"/>
            <a:ext cx="9472376" cy="646331"/>
          </a:xfrm>
          <a:prstGeom prst="rect">
            <a:avLst/>
          </a:prstGeom>
          <a:noFill/>
        </p:spPr>
        <p:txBody>
          <a:bodyPr wrap="square" rtlCol="0">
            <a:spAutoFit/>
          </a:bodyPr>
          <a:lstStyle/>
          <a:p>
            <a:r>
              <a:rPr lang="en-US" altLang="zh-CN" sz="3600" b="1" dirty="0">
                <a:solidFill>
                  <a:schemeClr val="bg1"/>
                </a:solidFill>
                <a:latin typeface="標楷體" panose="03000509000000000000" pitchFamily="65" charset="-120"/>
                <a:ea typeface="標楷體" panose="03000509000000000000" pitchFamily="65" charset="-120"/>
              </a:rPr>
              <a:t>2</a:t>
            </a:r>
            <a:r>
              <a:rPr lang="en-US" altLang="zh-CN" sz="3600" b="1" dirty="0" smtClean="0">
                <a:solidFill>
                  <a:schemeClr val="bg1"/>
                </a:solidFill>
                <a:latin typeface="標楷體" panose="03000509000000000000" pitchFamily="65" charset="-120"/>
                <a:ea typeface="標楷體" panose="03000509000000000000" pitchFamily="65" charset="-120"/>
              </a:rPr>
              <a:t>. </a:t>
            </a:r>
            <a:r>
              <a:rPr lang="zh-TW" altLang="en-US" sz="3600" b="1" dirty="0" smtClean="0">
                <a:solidFill>
                  <a:schemeClr val="bg1"/>
                </a:solidFill>
                <a:latin typeface="標楷體" panose="03000509000000000000" pitchFamily="65" charset="-120"/>
                <a:ea typeface="標楷體" panose="03000509000000000000" pitchFamily="65" charset="-120"/>
              </a:rPr>
              <a:t>文獻</a:t>
            </a:r>
            <a:r>
              <a:rPr lang="zh-TW" altLang="en-US" sz="3600" b="1" dirty="0">
                <a:solidFill>
                  <a:schemeClr val="bg1"/>
                </a:solidFill>
                <a:latin typeface="標楷體" panose="03000509000000000000" pitchFamily="65" charset="-120"/>
                <a:ea typeface="標楷體" panose="03000509000000000000" pitchFamily="65" charset="-120"/>
              </a:rPr>
              <a:t>探討</a:t>
            </a:r>
            <a:endParaRPr lang="zh-CN" altLang="en-US" sz="3600" b="1" dirty="0">
              <a:solidFill>
                <a:schemeClr val="bg1"/>
              </a:solidFill>
              <a:latin typeface="標楷體" panose="03000509000000000000" pitchFamily="65" charset="-120"/>
              <a:ea typeface="標楷體" panose="03000509000000000000" pitchFamily="65" charset="-120"/>
            </a:endParaRPr>
          </a:p>
        </p:txBody>
      </p:sp>
      <p:grpSp>
        <p:nvGrpSpPr>
          <p:cNvPr id="201" name="组合 200"/>
          <p:cNvGrpSpPr/>
          <p:nvPr/>
        </p:nvGrpSpPr>
        <p:grpSpPr>
          <a:xfrm>
            <a:off x="8200989" y="2560844"/>
            <a:ext cx="3081236" cy="3107841"/>
            <a:chOff x="-8677773" y="-3051174"/>
            <a:chExt cx="6986830" cy="7046911"/>
          </a:xfrm>
          <a:solidFill>
            <a:schemeClr val="bg1"/>
          </a:solidFill>
        </p:grpSpPr>
        <p:sp>
          <p:nvSpPr>
            <p:cNvPr id="202" name="Rectangle 42"/>
            <p:cNvSpPr>
              <a:spLocks noChangeArrowheads="1"/>
            </p:cNvSpPr>
            <p:nvPr/>
          </p:nvSpPr>
          <p:spPr bwMode="auto">
            <a:xfrm>
              <a:off x="-8677773"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3" name="Rectangle 43"/>
            <p:cNvSpPr>
              <a:spLocks noChangeArrowheads="1"/>
            </p:cNvSpPr>
            <p:nvPr/>
          </p:nvSpPr>
          <p:spPr bwMode="auto">
            <a:xfrm>
              <a:off x="-8592044"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4" name="Rectangle 44"/>
            <p:cNvSpPr>
              <a:spLocks noChangeArrowheads="1"/>
            </p:cNvSpPr>
            <p:nvPr/>
          </p:nvSpPr>
          <p:spPr bwMode="auto">
            <a:xfrm>
              <a:off x="-8417414"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5" name="Rectangle 45"/>
            <p:cNvSpPr>
              <a:spLocks noChangeArrowheads="1"/>
            </p:cNvSpPr>
            <p:nvPr/>
          </p:nvSpPr>
          <p:spPr bwMode="auto">
            <a:xfrm>
              <a:off x="-8331685"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6" name="Rectangle 46"/>
            <p:cNvSpPr>
              <a:spLocks noChangeArrowheads="1"/>
            </p:cNvSpPr>
            <p:nvPr/>
          </p:nvSpPr>
          <p:spPr bwMode="auto">
            <a:xfrm>
              <a:off x="-8506317"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7" name="Rectangle 47"/>
            <p:cNvSpPr>
              <a:spLocks noChangeArrowheads="1"/>
            </p:cNvSpPr>
            <p:nvPr/>
          </p:nvSpPr>
          <p:spPr bwMode="auto">
            <a:xfrm>
              <a:off x="-8331685"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08" name="Rectangle 48"/>
            <p:cNvSpPr>
              <a:spLocks noChangeArrowheads="1"/>
            </p:cNvSpPr>
            <p:nvPr/>
          </p:nvSpPr>
          <p:spPr bwMode="auto">
            <a:xfrm>
              <a:off x="-8677773"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09" name="Rectangle 49"/>
            <p:cNvSpPr>
              <a:spLocks noChangeArrowheads="1"/>
            </p:cNvSpPr>
            <p:nvPr/>
          </p:nvSpPr>
          <p:spPr bwMode="auto">
            <a:xfrm>
              <a:off x="-8506317"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0" name="Rectangle 50"/>
            <p:cNvSpPr>
              <a:spLocks noChangeArrowheads="1"/>
            </p:cNvSpPr>
            <p:nvPr/>
          </p:nvSpPr>
          <p:spPr bwMode="auto">
            <a:xfrm>
              <a:off x="-8245958"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1" name="Rectangle 51"/>
            <p:cNvSpPr>
              <a:spLocks noChangeArrowheads="1"/>
            </p:cNvSpPr>
            <p:nvPr/>
          </p:nvSpPr>
          <p:spPr bwMode="auto">
            <a:xfrm>
              <a:off x="-8677773"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2" name="Rectangle 52"/>
            <p:cNvSpPr>
              <a:spLocks noChangeArrowheads="1"/>
            </p:cNvSpPr>
            <p:nvPr/>
          </p:nvSpPr>
          <p:spPr bwMode="auto">
            <a:xfrm>
              <a:off x="-8592044"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3" name="Rectangle 53"/>
            <p:cNvSpPr>
              <a:spLocks noChangeArrowheads="1"/>
            </p:cNvSpPr>
            <p:nvPr/>
          </p:nvSpPr>
          <p:spPr bwMode="auto">
            <a:xfrm>
              <a:off x="-8417414"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4" name="Rectangle 54"/>
            <p:cNvSpPr>
              <a:spLocks noChangeArrowheads="1"/>
            </p:cNvSpPr>
            <p:nvPr/>
          </p:nvSpPr>
          <p:spPr bwMode="auto">
            <a:xfrm>
              <a:off x="-8245958"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5" name="Rectangle 55"/>
            <p:cNvSpPr>
              <a:spLocks noChangeArrowheads="1"/>
            </p:cNvSpPr>
            <p:nvPr/>
          </p:nvSpPr>
          <p:spPr bwMode="auto">
            <a:xfrm>
              <a:off x="-8592044"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6" name="Rectangle 56"/>
            <p:cNvSpPr>
              <a:spLocks noChangeArrowheads="1"/>
            </p:cNvSpPr>
            <p:nvPr/>
          </p:nvSpPr>
          <p:spPr bwMode="auto">
            <a:xfrm>
              <a:off x="-8506317"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7" name="Rectangle 57"/>
            <p:cNvSpPr>
              <a:spLocks noChangeArrowheads="1"/>
            </p:cNvSpPr>
            <p:nvPr/>
          </p:nvSpPr>
          <p:spPr bwMode="auto">
            <a:xfrm>
              <a:off x="-8245958"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18" name="Rectangle 58"/>
            <p:cNvSpPr>
              <a:spLocks noChangeArrowheads="1"/>
            </p:cNvSpPr>
            <p:nvPr/>
          </p:nvSpPr>
          <p:spPr bwMode="auto">
            <a:xfrm>
              <a:off x="-8677773"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19" name="Rectangle 59"/>
            <p:cNvSpPr>
              <a:spLocks noChangeArrowheads="1"/>
            </p:cNvSpPr>
            <p:nvPr/>
          </p:nvSpPr>
          <p:spPr bwMode="auto">
            <a:xfrm>
              <a:off x="-8506317"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0" name="Rectangle 60"/>
            <p:cNvSpPr>
              <a:spLocks noChangeArrowheads="1"/>
            </p:cNvSpPr>
            <p:nvPr/>
          </p:nvSpPr>
          <p:spPr bwMode="auto">
            <a:xfrm>
              <a:off x="-8677773"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1" name="Rectangle 61"/>
            <p:cNvSpPr>
              <a:spLocks noChangeArrowheads="1"/>
            </p:cNvSpPr>
            <p:nvPr/>
          </p:nvSpPr>
          <p:spPr bwMode="auto">
            <a:xfrm>
              <a:off x="-8592044"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2" name="Rectangle 62"/>
            <p:cNvSpPr>
              <a:spLocks noChangeArrowheads="1"/>
            </p:cNvSpPr>
            <p:nvPr/>
          </p:nvSpPr>
          <p:spPr bwMode="auto">
            <a:xfrm>
              <a:off x="-8417414"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3" name="Rectangle 63"/>
            <p:cNvSpPr>
              <a:spLocks noChangeArrowheads="1"/>
            </p:cNvSpPr>
            <p:nvPr/>
          </p:nvSpPr>
          <p:spPr bwMode="auto">
            <a:xfrm>
              <a:off x="-8331685"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4" name="Rectangle 64"/>
            <p:cNvSpPr>
              <a:spLocks noChangeArrowheads="1"/>
            </p:cNvSpPr>
            <p:nvPr/>
          </p:nvSpPr>
          <p:spPr bwMode="auto">
            <a:xfrm>
              <a:off x="-8677773"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5" name="Rectangle 65"/>
            <p:cNvSpPr>
              <a:spLocks noChangeArrowheads="1"/>
            </p:cNvSpPr>
            <p:nvPr/>
          </p:nvSpPr>
          <p:spPr bwMode="auto">
            <a:xfrm>
              <a:off x="-8506317"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6" name="Rectangle 66"/>
            <p:cNvSpPr>
              <a:spLocks noChangeArrowheads="1"/>
            </p:cNvSpPr>
            <p:nvPr/>
          </p:nvSpPr>
          <p:spPr bwMode="auto">
            <a:xfrm>
              <a:off x="-8245958"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27" name="Rectangle 67"/>
            <p:cNvSpPr>
              <a:spLocks noChangeArrowheads="1"/>
            </p:cNvSpPr>
            <p:nvPr/>
          </p:nvSpPr>
          <p:spPr bwMode="auto">
            <a:xfrm>
              <a:off x="-8592044"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8" name="Rectangle 68"/>
            <p:cNvSpPr>
              <a:spLocks noChangeArrowheads="1"/>
            </p:cNvSpPr>
            <p:nvPr/>
          </p:nvSpPr>
          <p:spPr bwMode="auto">
            <a:xfrm>
              <a:off x="-8417414"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29" name="Rectangle 69"/>
            <p:cNvSpPr>
              <a:spLocks noChangeArrowheads="1"/>
            </p:cNvSpPr>
            <p:nvPr/>
          </p:nvSpPr>
          <p:spPr bwMode="auto">
            <a:xfrm>
              <a:off x="-8592044"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0" name="Rectangle 70"/>
            <p:cNvSpPr>
              <a:spLocks noChangeArrowheads="1"/>
            </p:cNvSpPr>
            <p:nvPr/>
          </p:nvSpPr>
          <p:spPr bwMode="auto">
            <a:xfrm>
              <a:off x="-8245958"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1" name="Rectangle 71"/>
            <p:cNvSpPr>
              <a:spLocks noChangeArrowheads="1"/>
            </p:cNvSpPr>
            <p:nvPr/>
          </p:nvSpPr>
          <p:spPr bwMode="auto">
            <a:xfrm>
              <a:off x="-8677773"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2" name="Rectangle 72"/>
            <p:cNvSpPr>
              <a:spLocks noChangeArrowheads="1"/>
            </p:cNvSpPr>
            <p:nvPr/>
          </p:nvSpPr>
          <p:spPr bwMode="auto">
            <a:xfrm>
              <a:off x="-8506317"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3" name="Rectangle 73"/>
            <p:cNvSpPr>
              <a:spLocks noChangeArrowheads="1"/>
            </p:cNvSpPr>
            <p:nvPr/>
          </p:nvSpPr>
          <p:spPr bwMode="auto">
            <a:xfrm>
              <a:off x="-8417414" y="13843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4" name="Rectangle 74"/>
            <p:cNvSpPr>
              <a:spLocks noChangeArrowheads="1"/>
            </p:cNvSpPr>
            <p:nvPr/>
          </p:nvSpPr>
          <p:spPr bwMode="auto">
            <a:xfrm>
              <a:off x="-8245958" y="13843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5" name="Rectangle 75"/>
            <p:cNvSpPr>
              <a:spLocks noChangeArrowheads="1"/>
            </p:cNvSpPr>
            <p:nvPr/>
          </p:nvSpPr>
          <p:spPr bwMode="auto">
            <a:xfrm>
              <a:off x="-8677773"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6" name="Rectangle 76"/>
            <p:cNvSpPr>
              <a:spLocks noChangeArrowheads="1"/>
            </p:cNvSpPr>
            <p:nvPr/>
          </p:nvSpPr>
          <p:spPr bwMode="auto">
            <a:xfrm>
              <a:off x="-8592044"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7" name="Rectangle 77"/>
            <p:cNvSpPr>
              <a:spLocks noChangeArrowheads="1"/>
            </p:cNvSpPr>
            <p:nvPr/>
          </p:nvSpPr>
          <p:spPr bwMode="auto">
            <a:xfrm>
              <a:off x="-8677773"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8" name="Rectangle 78"/>
            <p:cNvSpPr>
              <a:spLocks noChangeArrowheads="1"/>
            </p:cNvSpPr>
            <p:nvPr/>
          </p:nvSpPr>
          <p:spPr bwMode="auto">
            <a:xfrm>
              <a:off x="-8506317"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39" name="Rectangle 79"/>
            <p:cNvSpPr>
              <a:spLocks noChangeArrowheads="1"/>
            </p:cNvSpPr>
            <p:nvPr/>
          </p:nvSpPr>
          <p:spPr bwMode="auto">
            <a:xfrm>
              <a:off x="-8331685"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0" name="Rectangle 80"/>
            <p:cNvSpPr>
              <a:spLocks noChangeArrowheads="1"/>
            </p:cNvSpPr>
            <p:nvPr/>
          </p:nvSpPr>
          <p:spPr bwMode="auto">
            <a:xfrm>
              <a:off x="-8245958" y="15621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1" name="Rectangle 81"/>
            <p:cNvSpPr>
              <a:spLocks noChangeArrowheads="1"/>
            </p:cNvSpPr>
            <p:nvPr/>
          </p:nvSpPr>
          <p:spPr bwMode="auto">
            <a:xfrm>
              <a:off x="-8592044"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2" name="Rectangle 82"/>
            <p:cNvSpPr>
              <a:spLocks noChangeArrowheads="1"/>
            </p:cNvSpPr>
            <p:nvPr/>
          </p:nvSpPr>
          <p:spPr bwMode="auto">
            <a:xfrm>
              <a:off x="-8331685"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43" name="Rectangle 83"/>
            <p:cNvSpPr>
              <a:spLocks noChangeArrowheads="1"/>
            </p:cNvSpPr>
            <p:nvPr/>
          </p:nvSpPr>
          <p:spPr bwMode="auto">
            <a:xfrm>
              <a:off x="-8592044"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4" name="Rectangle 84"/>
            <p:cNvSpPr>
              <a:spLocks noChangeArrowheads="1"/>
            </p:cNvSpPr>
            <p:nvPr/>
          </p:nvSpPr>
          <p:spPr bwMode="auto">
            <a:xfrm>
              <a:off x="-8417414"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5" name="Rectangle 85"/>
            <p:cNvSpPr>
              <a:spLocks noChangeArrowheads="1"/>
            </p:cNvSpPr>
            <p:nvPr/>
          </p:nvSpPr>
          <p:spPr bwMode="auto">
            <a:xfrm>
              <a:off x="-8417414"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6" name="Rectangle 86"/>
            <p:cNvSpPr>
              <a:spLocks noChangeArrowheads="1"/>
            </p:cNvSpPr>
            <p:nvPr/>
          </p:nvSpPr>
          <p:spPr bwMode="auto">
            <a:xfrm>
              <a:off x="-8245958"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47" name="Rectangle 87"/>
            <p:cNvSpPr>
              <a:spLocks noChangeArrowheads="1"/>
            </p:cNvSpPr>
            <p:nvPr/>
          </p:nvSpPr>
          <p:spPr bwMode="auto">
            <a:xfrm>
              <a:off x="-8677773"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8" name="Rectangle 88"/>
            <p:cNvSpPr>
              <a:spLocks noChangeArrowheads="1"/>
            </p:cNvSpPr>
            <p:nvPr/>
          </p:nvSpPr>
          <p:spPr bwMode="auto">
            <a:xfrm>
              <a:off x="-8592044"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49" name="Rectangle 89"/>
            <p:cNvSpPr>
              <a:spLocks noChangeArrowheads="1"/>
            </p:cNvSpPr>
            <p:nvPr/>
          </p:nvSpPr>
          <p:spPr bwMode="auto">
            <a:xfrm>
              <a:off x="-8417414" y="19224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0" name="Rectangle 90"/>
            <p:cNvSpPr>
              <a:spLocks noChangeArrowheads="1"/>
            </p:cNvSpPr>
            <p:nvPr/>
          </p:nvSpPr>
          <p:spPr bwMode="auto">
            <a:xfrm>
              <a:off x="-8245958"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1" name="Rectangle 91"/>
            <p:cNvSpPr>
              <a:spLocks noChangeArrowheads="1"/>
            </p:cNvSpPr>
            <p:nvPr/>
          </p:nvSpPr>
          <p:spPr bwMode="auto">
            <a:xfrm>
              <a:off x="-8677773"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2" name="Rectangle 92"/>
            <p:cNvSpPr>
              <a:spLocks noChangeArrowheads="1"/>
            </p:cNvSpPr>
            <p:nvPr/>
          </p:nvSpPr>
          <p:spPr bwMode="auto">
            <a:xfrm>
              <a:off x="-8506317"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3" name="Rectangle 93"/>
            <p:cNvSpPr>
              <a:spLocks noChangeArrowheads="1"/>
            </p:cNvSpPr>
            <p:nvPr/>
          </p:nvSpPr>
          <p:spPr bwMode="auto">
            <a:xfrm>
              <a:off x="-8245958"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54" name="Rectangle 94"/>
            <p:cNvSpPr>
              <a:spLocks noChangeArrowheads="1"/>
            </p:cNvSpPr>
            <p:nvPr/>
          </p:nvSpPr>
          <p:spPr bwMode="auto">
            <a:xfrm>
              <a:off x="-8677773"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5" name="Rectangle 95"/>
            <p:cNvSpPr>
              <a:spLocks noChangeArrowheads="1"/>
            </p:cNvSpPr>
            <p:nvPr/>
          </p:nvSpPr>
          <p:spPr bwMode="auto">
            <a:xfrm>
              <a:off x="-8506317"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6" name="Rectangle 96"/>
            <p:cNvSpPr>
              <a:spLocks noChangeArrowheads="1"/>
            </p:cNvSpPr>
            <p:nvPr/>
          </p:nvSpPr>
          <p:spPr bwMode="auto">
            <a:xfrm>
              <a:off x="-8331685"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7" name="Rectangle 97"/>
            <p:cNvSpPr>
              <a:spLocks noChangeArrowheads="1"/>
            </p:cNvSpPr>
            <p:nvPr/>
          </p:nvSpPr>
          <p:spPr bwMode="auto">
            <a:xfrm>
              <a:off x="-8592044"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8" name="Rectangle 98"/>
            <p:cNvSpPr>
              <a:spLocks noChangeArrowheads="1"/>
            </p:cNvSpPr>
            <p:nvPr/>
          </p:nvSpPr>
          <p:spPr bwMode="auto">
            <a:xfrm>
              <a:off x="-8417414"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59" name="Rectangle 99"/>
            <p:cNvSpPr>
              <a:spLocks noChangeArrowheads="1"/>
            </p:cNvSpPr>
            <p:nvPr/>
          </p:nvSpPr>
          <p:spPr bwMode="auto">
            <a:xfrm>
              <a:off x="-8245958"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0" name="Rectangle 100"/>
            <p:cNvSpPr>
              <a:spLocks noChangeArrowheads="1"/>
            </p:cNvSpPr>
            <p:nvPr/>
          </p:nvSpPr>
          <p:spPr bwMode="auto">
            <a:xfrm>
              <a:off x="-8506317"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1" name="Rectangle 101"/>
            <p:cNvSpPr>
              <a:spLocks noChangeArrowheads="1"/>
            </p:cNvSpPr>
            <p:nvPr/>
          </p:nvSpPr>
          <p:spPr bwMode="auto">
            <a:xfrm>
              <a:off x="-8153880"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2" name="Rectangle 102"/>
            <p:cNvSpPr>
              <a:spLocks noChangeArrowheads="1"/>
            </p:cNvSpPr>
            <p:nvPr/>
          </p:nvSpPr>
          <p:spPr bwMode="auto">
            <a:xfrm>
              <a:off x="-806815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3" name="Rectangle 103"/>
            <p:cNvSpPr>
              <a:spLocks noChangeArrowheads="1"/>
            </p:cNvSpPr>
            <p:nvPr/>
          </p:nvSpPr>
          <p:spPr bwMode="auto">
            <a:xfrm>
              <a:off x="-7893521"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4" name="Rectangle 104"/>
            <p:cNvSpPr>
              <a:spLocks noChangeArrowheads="1"/>
            </p:cNvSpPr>
            <p:nvPr/>
          </p:nvSpPr>
          <p:spPr bwMode="auto">
            <a:xfrm>
              <a:off x="-7807792" y="490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5" name="Rectangle 105"/>
            <p:cNvSpPr>
              <a:spLocks noChangeArrowheads="1"/>
            </p:cNvSpPr>
            <p:nvPr/>
          </p:nvSpPr>
          <p:spPr bwMode="auto">
            <a:xfrm>
              <a:off x="-7718889" y="4905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66" name="Rectangle 106"/>
            <p:cNvSpPr>
              <a:spLocks noChangeArrowheads="1"/>
            </p:cNvSpPr>
            <p:nvPr/>
          </p:nvSpPr>
          <p:spPr bwMode="auto">
            <a:xfrm>
              <a:off x="-8153880"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7" name="Rectangle 107"/>
            <p:cNvSpPr>
              <a:spLocks noChangeArrowheads="1"/>
            </p:cNvSpPr>
            <p:nvPr/>
          </p:nvSpPr>
          <p:spPr bwMode="auto">
            <a:xfrm>
              <a:off x="-7979248" y="579438"/>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8" name="Rectangle 108"/>
            <p:cNvSpPr>
              <a:spLocks noChangeArrowheads="1"/>
            </p:cNvSpPr>
            <p:nvPr/>
          </p:nvSpPr>
          <p:spPr bwMode="auto">
            <a:xfrm>
              <a:off x="-7807792" y="579438"/>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269" name="Rectangle 109"/>
            <p:cNvSpPr>
              <a:spLocks noChangeArrowheads="1"/>
            </p:cNvSpPr>
            <p:nvPr/>
          </p:nvSpPr>
          <p:spPr bwMode="auto">
            <a:xfrm>
              <a:off x="-8153880"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0" name="Rectangle 110"/>
            <p:cNvSpPr>
              <a:spLocks noChangeArrowheads="1"/>
            </p:cNvSpPr>
            <p:nvPr/>
          </p:nvSpPr>
          <p:spPr bwMode="auto">
            <a:xfrm>
              <a:off x="-8068151" y="6699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1" name="Rectangle 111"/>
            <p:cNvSpPr>
              <a:spLocks noChangeArrowheads="1"/>
            </p:cNvSpPr>
            <p:nvPr/>
          </p:nvSpPr>
          <p:spPr bwMode="auto">
            <a:xfrm>
              <a:off x="-7718889" y="6699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2" name="Rectangle 112"/>
            <p:cNvSpPr>
              <a:spLocks noChangeArrowheads="1"/>
            </p:cNvSpPr>
            <p:nvPr/>
          </p:nvSpPr>
          <p:spPr bwMode="auto">
            <a:xfrm>
              <a:off x="-7893521"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3" name="Rectangle 113"/>
            <p:cNvSpPr>
              <a:spLocks noChangeArrowheads="1"/>
            </p:cNvSpPr>
            <p:nvPr/>
          </p:nvSpPr>
          <p:spPr bwMode="auto">
            <a:xfrm>
              <a:off x="-7807792" y="758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4" name="Rectangle 114"/>
            <p:cNvSpPr>
              <a:spLocks noChangeArrowheads="1"/>
            </p:cNvSpPr>
            <p:nvPr/>
          </p:nvSpPr>
          <p:spPr bwMode="auto">
            <a:xfrm>
              <a:off x="-7718889" y="7588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5" name="Rectangle 115"/>
            <p:cNvSpPr>
              <a:spLocks noChangeArrowheads="1"/>
            </p:cNvSpPr>
            <p:nvPr/>
          </p:nvSpPr>
          <p:spPr bwMode="auto">
            <a:xfrm>
              <a:off x="-8068151" y="8477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6" name="Rectangle 116"/>
            <p:cNvSpPr>
              <a:spLocks noChangeArrowheads="1"/>
            </p:cNvSpPr>
            <p:nvPr/>
          </p:nvSpPr>
          <p:spPr bwMode="auto">
            <a:xfrm>
              <a:off x="-7979248"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7" name="Rectangle 117"/>
            <p:cNvSpPr>
              <a:spLocks noChangeArrowheads="1"/>
            </p:cNvSpPr>
            <p:nvPr/>
          </p:nvSpPr>
          <p:spPr bwMode="auto">
            <a:xfrm>
              <a:off x="-7718889" y="84772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78" name="Rectangle 118"/>
            <p:cNvSpPr>
              <a:spLocks noChangeArrowheads="1"/>
            </p:cNvSpPr>
            <p:nvPr/>
          </p:nvSpPr>
          <p:spPr bwMode="auto">
            <a:xfrm>
              <a:off x="-8153880"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79" name="Rectangle 119"/>
            <p:cNvSpPr>
              <a:spLocks noChangeArrowheads="1"/>
            </p:cNvSpPr>
            <p:nvPr/>
          </p:nvSpPr>
          <p:spPr bwMode="auto">
            <a:xfrm>
              <a:off x="-7979248" y="9398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0" name="Rectangle 120"/>
            <p:cNvSpPr>
              <a:spLocks noChangeArrowheads="1"/>
            </p:cNvSpPr>
            <p:nvPr/>
          </p:nvSpPr>
          <p:spPr bwMode="auto">
            <a:xfrm>
              <a:off x="-7893521"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1" name="Rectangle 121"/>
            <p:cNvSpPr>
              <a:spLocks noChangeArrowheads="1"/>
            </p:cNvSpPr>
            <p:nvPr/>
          </p:nvSpPr>
          <p:spPr bwMode="auto">
            <a:xfrm>
              <a:off x="-7807792" y="9398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2" name="Rectangle 122"/>
            <p:cNvSpPr>
              <a:spLocks noChangeArrowheads="1"/>
            </p:cNvSpPr>
            <p:nvPr/>
          </p:nvSpPr>
          <p:spPr bwMode="auto">
            <a:xfrm>
              <a:off x="-8153880"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3" name="Rectangle 123"/>
            <p:cNvSpPr>
              <a:spLocks noChangeArrowheads="1"/>
            </p:cNvSpPr>
            <p:nvPr/>
          </p:nvSpPr>
          <p:spPr bwMode="auto">
            <a:xfrm>
              <a:off x="-7807792" y="10287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4" name="Rectangle 124"/>
            <p:cNvSpPr>
              <a:spLocks noChangeArrowheads="1"/>
            </p:cNvSpPr>
            <p:nvPr/>
          </p:nvSpPr>
          <p:spPr bwMode="auto">
            <a:xfrm>
              <a:off x="-7718889" y="10287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5" name="Rectangle 125"/>
            <p:cNvSpPr>
              <a:spLocks noChangeArrowheads="1"/>
            </p:cNvSpPr>
            <p:nvPr/>
          </p:nvSpPr>
          <p:spPr bwMode="auto">
            <a:xfrm>
              <a:off x="-8153880" y="11176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6" name="Rectangle 126"/>
            <p:cNvSpPr>
              <a:spLocks noChangeArrowheads="1"/>
            </p:cNvSpPr>
            <p:nvPr/>
          </p:nvSpPr>
          <p:spPr bwMode="auto">
            <a:xfrm>
              <a:off x="-7979248"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7" name="Rectangle 127"/>
            <p:cNvSpPr>
              <a:spLocks noChangeArrowheads="1"/>
            </p:cNvSpPr>
            <p:nvPr/>
          </p:nvSpPr>
          <p:spPr bwMode="auto">
            <a:xfrm>
              <a:off x="-7718889" y="11176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288" name="Rectangle 128"/>
            <p:cNvSpPr>
              <a:spLocks noChangeArrowheads="1"/>
            </p:cNvSpPr>
            <p:nvPr/>
          </p:nvSpPr>
          <p:spPr bwMode="auto">
            <a:xfrm>
              <a:off x="-806815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89" name="Rectangle 129"/>
            <p:cNvSpPr>
              <a:spLocks noChangeArrowheads="1"/>
            </p:cNvSpPr>
            <p:nvPr/>
          </p:nvSpPr>
          <p:spPr bwMode="auto">
            <a:xfrm>
              <a:off x="-7893521"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0" name="Rectangle 130"/>
            <p:cNvSpPr>
              <a:spLocks noChangeArrowheads="1"/>
            </p:cNvSpPr>
            <p:nvPr/>
          </p:nvSpPr>
          <p:spPr bwMode="auto">
            <a:xfrm>
              <a:off x="-7807792" y="1206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1" name="Rectangle 131"/>
            <p:cNvSpPr>
              <a:spLocks noChangeArrowheads="1"/>
            </p:cNvSpPr>
            <p:nvPr/>
          </p:nvSpPr>
          <p:spPr bwMode="auto">
            <a:xfrm>
              <a:off x="-7718889" y="1206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2" name="Rectangle 132"/>
            <p:cNvSpPr>
              <a:spLocks noChangeArrowheads="1"/>
            </p:cNvSpPr>
            <p:nvPr/>
          </p:nvSpPr>
          <p:spPr bwMode="auto">
            <a:xfrm>
              <a:off x="-8068151" y="12954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3" name="Rectangle 133"/>
            <p:cNvSpPr>
              <a:spLocks noChangeArrowheads="1"/>
            </p:cNvSpPr>
            <p:nvPr/>
          </p:nvSpPr>
          <p:spPr bwMode="auto">
            <a:xfrm>
              <a:off x="-7979248"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4" name="Rectangle 134"/>
            <p:cNvSpPr>
              <a:spLocks noChangeArrowheads="1"/>
            </p:cNvSpPr>
            <p:nvPr/>
          </p:nvSpPr>
          <p:spPr bwMode="auto">
            <a:xfrm>
              <a:off x="-7718889" y="129540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5" name="Rectangle 135"/>
            <p:cNvSpPr>
              <a:spLocks noChangeArrowheads="1"/>
            </p:cNvSpPr>
            <p:nvPr/>
          </p:nvSpPr>
          <p:spPr bwMode="auto">
            <a:xfrm>
              <a:off x="-8153880"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6" name="Rectangle 136"/>
            <p:cNvSpPr>
              <a:spLocks noChangeArrowheads="1"/>
            </p:cNvSpPr>
            <p:nvPr/>
          </p:nvSpPr>
          <p:spPr bwMode="auto">
            <a:xfrm>
              <a:off x="-7979248" y="147320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7" name="Rectangle 137"/>
            <p:cNvSpPr>
              <a:spLocks noChangeArrowheads="1"/>
            </p:cNvSpPr>
            <p:nvPr/>
          </p:nvSpPr>
          <p:spPr bwMode="auto">
            <a:xfrm>
              <a:off x="-7893521" y="147320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8" name="Rectangle 138"/>
            <p:cNvSpPr>
              <a:spLocks noChangeArrowheads="1"/>
            </p:cNvSpPr>
            <p:nvPr/>
          </p:nvSpPr>
          <p:spPr bwMode="auto">
            <a:xfrm>
              <a:off x="-7979248"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299" name="Rectangle 139"/>
            <p:cNvSpPr>
              <a:spLocks noChangeArrowheads="1"/>
            </p:cNvSpPr>
            <p:nvPr/>
          </p:nvSpPr>
          <p:spPr bwMode="auto">
            <a:xfrm>
              <a:off x="-7718889" y="15621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0" name="Rectangle 140"/>
            <p:cNvSpPr>
              <a:spLocks noChangeArrowheads="1"/>
            </p:cNvSpPr>
            <p:nvPr/>
          </p:nvSpPr>
          <p:spPr bwMode="auto">
            <a:xfrm>
              <a:off x="-806815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1" name="Rectangle 141"/>
            <p:cNvSpPr>
              <a:spLocks noChangeArrowheads="1"/>
            </p:cNvSpPr>
            <p:nvPr/>
          </p:nvSpPr>
          <p:spPr bwMode="auto">
            <a:xfrm>
              <a:off x="-7893521"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2" name="Rectangle 142"/>
            <p:cNvSpPr>
              <a:spLocks noChangeArrowheads="1"/>
            </p:cNvSpPr>
            <p:nvPr/>
          </p:nvSpPr>
          <p:spPr bwMode="auto">
            <a:xfrm>
              <a:off x="-7807792" y="1651000"/>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03" name="Rectangle 143"/>
            <p:cNvSpPr>
              <a:spLocks noChangeArrowheads="1"/>
            </p:cNvSpPr>
            <p:nvPr/>
          </p:nvSpPr>
          <p:spPr bwMode="auto">
            <a:xfrm>
              <a:off x="-8153880"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4" name="Rectangle 144"/>
            <p:cNvSpPr>
              <a:spLocks noChangeArrowheads="1"/>
            </p:cNvSpPr>
            <p:nvPr/>
          </p:nvSpPr>
          <p:spPr bwMode="auto">
            <a:xfrm>
              <a:off x="-8068151" y="17414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5" name="Rectangle 145"/>
            <p:cNvSpPr>
              <a:spLocks noChangeArrowheads="1"/>
            </p:cNvSpPr>
            <p:nvPr/>
          </p:nvSpPr>
          <p:spPr bwMode="auto">
            <a:xfrm>
              <a:off x="-7979248"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6" name="Rectangle 146"/>
            <p:cNvSpPr>
              <a:spLocks noChangeArrowheads="1"/>
            </p:cNvSpPr>
            <p:nvPr/>
          </p:nvSpPr>
          <p:spPr bwMode="auto">
            <a:xfrm>
              <a:off x="-7718889" y="17414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7" name="Rectangle 147"/>
            <p:cNvSpPr>
              <a:spLocks noChangeArrowheads="1"/>
            </p:cNvSpPr>
            <p:nvPr/>
          </p:nvSpPr>
          <p:spPr bwMode="auto">
            <a:xfrm>
              <a:off x="-7979248" y="183038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8" name="Rectangle 148"/>
            <p:cNvSpPr>
              <a:spLocks noChangeArrowheads="1"/>
            </p:cNvSpPr>
            <p:nvPr/>
          </p:nvSpPr>
          <p:spPr bwMode="auto">
            <a:xfrm>
              <a:off x="-7893521"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09" name="Rectangle 149"/>
            <p:cNvSpPr>
              <a:spLocks noChangeArrowheads="1"/>
            </p:cNvSpPr>
            <p:nvPr/>
          </p:nvSpPr>
          <p:spPr bwMode="auto">
            <a:xfrm>
              <a:off x="-7807792" y="18303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0" name="Rectangle 150"/>
            <p:cNvSpPr>
              <a:spLocks noChangeArrowheads="1"/>
            </p:cNvSpPr>
            <p:nvPr/>
          </p:nvSpPr>
          <p:spPr bwMode="auto">
            <a:xfrm>
              <a:off x="-806815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1" name="Rectangle 151"/>
            <p:cNvSpPr>
              <a:spLocks noChangeArrowheads="1"/>
            </p:cNvSpPr>
            <p:nvPr/>
          </p:nvSpPr>
          <p:spPr bwMode="auto">
            <a:xfrm>
              <a:off x="-7893521" y="19224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2" name="Rectangle 152"/>
            <p:cNvSpPr>
              <a:spLocks noChangeArrowheads="1"/>
            </p:cNvSpPr>
            <p:nvPr/>
          </p:nvSpPr>
          <p:spPr bwMode="auto">
            <a:xfrm>
              <a:off x="-7979248" y="2011363"/>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3" name="Rectangle 153"/>
            <p:cNvSpPr>
              <a:spLocks noChangeArrowheads="1"/>
            </p:cNvSpPr>
            <p:nvPr/>
          </p:nvSpPr>
          <p:spPr bwMode="auto">
            <a:xfrm>
              <a:off x="-7807792" y="2011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4" name="Rectangle 154"/>
            <p:cNvSpPr>
              <a:spLocks noChangeArrowheads="1"/>
            </p:cNvSpPr>
            <p:nvPr/>
          </p:nvSpPr>
          <p:spPr bwMode="auto">
            <a:xfrm>
              <a:off x="-8153880" y="21002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5" name="Rectangle 155"/>
            <p:cNvSpPr>
              <a:spLocks noChangeArrowheads="1"/>
            </p:cNvSpPr>
            <p:nvPr/>
          </p:nvSpPr>
          <p:spPr bwMode="auto">
            <a:xfrm>
              <a:off x="-7979248"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6" name="Rectangle 156"/>
            <p:cNvSpPr>
              <a:spLocks noChangeArrowheads="1"/>
            </p:cNvSpPr>
            <p:nvPr/>
          </p:nvSpPr>
          <p:spPr bwMode="auto">
            <a:xfrm>
              <a:off x="-7718889" y="2100264"/>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17" name="Rectangle 157"/>
            <p:cNvSpPr>
              <a:spLocks noChangeArrowheads="1"/>
            </p:cNvSpPr>
            <p:nvPr/>
          </p:nvSpPr>
          <p:spPr bwMode="auto">
            <a:xfrm>
              <a:off x="-8153880"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8" name="Rectangle 158"/>
            <p:cNvSpPr>
              <a:spLocks noChangeArrowheads="1"/>
            </p:cNvSpPr>
            <p:nvPr/>
          </p:nvSpPr>
          <p:spPr bwMode="auto">
            <a:xfrm>
              <a:off x="-7979248" y="2189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19" name="Rectangle 159"/>
            <p:cNvSpPr>
              <a:spLocks noChangeArrowheads="1"/>
            </p:cNvSpPr>
            <p:nvPr/>
          </p:nvSpPr>
          <p:spPr bwMode="auto">
            <a:xfrm>
              <a:off x="-7807792" y="2189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0" name="Rectangle 160"/>
            <p:cNvSpPr>
              <a:spLocks noChangeArrowheads="1"/>
            </p:cNvSpPr>
            <p:nvPr/>
          </p:nvSpPr>
          <p:spPr bwMode="auto">
            <a:xfrm>
              <a:off x="-806815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1" name="Rectangle 161"/>
            <p:cNvSpPr>
              <a:spLocks noChangeArrowheads="1"/>
            </p:cNvSpPr>
            <p:nvPr/>
          </p:nvSpPr>
          <p:spPr bwMode="auto">
            <a:xfrm>
              <a:off x="-7893521" y="22780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2" name="Rectangle 162"/>
            <p:cNvSpPr>
              <a:spLocks noChangeArrowheads="1"/>
            </p:cNvSpPr>
            <p:nvPr/>
          </p:nvSpPr>
          <p:spPr bwMode="auto">
            <a:xfrm>
              <a:off x="-7718889" y="22780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3" name="Rectangle 163"/>
            <p:cNvSpPr>
              <a:spLocks noChangeArrowheads="1"/>
            </p:cNvSpPr>
            <p:nvPr/>
          </p:nvSpPr>
          <p:spPr bwMode="auto">
            <a:xfrm>
              <a:off x="-8153880" y="23669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4" name="Rectangle 164"/>
            <p:cNvSpPr>
              <a:spLocks noChangeArrowheads="1"/>
            </p:cNvSpPr>
            <p:nvPr/>
          </p:nvSpPr>
          <p:spPr bwMode="auto">
            <a:xfrm>
              <a:off x="-7979248"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5" name="Rectangle 165"/>
            <p:cNvSpPr>
              <a:spLocks noChangeArrowheads="1"/>
            </p:cNvSpPr>
            <p:nvPr/>
          </p:nvSpPr>
          <p:spPr bwMode="auto">
            <a:xfrm>
              <a:off x="-7718889" y="23669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6" name="Rectangle 166"/>
            <p:cNvSpPr>
              <a:spLocks noChangeArrowheads="1"/>
            </p:cNvSpPr>
            <p:nvPr/>
          </p:nvSpPr>
          <p:spPr bwMode="auto">
            <a:xfrm>
              <a:off x="-8245958" y="24526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7" name="Rectangle 167"/>
            <p:cNvSpPr>
              <a:spLocks noChangeArrowheads="1"/>
            </p:cNvSpPr>
            <p:nvPr/>
          </p:nvSpPr>
          <p:spPr bwMode="auto">
            <a:xfrm>
              <a:off x="-8677773"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8" name="Rectangle 168"/>
            <p:cNvSpPr>
              <a:spLocks noChangeArrowheads="1"/>
            </p:cNvSpPr>
            <p:nvPr/>
          </p:nvSpPr>
          <p:spPr bwMode="auto">
            <a:xfrm>
              <a:off x="-8331685" y="25352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29" name="Rectangle 169"/>
            <p:cNvSpPr>
              <a:spLocks noChangeArrowheads="1"/>
            </p:cNvSpPr>
            <p:nvPr/>
          </p:nvSpPr>
          <p:spPr bwMode="auto">
            <a:xfrm>
              <a:off x="-7718889" y="25352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0" name="Rectangle 170"/>
            <p:cNvSpPr>
              <a:spLocks noChangeArrowheads="1"/>
            </p:cNvSpPr>
            <p:nvPr/>
          </p:nvSpPr>
          <p:spPr bwMode="auto">
            <a:xfrm>
              <a:off x="-8245958"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1" name="Rectangle 171"/>
            <p:cNvSpPr>
              <a:spLocks noChangeArrowheads="1"/>
            </p:cNvSpPr>
            <p:nvPr/>
          </p:nvSpPr>
          <p:spPr bwMode="auto">
            <a:xfrm>
              <a:off x="-8417414" y="26146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2" name="Rectangle 172"/>
            <p:cNvSpPr>
              <a:spLocks noChangeArrowheads="1"/>
            </p:cNvSpPr>
            <p:nvPr/>
          </p:nvSpPr>
          <p:spPr bwMode="auto">
            <a:xfrm>
              <a:off x="-7807792" y="26146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3" name="Rectangle 173"/>
            <p:cNvSpPr>
              <a:spLocks noChangeArrowheads="1"/>
            </p:cNvSpPr>
            <p:nvPr/>
          </p:nvSpPr>
          <p:spPr bwMode="auto">
            <a:xfrm>
              <a:off x="-8677773"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4" name="Rectangle 174"/>
            <p:cNvSpPr>
              <a:spLocks noChangeArrowheads="1"/>
            </p:cNvSpPr>
            <p:nvPr/>
          </p:nvSpPr>
          <p:spPr bwMode="auto">
            <a:xfrm>
              <a:off x="-806815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5" name="Rectangle 175"/>
            <p:cNvSpPr>
              <a:spLocks noChangeArrowheads="1"/>
            </p:cNvSpPr>
            <p:nvPr/>
          </p:nvSpPr>
          <p:spPr bwMode="auto">
            <a:xfrm>
              <a:off x="-7893521" y="2693987"/>
              <a:ext cx="50802"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6" name="Rectangle 176"/>
            <p:cNvSpPr>
              <a:spLocks noChangeArrowheads="1"/>
            </p:cNvSpPr>
            <p:nvPr/>
          </p:nvSpPr>
          <p:spPr bwMode="auto">
            <a:xfrm>
              <a:off x="-7718889" y="2693987"/>
              <a:ext cx="47627" cy="52387"/>
            </a:xfrm>
            <a:prstGeom prst="rect">
              <a:avLst/>
            </a:prstGeom>
            <a:grpFill/>
            <a:ln>
              <a:noFill/>
            </a:ln>
          </p:spPr>
          <p:txBody>
            <a:bodyPr vert="horz" wrap="square" lIns="91440" tIns="45720" rIns="91440" bIns="45720" numCol="1" anchor="t" anchorCtr="0" compatLnSpc="1"/>
            <a:lstStyle/>
            <a:p>
              <a:endParaRPr lang="zh-CN" altLang="en-US"/>
            </a:p>
          </p:txBody>
        </p:sp>
        <p:sp>
          <p:nvSpPr>
            <p:cNvPr id="337" name="Rectangle 177"/>
            <p:cNvSpPr>
              <a:spLocks noChangeArrowheads="1"/>
            </p:cNvSpPr>
            <p:nvPr/>
          </p:nvSpPr>
          <p:spPr bwMode="auto">
            <a:xfrm>
              <a:off x="-8417414"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8" name="Rectangle 178"/>
            <p:cNvSpPr>
              <a:spLocks noChangeArrowheads="1"/>
            </p:cNvSpPr>
            <p:nvPr/>
          </p:nvSpPr>
          <p:spPr bwMode="auto">
            <a:xfrm>
              <a:off x="-8592044" y="27749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39" name="Rectangle 179"/>
            <p:cNvSpPr>
              <a:spLocks noChangeArrowheads="1"/>
            </p:cNvSpPr>
            <p:nvPr/>
          </p:nvSpPr>
          <p:spPr bwMode="auto">
            <a:xfrm>
              <a:off x="-7979248" y="27749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0" name="Rectangle 180"/>
            <p:cNvSpPr>
              <a:spLocks noChangeArrowheads="1"/>
            </p:cNvSpPr>
            <p:nvPr/>
          </p:nvSpPr>
          <p:spPr bwMode="auto">
            <a:xfrm>
              <a:off x="-8068151" y="2854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1" name="Rectangle 181"/>
            <p:cNvSpPr>
              <a:spLocks noChangeArrowheads="1"/>
            </p:cNvSpPr>
            <p:nvPr/>
          </p:nvSpPr>
          <p:spPr bwMode="auto">
            <a:xfrm>
              <a:off x="-7718889" y="2854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2" name="Rectangle 182"/>
            <p:cNvSpPr>
              <a:spLocks noChangeArrowheads="1"/>
            </p:cNvSpPr>
            <p:nvPr/>
          </p:nvSpPr>
          <p:spPr bwMode="auto">
            <a:xfrm>
              <a:off x="-8417414"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3" name="Rectangle 183"/>
            <p:cNvSpPr>
              <a:spLocks noChangeArrowheads="1"/>
            </p:cNvSpPr>
            <p:nvPr/>
          </p:nvSpPr>
          <p:spPr bwMode="auto">
            <a:xfrm>
              <a:off x="-8153880" y="293687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4" name="Rectangle 184"/>
            <p:cNvSpPr>
              <a:spLocks noChangeArrowheads="1"/>
            </p:cNvSpPr>
            <p:nvPr/>
          </p:nvSpPr>
          <p:spPr bwMode="auto">
            <a:xfrm>
              <a:off x="-7718889" y="293687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5" name="Rectangle 185"/>
            <p:cNvSpPr>
              <a:spLocks noChangeArrowheads="1"/>
            </p:cNvSpPr>
            <p:nvPr/>
          </p:nvSpPr>
          <p:spPr bwMode="auto">
            <a:xfrm>
              <a:off x="-8068151"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6" name="Rectangle 186"/>
            <p:cNvSpPr>
              <a:spLocks noChangeArrowheads="1"/>
            </p:cNvSpPr>
            <p:nvPr/>
          </p:nvSpPr>
          <p:spPr bwMode="auto">
            <a:xfrm>
              <a:off x="-8506317"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47" name="Rectangle 187"/>
            <p:cNvSpPr>
              <a:spLocks noChangeArrowheads="1"/>
            </p:cNvSpPr>
            <p:nvPr/>
          </p:nvSpPr>
          <p:spPr bwMode="auto">
            <a:xfrm>
              <a:off x="-8506317"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8" name="Rectangle 188"/>
            <p:cNvSpPr>
              <a:spLocks noChangeArrowheads="1"/>
            </p:cNvSpPr>
            <p:nvPr/>
          </p:nvSpPr>
          <p:spPr bwMode="auto">
            <a:xfrm>
              <a:off x="-8506317"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49" name="Rectangle 189"/>
            <p:cNvSpPr>
              <a:spLocks noChangeArrowheads="1"/>
            </p:cNvSpPr>
            <p:nvPr/>
          </p:nvSpPr>
          <p:spPr bwMode="auto">
            <a:xfrm>
              <a:off x="-8592044"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0" name="Rectangle 190"/>
            <p:cNvSpPr>
              <a:spLocks noChangeArrowheads="1"/>
            </p:cNvSpPr>
            <p:nvPr/>
          </p:nvSpPr>
          <p:spPr bwMode="auto">
            <a:xfrm>
              <a:off x="-7718889" y="362585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1" name="Rectangle 191"/>
            <p:cNvSpPr>
              <a:spLocks noChangeArrowheads="1"/>
            </p:cNvSpPr>
            <p:nvPr/>
          </p:nvSpPr>
          <p:spPr bwMode="auto">
            <a:xfrm>
              <a:off x="-8331685" y="347345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2" name="Rectangle 192"/>
            <p:cNvSpPr>
              <a:spLocks noChangeArrowheads="1"/>
            </p:cNvSpPr>
            <p:nvPr/>
          </p:nvSpPr>
          <p:spPr bwMode="auto">
            <a:xfrm>
              <a:off x="-8331685" y="372745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3" name="Rectangle 193"/>
            <p:cNvSpPr>
              <a:spLocks noChangeArrowheads="1"/>
            </p:cNvSpPr>
            <p:nvPr/>
          </p:nvSpPr>
          <p:spPr bwMode="auto">
            <a:xfrm>
              <a:off x="-7979248" y="3727451"/>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4" name="Rectangle 194"/>
            <p:cNvSpPr>
              <a:spLocks noChangeArrowheads="1"/>
            </p:cNvSpPr>
            <p:nvPr/>
          </p:nvSpPr>
          <p:spPr bwMode="auto">
            <a:xfrm>
              <a:off x="-8068151" y="39449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5" name="Rectangle 195"/>
            <p:cNvSpPr>
              <a:spLocks noChangeArrowheads="1"/>
            </p:cNvSpPr>
            <p:nvPr/>
          </p:nvSpPr>
          <p:spPr bwMode="auto">
            <a:xfrm>
              <a:off x="-8245958" y="30162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56" name="Rectangle 196"/>
            <p:cNvSpPr>
              <a:spLocks noChangeArrowheads="1"/>
            </p:cNvSpPr>
            <p:nvPr/>
          </p:nvSpPr>
          <p:spPr bwMode="auto">
            <a:xfrm>
              <a:off x="-8677773"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7" name="Rectangle 197"/>
            <p:cNvSpPr>
              <a:spLocks noChangeArrowheads="1"/>
            </p:cNvSpPr>
            <p:nvPr/>
          </p:nvSpPr>
          <p:spPr bwMode="auto">
            <a:xfrm>
              <a:off x="-7718889" y="3092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8" name="Rectangle 198"/>
            <p:cNvSpPr>
              <a:spLocks noChangeArrowheads="1"/>
            </p:cNvSpPr>
            <p:nvPr/>
          </p:nvSpPr>
          <p:spPr bwMode="auto">
            <a:xfrm>
              <a:off x="-8068151" y="3171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59" name="Rectangle 199"/>
            <p:cNvSpPr>
              <a:spLocks noChangeArrowheads="1"/>
            </p:cNvSpPr>
            <p:nvPr/>
          </p:nvSpPr>
          <p:spPr bwMode="auto">
            <a:xfrm>
              <a:off x="-8068151" y="362585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60" name="Rectangle 200"/>
            <p:cNvSpPr>
              <a:spLocks noChangeArrowheads="1"/>
            </p:cNvSpPr>
            <p:nvPr/>
          </p:nvSpPr>
          <p:spPr bwMode="auto">
            <a:xfrm>
              <a:off x="-8417414" y="3171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1" name="Rectangle 201"/>
            <p:cNvSpPr>
              <a:spLocks noChangeArrowheads="1"/>
            </p:cNvSpPr>
            <p:nvPr/>
          </p:nvSpPr>
          <p:spPr bwMode="auto">
            <a:xfrm>
              <a:off x="-8677773"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2" name="Rectangle 202"/>
            <p:cNvSpPr>
              <a:spLocks noChangeArrowheads="1"/>
            </p:cNvSpPr>
            <p:nvPr/>
          </p:nvSpPr>
          <p:spPr bwMode="auto">
            <a:xfrm>
              <a:off x="-8677773" y="3362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3" name="Rectangle 203"/>
            <p:cNvSpPr>
              <a:spLocks noChangeArrowheads="1"/>
            </p:cNvSpPr>
            <p:nvPr/>
          </p:nvSpPr>
          <p:spPr bwMode="auto">
            <a:xfrm>
              <a:off x="-8677773" y="347345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4" name="Rectangle 204"/>
            <p:cNvSpPr>
              <a:spLocks noChangeArrowheads="1"/>
            </p:cNvSpPr>
            <p:nvPr/>
          </p:nvSpPr>
          <p:spPr bwMode="auto">
            <a:xfrm>
              <a:off x="-8245958" y="32480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5" name="Rectangle 205"/>
            <p:cNvSpPr>
              <a:spLocks noChangeArrowheads="1"/>
            </p:cNvSpPr>
            <p:nvPr/>
          </p:nvSpPr>
          <p:spPr bwMode="auto">
            <a:xfrm>
              <a:off x="-7718888" y="32480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66" name="Freeform 206"/>
            <p:cNvSpPr/>
            <p:nvPr/>
          </p:nvSpPr>
          <p:spPr bwMode="auto">
            <a:xfrm>
              <a:off x="-7639510" y="490538"/>
              <a:ext cx="244484" cy="557213"/>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367" name="Freeform 207"/>
            <p:cNvSpPr/>
            <p:nvPr/>
          </p:nvSpPr>
          <p:spPr bwMode="auto">
            <a:xfrm>
              <a:off x="-7528382" y="806450"/>
              <a:ext cx="76203" cy="187324"/>
            </a:xfrm>
            <a:custGeom>
              <a:avLst/>
              <a:gdLst>
                <a:gd name="T0" fmla="*/ 48 w 48"/>
                <a:gd name="T1" fmla="*/ 100 h 118"/>
                <a:gd name="T2" fmla="*/ 48 w 48"/>
                <a:gd name="T3" fmla="*/ 118 h 118"/>
                <a:gd name="T4" fmla="*/ 0 w 48"/>
                <a:gd name="T5" fmla="*/ 24 h 118"/>
                <a:gd name="T6" fmla="*/ 0 w 48"/>
                <a:gd name="T7" fmla="*/ 0 h 118"/>
                <a:gd name="T8" fmla="*/ 48 w 48"/>
                <a:gd name="T9" fmla="*/ 100 h 118"/>
              </a:gdLst>
              <a:ahLst/>
              <a:cxnLst>
                <a:cxn ang="0">
                  <a:pos x="T0" y="T1"/>
                </a:cxn>
                <a:cxn ang="0">
                  <a:pos x="T2" y="T3"/>
                </a:cxn>
                <a:cxn ang="0">
                  <a:pos x="T4" y="T5"/>
                </a:cxn>
                <a:cxn ang="0">
                  <a:pos x="T6" y="T7"/>
                </a:cxn>
                <a:cxn ang="0">
                  <a:pos x="T8" y="T9"/>
                </a:cxn>
              </a:cxnLst>
              <a:rect l="0" t="0" r="r" b="b"/>
              <a:pathLst>
                <a:path w="48" h="118">
                  <a:moveTo>
                    <a:pt x="48" y="100"/>
                  </a:moveTo>
                  <a:lnTo>
                    <a:pt x="48" y="118"/>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grpSp>
          <p:nvGrpSpPr>
            <p:cNvPr id="368" name="Group 409"/>
            <p:cNvGrpSpPr/>
            <p:nvPr/>
          </p:nvGrpSpPr>
          <p:grpSpPr bwMode="auto">
            <a:xfrm>
              <a:off x="-7639510" y="-3051174"/>
              <a:ext cx="3211625" cy="6216650"/>
              <a:chOff x="2459" y="-335"/>
              <a:chExt cx="2023" cy="3916"/>
            </a:xfrm>
            <a:grpFill/>
          </p:grpSpPr>
          <p:sp>
            <p:nvSpPr>
              <p:cNvPr id="1566" name="Freeform 209"/>
              <p:cNvSpPr/>
              <p:nvPr/>
            </p:nvSpPr>
            <p:spPr bwMode="auto">
              <a:xfrm>
                <a:off x="2593" y="222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567" name="Freeform 210"/>
              <p:cNvSpPr/>
              <p:nvPr/>
            </p:nvSpPr>
            <p:spPr bwMode="auto">
              <a:xfrm>
                <a:off x="2459" y="2009"/>
                <a:ext cx="154" cy="306"/>
              </a:xfrm>
              <a:custGeom>
                <a:avLst/>
                <a:gdLst>
                  <a:gd name="T0" fmla="*/ 0 w 154"/>
                  <a:gd name="T1" fmla="*/ 0 h 306"/>
                  <a:gd name="T2" fmla="*/ 0 w 154"/>
                  <a:gd name="T3" fmla="*/ 32 h 306"/>
                  <a:gd name="T4" fmla="*/ 154 w 154"/>
                  <a:gd name="T5" fmla="*/ 306 h 306"/>
                  <a:gd name="T6" fmla="*/ 154 w 154"/>
                  <a:gd name="T7" fmla="*/ 290 h 306"/>
                  <a:gd name="T8" fmla="*/ 0 w 154"/>
                  <a:gd name="T9" fmla="*/ 0 h 306"/>
                </a:gdLst>
                <a:ahLst/>
                <a:cxnLst>
                  <a:cxn ang="0">
                    <a:pos x="T0" y="T1"/>
                  </a:cxn>
                  <a:cxn ang="0">
                    <a:pos x="T2" y="T3"/>
                  </a:cxn>
                  <a:cxn ang="0">
                    <a:pos x="T4" y="T5"/>
                  </a:cxn>
                  <a:cxn ang="0">
                    <a:pos x="T6" y="T7"/>
                  </a:cxn>
                  <a:cxn ang="0">
                    <a:pos x="T8" y="T9"/>
                  </a:cxn>
                </a:cxnLst>
                <a:rect l="0" t="0" r="r" b="b"/>
                <a:pathLst>
                  <a:path w="154" h="306">
                    <a:moveTo>
                      <a:pt x="0" y="0"/>
                    </a:moveTo>
                    <a:lnTo>
                      <a:pt x="0" y="32"/>
                    </a:lnTo>
                    <a:lnTo>
                      <a:pt x="154" y="306"/>
                    </a:lnTo>
                    <a:lnTo>
                      <a:pt x="154" y="29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8" name="Freeform 211"/>
              <p:cNvSpPr/>
              <p:nvPr/>
            </p:nvSpPr>
            <p:spPr bwMode="auto">
              <a:xfrm>
                <a:off x="2459" y="206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69" name="Freeform 212"/>
              <p:cNvSpPr/>
              <p:nvPr/>
            </p:nvSpPr>
            <p:spPr bwMode="auto">
              <a:xfrm>
                <a:off x="2541" y="2209"/>
                <a:ext cx="24" cy="64"/>
              </a:xfrm>
              <a:custGeom>
                <a:avLst/>
                <a:gdLst>
                  <a:gd name="T0" fmla="*/ 24 w 24"/>
                  <a:gd name="T1" fmla="*/ 44 h 64"/>
                  <a:gd name="T2" fmla="*/ 24 w 24"/>
                  <a:gd name="T3" fmla="*/ 64 h 64"/>
                  <a:gd name="T4" fmla="*/ 0 w 24"/>
                  <a:gd name="T5" fmla="*/ 24 h 64"/>
                  <a:gd name="T6" fmla="*/ 0 w 24"/>
                  <a:gd name="T7" fmla="*/ 0 h 64"/>
                  <a:gd name="T8" fmla="*/ 24 w 24"/>
                  <a:gd name="T9" fmla="*/ 44 h 64"/>
                </a:gdLst>
                <a:ahLst/>
                <a:cxnLst>
                  <a:cxn ang="0">
                    <a:pos x="T0" y="T1"/>
                  </a:cxn>
                  <a:cxn ang="0">
                    <a:pos x="T2" y="T3"/>
                  </a:cxn>
                  <a:cxn ang="0">
                    <a:pos x="T4" y="T5"/>
                  </a:cxn>
                  <a:cxn ang="0">
                    <a:pos x="T6" y="T7"/>
                  </a:cxn>
                  <a:cxn ang="0">
                    <a:pos x="T8" y="T9"/>
                  </a:cxn>
                </a:cxnLst>
                <a:rect l="0" t="0" r="r" b="b"/>
                <a:pathLst>
                  <a:path w="24" h="64">
                    <a:moveTo>
                      <a:pt x="24" y="44"/>
                    </a:moveTo>
                    <a:lnTo>
                      <a:pt x="24" y="64"/>
                    </a:lnTo>
                    <a:lnTo>
                      <a:pt x="0" y="24"/>
                    </a:lnTo>
                    <a:lnTo>
                      <a:pt x="0" y="0"/>
                    </a:lnTo>
                    <a:lnTo>
                      <a:pt x="24" y="44"/>
                    </a:lnTo>
                    <a:close/>
                  </a:path>
                </a:pathLst>
              </a:custGeom>
              <a:grpFill/>
              <a:ln>
                <a:noFill/>
              </a:ln>
            </p:spPr>
            <p:txBody>
              <a:bodyPr vert="horz" wrap="square" lIns="91440" tIns="45720" rIns="91440" bIns="45720" numCol="1" anchor="t" anchorCtr="0" compatLnSpc="1"/>
              <a:lstStyle/>
              <a:p>
                <a:endParaRPr lang="zh-CN" altLang="en-US"/>
              </a:p>
            </p:txBody>
          </p:sp>
          <p:sp>
            <p:nvSpPr>
              <p:cNvPr id="1570" name="Freeform 213"/>
              <p:cNvSpPr/>
              <p:nvPr/>
            </p:nvSpPr>
            <p:spPr bwMode="auto">
              <a:xfrm>
                <a:off x="2579" y="2279"/>
                <a:ext cx="10" cy="36"/>
              </a:xfrm>
              <a:custGeom>
                <a:avLst/>
                <a:gdLst>
                  <a:gd name="T0" fmla="*/ 0 w 10"/>
                  <a:gd name="T1" fmla="*/ 0 h 36"/>
                  <a:gd name="T2" fmla="*/ 10 w 10"/>
                  <a:gd name="T3" fmla="*/ 18 h 36"/>
                  <a:gd name="T4" fmla="*/ 10 w 10"/>
                  <a:gd name="T5" fmla="*/ 36 h 36"/>
                  <a:gd name="T6" fmla="*/ 0 w 10"/>
                  <a:gd name="T7" fmla="*/ 20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1" name="Freeform 214"/>
              <p:cNvSpPr/>
              <p:nvPr/>
            </p:nvSpPr>
            <p:spPr bwMode="auto">
              <a:xfrm>
                <a:off x="2605" y="232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2" name="Freeform 215"/>
              <p:cNvSpPr/>
              <p:nvPr/>
            </p:nvSpPr>
            <p:spPr bwMode="auto">
              <a:xfrm>
                <a:off x="2459" y="212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3" name="Freeform 216"/>
              <p:cNvSpPr/>
              <p:nvPr/>
            </p:nvSpPr>
            <p:spPr bwMode="auto">
              <a:xfrm>
                <a:off x="2509" y="2205"/>
                <a:ext cx="104" cy="186"/>
              </a:xfrm>
              <a:custGeom>
                <a:avLst/>
                <a:gdLst>
                  <a:gd name="T0" fmla="*/ 104 w 104"/>
                  <a:gd name="T1" fmla="*/ 170 h 186"/>
                  <a:gd name="T2" fmla="*/ 104 w 104"/>
                  <a:gd name="T3" fmla="*/ 186 h 186"/>
                  <a:gd name="T4" fmla="*/ 0 w 104"/>
                  <a:gd name="T5" fmla="*/ 26 h 186"/>
                  <a:gd name="T6" fmla="*/ 0 w 104"/>
                  <a:gd name="T7" fmla="*/ 0 h 186"/>
                  <a:gd name="T8" fmla="*/ 104 w 104"/>
                  <a:gd name="T9" fmla="*/ 170 h 186"/>
                </a:gdLst>
                <a:ahLst/>
                <a:cxnLst>
                  <a:cxn ang="0">
                    <a:pos x="T0" y="T1"/>
                  </a:cxn>
                  <a:cxn ang="0">
                    <a:pos x="T2" y="T3"/>
                  </a:cxn>
                  <a:cxn ang="0">
                    <a:pos x="T4" y="T5"/>
                  </a:cxn>
                  <a:cxn ang="0">
                    <a:pos x="T6" y="T7"/>
                  </a:cxn>
                  <a:cxn ang="0">
                    <a:pos x="T8" y="T9"/>
                  </a:cxn>
                </a:cxnLst>
                <a:rect l="0" t="0" r="r" b="b"/>
                <a:pathLst>
                  <a:path w="104" h="186">
                    <a:moveTo>
                      <a:pt x="104" y="170"/>
                    </a:moveTo>
                    <a:lnTo>
                      <a:pt x="104" y="186"/>
                    </a:lnTo>
                    <a:lnTo>
                      <a:pt x="0" y="26"/>
                    </a:lnTo>
                    <a:lnTo>
                      <a:pt x="0" y="0"/>
                    </a:lnTo>
                    <a:lnTo>
                      <a:pt x="104" y="170"/>
                    </a:lnTo>
                    <a:close/>
                  </a:path>
                </a:pathLst>
              </a:custGeom>
              <a:grpFill/>
              <a:ln>
                <a:noFill/>
              </a:ln>
            </p:spPr>
            <p:txBody>
              <a:bodyPr vert="horz" wrap="square" lIns="91440" tIns="45720" rIns="91440" bIns="45720" numCol="1" anchor="t" anchorCtr="0" compatLnSpc="1"/>
              <a:lstStyle/>
              <a:p>
                <a:endParaRPr lang="zh-CN" altLang="en-US"/>
              </a:p>
            </p:txBody>
          </p:sp>
          <p:sp>
            <p:nvSpPr>
              <p:cNvPr id="1574" name="Freeform 217"/>
              <p:cNvSpPr/>
              <p:nvPr/>
            </p:nvSpPr>
            <p:spPr bwMode="auto">
              <a:xfrm>
                <a:off x="2459" y="2181"/>
                <a:ext cx="58" cy="114"/>
              </a:xfrm>
              <a:custGeom>
                <a:avLst/>
                <a:gdLst>
                  <a:gd name="T0" fmla="*/ 0 w 58"/>
                  <a:gd name="T1" fmla="*/ 0 h 114"/>
                  <a:gd name="T2" fmla="*/ 58 w 58"/>
                  <a:gd name="T3" fmla="*/ 88 h 114"/>
                  <a:gd name="T4" fmla="*/ 58 w 58"/>
                  <a:gd name="T5" fmla="*/ 114 h 114"/>
                  <a:gd name="T6" fmla="*/ 0 w 58"/>
                  <a:gd name="T7" fmla="*/ 32 h 114"/>
                  <a:gd name="T8" fmla="*/ 0 w 58"/>
                  <a:gd name="T9" fmla="*/ 0 h 114"/>
                </a:gdLst>
                <a:ahLst/>
                <a:cxnLst>
                  <a:cxn ang="0">
                    <a:pos x="T0" y="T1"/>
                  </a:cxn>
                  <a:cxn ang="0">
                    <a:pos x="T2" y="T3"/>
                  </a:cxn>
                  <a:cxn ang="0">
                    <a:pos x="T4" y="T5"/>
                  </a:cxn>
                  <a:cxn ang="0">
                    <a:pos x="T6" y="T7"/>
                  </a:cxn>
                  <a:cxn ang="0">
                    <a:pos x="T8" y="T9"/>
                  </a:cxn>
                </a:cxnLst>
                <a:rect l="0" t="0" r="r" b="b"/>
                <a:pathLst>
                  <a:path w="58" h="114">
                    <a:moveTo>
                      <a:pt x="0" y="0"/>
                    </a:moveTo>
                    <a:lnTo>
                      <a:pt x="58" y="88"/>
                    </a:lnTo>
                    <a:lnTo>
                      <a:pt x="58" y="11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5" name="Freeform 218"/>
              <p:cNvSpPr/>
              <p:nvPr/>
            </p:nvSpPr>
            <p:spPr bwMode="auto">
              <a:xfrm>
                <a:off x="2575" y="2357"/>
                <a:ext cx="38" cy="72"/>
              </a:xfrm>
              <a:custGeom>
                <a:avLst/>
                <a:gdLst>
                  <a:gd name="T0" fmla="*/ 38 w 38"/>
                  <a:gd name="T1" fmla="*/ 56 h 72"/>
                  <a:gd name="T2" fmla="*/ 38 w 38"/>
                  <a:gd name="T3" fmla="*/ 72 h 72"/>
                  <a:gd name="T4" fmla="*/ 0 w 38"/>
                  <a:gd name="T5" fmla="*/ 20 h 72"/>
                  <a:gd name="T6" fmla="*/ 0 w 38"/>
                  <a:gd name="T7" fmla="*/ 0 h 72"/>
                  <a:gd name="T8" fmla="*/ 38 w 38"/>
                  <a:gd name="T9" fmla="*/ 56 h 72"/>
                </a:gdLst>
                <a:ahLst/>
                <a:cxnLst>
                  <a:cxn ang="0">
                    <a:pos x="T0" y="T1"/>
                  </a:cxn>
                  <a:cxn ang="0">
                    <a:pos x="T2" y="T3"/>
                  </a:cxn>
                  <a:cxn ang="0">
                    <a:pos x="T4" y="T5"/>
                  </a:cxn>
                  <a:cxn ang="0">
                    <a:pos x="T6" y="T7"/>
                  </a:cxn>
                  <a:cxn ang="0">
                    <a:pos x="T8" y="T9"/>
                  </a:cxn>
                </a:cxnLst>
                <a:rect l="0" t="0" r="r" b="b"/>
                <a:pathLst>
                  <a:path w="38" h="72">
                    <a:moveTo>
                      <a:pt x="38" y="56"/>
                    </a:moveTo>
                    <a:lnTo>
                      <a:pt x="38" y="72"/>
                    </a:lnTo>
                    <a:lnTo>
                      <a:pt x="0" y="20"/>
                    </a:lnTo>
                    <a:lnTo>
                      <a:pt x="0" y="0"/>
                    </a:lnTo>
                    <a:lnTo>
                      <a:pt x="38" y="56"/>
                    </a:lnTo>
                    <a:close/>
                  </a:path>
                </a:pathLst>
              </a:custGeom>
              <a:grpFill/>
              <a:ln>
                <a:noFill/>
              </a:ln>
            </p:spPr>
            <p:txBody>
              <a:bodyPr vert="horz" wrap="square" lIns="91440" tIns="45720" rIns="91440" bIns="45720" numCol="1" anchor="t" anchorCtr="0" compatLnSpc="1"/>
              <a:lstStyle/>
              <a:p>
                <a:endParaRPr lang="zh-CN" altLang="en-US"/>
              </a:p>
            </p:txBody>
          </p:sp>
          <p:sp>
            <p:nvSpPr>
              <p:cNvPr id="1576" name="Freeform 219"/>
              <p:cNvSpPr/>
              <p:nvPr/>
            </p:nvSpPr>
            <p:spPr bwMode="auto">
              <a:xfrm>
                <a:off x="2459" y="2235"/>
                <a:ext cx="16" cy="52"/>
              </a:xfrm>
              <a:custGeom>
                <a:avLst/>
                <a:gdLst>
                  <a:gd name="T0" fmla="*/ 0 w 16"/>
                  <a:gd name="T1" fmla="*/ 0 h 52"/>
                  <a:gd name="T2" fmla="*/ 16 w 16"/>
                  <a:gd name="T3" fmla="*/ 24 h 52"/>
                  <a:gd name="T4" fmla="*/ 16 w 16"/>
                  <a:gd name="T5" fmla="*/ 52 h 52"/>
                  <a:gd name="T6" fmla="*/ 0 w 16"/>
                  <a:gd name="T7" fmla="*/ 30 h 52"/>
                  <a:gd name="T8" fmla="*/ 0 w 16"/>
                  <a:gd name="T9" fmla="*/ 0 h 52"/>
                </a:gdLst>
                <a:ahLst/>
                <a:cxnLst>
                  <a:cxn ang="0">
                    <a:pos x="T0" y="T1"/>
                  </a:cxn>
                  <a:cxn ang="0">
                    <a:pos x="T2" y="T3"/>
                  </a:cxn>
                  <a:cxn ang="0">
                    <a:pos x="T4" y="T5"/>
                  </a:cxn>
                  <a:cxn ang="0">
                    <a:pos x="T6" y="T7"/>
                  </a:cxn>
                  <a:cxn ang="0">
                    <a:pos x="T8" y="T9"/>
                  </a:cxn>
                </a:cxnLst>
                <a:rect l="0" t="0" r="r" b="b"/>
                <a:pathLst>
                  <a:path w="16" h="52">
                    <a:moveTo>
                      <a:pt x="0" y="0"/>
                    </a:moveTo>
                    <a:lnTo>
                      <a:pt x="16" y="24"/>
                    </a:lnTo>
                    <a:lnTo>
                      <a:pt x="16" y="5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77" name="Freeform 220"/>
              <p:cNvSpPr/>
              <p:nvPr/>
            </p:nvSpPr>
            <p:spPr bwMode="auto">
              <a:xfrm>
                <a:off x="2491" y="2279"/>
                <a:ext cx="56" cy="102"/>
              </a:xfrm>
              <a:custGeom>
                <a:avLst/>
                <a:gdLst>
                  <a:gd name="T0" fmla="*/ 56 w 56"/>
                  <a:gd name="T1" fmla="*/ 80 h 102"/>
                  <a:gd name="T2" fmla="*/ 56 w 56"/>
                  <a:gd name="T3" fmla="*/ 102 h 102"/>
                  <a:gd name="T4" fmla="*/ 0 w 56"/>
                  <a:gd name="T5" fmla="*/ 28 h 102"/>
                  <a:gd name="T6" fmla="*/ 0 w 56"/>
                  <a:gd name="T7" fmla="*/ 0 h 102"/>
                  <a:gd name="T8" fmla="*/ 56 w 56"/>
                  <a:gd name="T9" fmla="*/ 80 h 102"/>
                </a:gdLst>
                <a:ahLst/>
                <a:cxnLst>
                  <a:cxn ang="0">
                    <a:pos x="T0" y="T1"/>
                  </a:cxn>
                  <a:cxn ang="0">
                    <a:pos x="T2" y="T3"/>
                  </a:cxn>
                  <a:cxn ang="0">
                    <a:pos x="T4" y="T5"/>
                  </a:cxn>
                  <a:cxn ang="0">
                    <a:pos x="T6" y="T7"/>
                  </a:cxn>
                  <a:cxn ang="0">
                    <a:pos x="T8" y="T9"/>
                  </a:cxn>
                </a:cxnLst>
                <a:rect l="0" t="0" r="r" b="b"/>
                <a:pathLst>
                  <a:path w="56" h="102">
                    <a:moveTo>
                      <a:pt x="56" y="80"/>
                    </a:moveTo>
                    <a:lnTo>
                      <a:pt x="56" y="102"/>
                    </a:lnTo>
                    <a:lnTo>
                      <a:pt x="0" y="28"/>
                    </a:lnTo>
                    <a:lnTo>
                      <a:pt x="0" y="0"/>
                    </a:lnTo>
                    <a:lnTo>
                      <a:pt x="56" y="80"/>
                    </a:lnTo>
                    <a:close/>
                  </a:path>
                </a:pathLst>
              </a:custGeom>
              <a:grpFill/>
              <a:ln>
                <a:noFill/>
              </a:ln>
            </p:spPr>
            <p:txBody>
              <a:bodyPr vert="horz" wrap="square" lIns="91440" tIns="45720" rIns="91440" bIns="45720" numCol="1" anchor="t" anchorCtr="0" compatLnSpc="1"/>
              <a:lstStyle/>
              <a:p>
                <a:endParaRPr lang="zh-CN" altLang="en-US"/>
              </a:p>
            </p:txBody>
          </p:sp>
          <p:sp>
            <p:nvSpPr>
              <p:cNvPr id="1578" name="Freeform 221"/>
              <p:cNvSpPr/>
              <p:nvPr/>
            </p:nvSpPr>
            <p:spPr bwMode="auto">
              <a:xfrm>
                <a:off x="2563" y="2379"/>
                <a:ext cx="8" cy="34"/>
              </a:xfrm>
              <a:custGeom>
                <a:avLst/>
                <a:gdLst>
                  <a:gd name="T0" fmla="*/ 8 w 8"/>
                  <a:gd name="T1" fmla="*/ 14 h 34"/>
                  <a:gd name="T2" fmla="*/ 8 w 8"/>
                  <a:gd name="T3" fmla="*/ 34 h 34"/>
                  <a:gd name="T4" fmla="*/ 0 w 8"/>
                  <a:gd name="T5" fmla="*/ 22 h 34"/>
                  <a:gd name="T6" fmla="*/ 0 w 8"/>
                  <a:gd name="T7" fmla="*/ 0 h 34"/>
                  <a:gd name="T8" fmla="*/ 8 w 8"/>
                  <a:gd name="T9" fmla="*/ 14 h 34"/>
                </a:gdLst>
                <a:ahLst/>
                <a:cxnLst>
                  <a:cxn ang="0">
                    <a:pos x="T0" y="T1"/>
                  </a:cxn>
                  <a:cxn ang="0">
                    <a:pos x="T2" y="T3"/>
                  </a:cxn>
                  <a:cxn ang="0">
                    <a:pos x="T4" y="T5"/>
                  </a:cxn>
                  <a:cxn ang="0">
                    <a:pos x="T6" y="T7"/>
                  </a:cxn>
                  <a:cxn ang="0">
                    <a:pos x="T8" y="T9"/>
                  </a:cxn>
                </a:cxnLst>
                <a:rect l="0" t="0" r="r" b="b"/>
                <a:pathLst>
                  <a:path w="8" h="34">
                    <a:moveTo>
                      <a:pt x="8" y="14"/>
                    </a:moveTo>
                    <a:lnTo>
                      <a:pt x="8" y="34"/>
                    </a:lnTo>
                    <a:lnTo>
                      <a:pt x="0" y="22"/>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579" name="Freeform 222"/>
              <p:cNvSpPr/>
              <p:nvPr/>
            </p:nvSpPr>
            <p:spPr bwMode="auto">
              <a:xfrm>
                <a:off x="2587" y="2413"/>
                <a:ext cx="26" cy="52"/>
              </a:xfrm>
              <a:custGeom>
                <a:avLst/>
                <a:gdLst>
                  <a:gd name="T0" fmla="*/ 26 w 26"/>
                  <a:gd name="T1" fmla="*/ 36 h 52"/>
                  <a:gd name="T2" fmla="*/ 26 w 26"/>
                  <a:gd name="T3" fmla="*/ 52 h 52"/>
                  <a:gd name="T4" fmla="*/ 0 w 26"/>
                  <a:gd name="T5" fmla="*/ 20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20"/>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580" name="Freeform 223"/>
              <p:cNvSpPr/>
              <p:nvPr/>
            </p:nvSpPr>
            <p:spPr bwMode="auto">
              <a:xfrm>
                <a:off x="2459" y="2291"/>
                <a:ext cx="48" cy="88"/>
              </a:xfrm>
              <a:custGeom>
                <a:avLst/>
                <a:gdLst>
                  <a:gd name="T0" fmla="*/ 0 w 48"/>
                  <a:gd name="T1" fmla="*/ 0 h 88"/>
                  <a:gd name="T2" fmla="*/ 48 w 48"/>
                  <a:gd name="T3" fmla="*/ 62 h 88"/>
                  <a:gd name="T4" fmla="*/ 48 w 48"/>
                  <a:gd name="T5" fmla="*/ 88 h 88"/>
                  <a:gd name="T6" fmla="*/ 0 w 48"/>
                  <a:gd name="T7" fmla="*/ 30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1" name="Freeform 224"/>
              <p:cNvSpPr/>
              <p:nvPr/>
            </p:nvSpPr>
            <p:spPr bwMode="auto">
              <a:xfrm>
                <a:off x="2523" y="2371"/>
                <a:ext cx="10" cy="38"/>
              </a:xfrm>
              <a:custGeom>
                <a:avLst/>
                <a:gdLst>
                  <a:gd name="T0" fmla="*/ 10 w 10"/>
                  <a:gd name="T1" fmla="*/ 38 h 38"/>
                  <a:gd name="T2" fmla="*/ 0 w 10"/>
                  <a:gd name="T3" fmla="*/ 26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6"/>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582" name="Freeform 225"/>
              <p:cNvSpPr/>
              <p:nvPr/>
            </p:nvSpPr>
            <p:spPr bwMode="auto">
              <a:xfrm>
                <a:off x="2547" y="240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583" name="Freeform 226"/>
              <p:cNvSpPr/>
              <p:nvPr/>
            </p:nvSpPr>
            <p:spPr bwMode="auto">
              <a:xfrm>
                <a:off x="2595" y="2463"/>
                <a:ext cx="18" cy="38"/>
              </a:xfrm>
              <a:custGeom>
                <a:avLst/>
                <a:gdLst>
                  <a:gd name="T0" fmla="*/ 18 w 18"/>
                  <a:gd name="T1" fmla="*/ 22 h 38"/>
                  <a:gd name="T2" fmla="*/ 18 w 18"/>
                  <a:gd name="T3" fmla="*/ 38 h 38"/>
                  <a:gd name="T4" fmla="*/ 0 w 18"/>
                  <a:gd name="T5" fmla="*/ 18 h 38"/>
                  <a:gd name="T6" fmla="*/ 0 w 18"/>
                  <a:gd name="T7" fmla="*/ 0 h 38"/>
                  <a:gd name="T8" fmla="*/ 18 w 18"/>
                  <a:gd name="T9" fmla="*/ 22 h 38"/>
                </a:gdLst>
                <a:ahLst/>
                <a:cxnLst>
                  <a:cxn ang="0">
                    <a:pos x="T0" y="T1"/>
                  </a:cxn>
                  <a:cxn ang="0">
                    <a:pos x="T2" y="T3"/>
                  </a:cxn>
                  <a:cxn ang="0">
                    <a:pos x="T4" y="T5"/>
                  </a:cxn>
                  <a:cxn ang="0">
                    <a:pos x="T6" y="T7"/>
                  </a:cxn>
                  <a:cxn ang="0">
                    <a:pos x="T8" y="T9"/>
                  </a:cxn>
                </a:cxnLst>
                <a:rect l="0" t="0" r="r" b="b"/>
                <a:pathLst>
                  <a:path w="18" h="38">
                    <a:moveTo>
                      <a:pt x="18" y="22"/>
                    </a:moveTo>
                    <a:lnTo>
                      <a:pt x="18" y="38"/>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1584" name="Freeform 227"/>
              <p:cNvSpPr/>
              <p:nvPr/>
            </p:nvSpPr>
            <p:spPr bwMode="auto">
              <a:xfrm>
                <a:off x="2595" y="2503"/>
                <a:ext cx="18" cy="36"/>
              </a:xfrm>
              <a:custGeom>
                <a:avLst/>
                <a:gdLst>
                  <a:gd name="T0" fmla="*/ 18 w 18"/>
                  <a:gd name="T1" fmla="*/ 20 h 36"/>
                  <a:gd name="T2" fmla="*/ 18 w 18"/>
                  <a:gd name="T3" fmla="*/ 36 h 36"/>
                  <a:gd name="T4" fmla="*/ 0 w 18"/>
                  <a:gd name="T5" fmla="*/ 16 h 36"/>
                  <a:gd name="T6" fmla="*/ 0 w 18"/>
                  <a:gd name="T7" fmla="*/ 0 h 36"/>
                  <a:gd name="T8" fmla="*/ 18 w 18"/>
                  <a:gd name="T9" fmla="*/ 20 h 36"/>
                </a:gdLst>
                <a:ahLst/>
                <a:cxnLst>
                  <a:cxn ang="0">
                    <a:pos x="T0" y="T1"/>
                  </a:cxn>
                  <a:cxn ang="0">
                    <a:pos x="T2" y="T3"/>
                  </a:cxn>
                  <a:cxn ang="0">
                    <a:pos x="T4" y="T5"/>
                  </a:cxn>
                  <a:cxn ang="0">
                    <a:pos x="T6" y="T7"/>
                  </a:cxn>
                  <a:cxn ang="0">
                    <a:pos x="T8" y="T9"/>
                  </a:cxn>
                </a:cxnLst>
                <a:rect l="0" t="0" r="r" b="b"/>
                <a:pathLst>
                  <a:path w="18" h="36">
                    <a:moveTo>
                      <a:pt x="18" y="20"/>
                    </a:moveTo>
                    <a:lnTo>
                      <a:pt x="18" y="36"/>
                    </a:lnTo>
                    <a:lnTo>
                      <a:pt x="0" y="16"/>
                    </a:lnTo>
                    <a:lnTo>
                      <a:pt x="0" y="0"/>
                    </a:lnTo>
                    <a:lnTo>
                      <a:pt x="18" y="20"/>
                    </a:lnTo>
                    <a:close/>
                  </a:path>
                </a:pathLst>
              </a:custGeom>
              <a:grpFill/>
              <a:ln>
                <a:noFill/>
              </a:ln>
            </p:spPr>
            <p:txBody>
              <a:bodyPr vert="horz" wrap="square" lIns="91440" tIns="45720" rIns="91440" bIns="45720" numCol="1" anchor="t" anchorCtr="0" compatLnSpc="1"/>
              <a:lstStyle/>
              <a:p>
                <a:endParaRPr lang="zh-CN" altLang="en-US"/>
              </a:p>
            </p:txBody>
          </p:sp>
          <p:sp>
            <p:nvSpPr>
              <p:cNvPr id="1585" name="Freeform 228"/>
              <p:cNvSpPr/>
              <p:nvPr/>
            </p:nvSpPr>
            <p:spPr bwMode="auto">
              <a:xfrm>
                <a:off x="2459" y="2403"/>
                <a:ext cx="50" cy="80"/>
              </a:xfrm>
              <a:custGeom>
                <a:avLst/>
                <a:gdLst>
                  <a:gd name="T0" fmla="*/ 0 w 50"/>
                  <a:gd name="T1" fmla="*/ 0 h 80"/>
                  <a:gd name="T2" fmla="*/ 50 w 50"/>
                  <a:gd name="T3" fmla="*/ 54 h 80"/>
                  <a:gd name="T4" fmla="*/ 50 w 50"/>
                  <a:gd name="T5" fmla="*/ 80 h 80"/>
                  <a:gd name="T6" fmla="*/ 0 w 50"/>
                  <a:gd name="T7" fmla="*/ 32 h 80"/>
                  <a:gd name="T8" fmla="*/ 0 w 50"/>
                  <a:gd name="T9" fmla="*/ 0 h 80"/>
                </a:gdLst>
                <a:ahLst/>
                <a:cxnLst>
                  <a:cxn ang="0">
                    <a:pos x="T0" y="T1"/>
                  </a:cxn>
                  <a:cxn ang="0">
                    <a:pos x="T2" y="T3"/>
                  </a:cxn>
                  <a:cxn ang="0">
                    <a:pos x="T4" y="T5"/>
                  </a:cxn>
                  <a:cxn ang="0">
                    <a:pos x="T6" y="T7"/>
                  </a:cxn>
                  <a:cxn ang="0">
                    <a:pos x="T8" y="T9"/>
                  </a:cxn>
                </a:cxnLst>
                <a:rect l="0" t="0" r="r" b="b"/>
                <a:pathLst>
                  <a:path w="50" h="80">
                    <a:moveTo>
                      <a:pt x="0" y="0"/>
                    </a:moveTo>
                    <a:lnTo>
                      <a:pt x="50" y="54"/>
                    </a:lnTo>
                    <a:lnTo>
                      <a:pt x="50" y="8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6" name="Freeform 229"/>
              <p:cNvSpPr/>
              <p:nvPr/>
            </p:nvSpPr>
            <p:spPr bwMode="auto">
              <a:xfrm>
                <a:off x="2525" y="2471"/>
                <a:ext cx="14" cy="38"/>
              </a:xfrm>
              <a:custGeom>
                <a:avLst/>
                <a:gdLst>
                  <a:gd name="T0" fmla="*/ 0 w 14"/>
                  <a:gd name="T1" fmla="*/ 0 h 38"/>
                  <a:gd name="T2" fmla="*/ 14 w 14"/>
                  <a:gd name="T3" fmla="*/ 16 h 38"/>
                  <a:gd name="T4" fmla="*/ 14 w 14"/>
                  <a:gd name="T5" fmla="*/ 38 h 38"/>
                  <a:gd name="T6" fmla="*/ 0 w 14"/>
                  <a:gd name="T7" fmla="*/ 26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7" name="Freeform 230"/>
              <p:cNvSpPr/>
              <p:nvPr/>
            </p:nvSpPr>
            <p:spPr bwMode="auto">
              <a:xfrm>
                <a:off x="2553" y="2501"/>
                <a:ext cx="60" cy="76"/>
              </a:xfrm>
              <a:custGeom>
                <a:avLst/>
                <a:gdLst>
                  <a:gd name="T0" fmla="*/ 60 w 60"/>
                  <a:gd name="T1" fmla="*/ 62 h 76"/>
                  <a:gd name="T2" fmla="*/ 60 w 60"/>
                  <a:gd name="T3" fmla="*/ 76 h 76"/>
                  <a:gd name="T4" fmla="*/ 2 w 60"/>
                  <a:gd name="T5" fmla="*/ 22 h 76"/>
                  <a:gd name="T6" fmla="*/ 2 w 60"/>
                  <a:gd name="T7" fmla="*/ 2 h 76"/>
                  <a:gd name="T8" fmla="*/ 0 w 60"/>
                  <a:gd name="T9" fmla="*/ 0 h 76"/>
                  <a:gd name="T10" fmla="*/ 60 w 60"/>
                  <a:gd name="T11" fmla="*/ 62 h 76"/>
                </a:gdLst>
                <a:ahLst/>
                <a:cxnLst>
                  <a:cxn ang="0">
                    <a:pos x="T0" y="T1"/>
                  </a:cxn>
                  <a:cxn ang="0">
                    <a:pos x="T2" y="T3"/>
                  </a:cxn>
                  <a:cxn ang="0">
                    <a:pos x="T4" y="T5"/>
                  </a:cxn>
                  <a:cxn ang="0">
                    <a:pos x="T6" y="T7"/>
                  </a:cxn>
                  <a:cxn ang="0">
                    <a:pos x="T8" y="T9"/>
                  </a:cxn>
                  <a:cxn ang="0">
                    <a:pos x="T10" y="T11"/>
                  </a:cxn>
                </a:cxnLst>
                <a:rect l="0" t="0" r="r" b="b"/>
                <a:pathLst>
                  <a:path w="60" h="76">
                    <a:moveTo>
                      <a:pt x="60" y="62"/>
                    </a:moveTo>
                    <a:lnTo>
                      <a:pt x="60" y="76"/>
                    </a:lnTo>
                    <a:lnTo>
                      <a:pt x="2" y="22"/>
                    </a:lnTo>
                    <a:lnTo>
                      <a:pt x="2" y="2"/>
                    </a:lnTo>
                    <a:lnTo>
                      <a:pt x="0" y="0"/>
                    </a:lnTo>
                    <a:lnTo>
                      <a:pt x="60" y="62"/>
                    </a:lnTo>
                    <a:close/>
                  </a:path>
                </a:pathLst>
              </a:custGeom>
              <a:grpFill/>
              <a:ln>
                <a:noFill/>
              </a:ln>
            </p:spPr>
            <p:txBody>
              <a:bodyPr vert="horz" wrap="square" lIns="91440" tIns="45720" rIns="91440" bIns="45720" numCol="1" anchor="t" anchorCtr="0" compatLnSpc="1"/>
              <a:lstStyle/>
              <a:p>
                <a:endParaRPr lang="zh-CN" altLang="en-US"/>
              </a:p>
            </p:txBody>
          </p:sp>
          <p:sp>
            <p:nvSpPr>
              <p:cNvPr id="1588" name="Freeform 231"/>
              <p:cNvSpPr/>
              <p:nvPr/>
            </p:nvSpPr>
            <p:spPr bwMode="auto">
              <a:xfrm>
                <a:off x="2459" y="245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89" name="Freeform 232"/>
              <p:cNvSpPr/>
              <p:nvPr/>
            </p:nvSpPr>
            <p:spPr bwMode="auto">
              <a:xfrm>
                <a:off x="2597" y="2585"/>
                <a:ext cx="16" cy="30"/>
              </a:xfrm>
              <a:custGeom>
                <a:avLst/>
                <a:gdLst>
                  <a:gd name="T0" fmla="*/ 16 w 16"/>
                  <a:gd name="T1" fmla="*/ 14 h 30"/>
                  <a:gd name="T2" fmla="*/ 16 w 16"/>
                  <a:gd name="T3" fmla="*/ 30 h 30"/>
                  <a:gd name="T4" fmla="*/ 0 w 16"/>
                  <a:gd name="T5" fmla="*/ 18 h 30"/>
                  <a:gd name="T6" fmla="*/ 0 w 16"/>
                  <a:gd name="T7" fmla="*/ 0 h 30"/>
                  <a:gd name="T8" fmla="*/ 16 w 16"/>
                  <a:gd name="T9" fmla="*/ 14 h 30"/>
                </a:gdLst>
                <a:ahLst/>
                <a:cxnLst>
                  <a:cxn ang="0">
                    <a:pos x="T0" y="T1"/>
                  </a:cxn>
                  <a:cxn ang="0">
                    <a:pos x="T2" y="T3"/>
                  </a:cxn>
                  <a:cxn ang="0">
                    <a:pos x="T4" y="T5"/>
                  </a:cxn>
                  <a:cxn ang="0">
                    <a:pos x="T6" y="T7"/>
                  </a:cxn>
                  <a:cxn ang="0">
                    <a:pos x="T8" y="T9"/>
                  </a:cxn>
                </a:cxnLst>
                <a:rect l="0" t="0" r="r" b="b"/>
                <a:pathLst>
                  <a:path w="16" h="30">
                    <a:moveTo>
                      <a:pt x="16" y="14"/>
                    </a:moveTo>
                    <a:lnTo>
                      <a:pt x="16" y="30"/>
                    </a:lnTo>
                    <a:lnTo>
                      <a:pt x="0" y="18"/>
                    </a:lnTo>
                    <a:lnTo>
                      <a:pt x="0" y="0"/>
                    </a:lnTo>
                    <a:lnTo>
                      <a:pt x="16" y="14"/>
                    </a:lnTo>
                    <a:close/>
                  </a:path>
                </a:pathLst>
              </a:custGeom>
              <a:grpFill/>
              <a:ln>
                <a:noFill/>
              </a:ln>
            </p:spPr>
            <p:txBody>
              <a:bodyPr vert="horz" wrap="square" lIns="91440" tIns="45720" rIns="91440" bIns="45720" numCol="1" anchor="t" anchorCtr="0" compatLnSpc="1"/>
              <a:lstStyle/>
              <a:p>
                <a:endParaRPr lang="zh-CN" altLang="en-US"/>
              </a:p>
            </p:txBody>
          </p:sp>
          <p:sp>
            <p:nvSpPr>
              <p:cNvPr id="1590" name="Freeform 233"/>
              <p:cNvSpPr/>
              <p:nvPr/>
            </p:nvSpPr>
            <p:spPr bwMode="auto">
              <a:xfrm>
                <a:off x="2459" y="251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1" name="Freeform 234"/>
              <p:cNvSpPr/>
              <p:nvPr/>
            </p:nvSpPr>
            <p:spPr bwMode="auto">
              <a:xfrm>
                <a:off x="2531" y="2573"/>
                <a:ext cx="18" cy="36"/>
              </a:xfrm>
              <a:custGeom>
                <a:avLst/>
                <a:gdLst>
                  <a:gd name="T0" fmla="*/ 18 w 18"/>
                  <a:gd name="T1" fmla="*/ 12 h 36"/>
                  <a:gd name="T2" fmla="*/ 18 w 18"/>
                  <a:gd name="T3" fmla="*/ 36 h 36"/>
                  <a:gd name="T4" fmla="*/ 2 w 18"/>
                  <a:gd name="T5" fmla="*/ 24 h 36"/>
                  <a:gd name="T6" fmla="*/ 2 w 18"/>
                  <a:gd name="T7" fmla="*/ 2 h 36"/>
                  <a:gd name="T8" fmla="*/ 0 w 18"/>
                  <a:gd name="T9" fmla="*/ 0 h 36"/>
                  <a:gd name="T10" fmla="*/ 18 w 18"/>
                  <a:gd name="T11" fmla="*/ 12 h 36"/>
                </a:gdLst>
                <a:ahLst/>
                <a:cxnLst>
                  <a:cxn ang="0">
                    <a:pos x="T0" y="T1"/>
                  </a:cxn>
                  <a:cxn ang="0">
                    <a:pos x="T2" y="T3"/>
                  </a:cxn>
                  <a:cxn ang="0">
                    <a:pos x="T4" y="T5"/>
                  </a:cxn>
                  <a:cxn ang="0">
                    <a:pos x="T6" y="T7"/>
                  </a:cxn>
                  <a:cxn ang="0">
                    <a:pos x="T8" y="T9"/>
                  </a:cxn>
                  <a:cxn ang="0">
                    <a:pos x="T10" y="T11"/>
                  </a:cxn>
                </a:cxnLst>
                <a:rect l="0" t="0" r="r" b="b"/>
                <a:pathLst>
                  <a:path w="18" h="36">
                    <a:moveTo>
                      <a:pt x="18" y="12"/>
                    </a:moveTo>
                    <a:lnTo>
                      <a:pt x="18" y="36"/>
                    </a:lnTo>
                    <a:lnTo>
                      <a:pt x="2" y="24"/>
                    </a:lnTo>
                    <a:lnTo>
                      <a:pt x="2" y="2"/>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592" name="Freeform 235"/>
              <p:cNvSpPr/>
              <p:nvPr/>
            </p:nvSpPr>
            <p:spPr bwMode="auto">
              <a:xfrm>
                <a:off x="2565" y="2597"/>
                <a:ext cx="48" cy="55"/>
              </a:xfrm>
              <a:custGeom>
                <a:avLst/>
                <a:gdLst>
                  <a:gd name="T0" fmla="*/ 48 w 48"/>
                  <a:gd name="T1" fmla="*/ 39 h 55"/>
                  <a:gd name="T2" fmla="*/ 48 w 48"/>
                  <a:gd name="T3" fmla="*/ 55 h 55"/>
                  <a:gd name="T4" fmla="*/ 0 w 48"/>
                  <a:gd name="T5" fmla="*/ 22 h 55"/>
                  <a:gd name="T6" fmla="*/ 0 w 48"/>
                  <a:gd name="T7" fmla="*/ 0 h 55"/>
                  <a:gd name="T8" fmla="*/ 48 w 48"/>
                  <a:gd name="T9" fmla="*/ 39 h 55"/>
                </a:gdLst>
                <a:ahLst/>
                <a:cxnLst>
                  <a:cxn ang="0">
                    <a:pos x="T0" y="T1"/>
                  </a:cxn>
                  <a:cxn ang="0">
                    <a:pos x="T2" y="T3"/>
                  </a:cxn>
                  <a:cxn ang="0">
                    <a:pos x="T4" y="T5"/>
                  </a:cxn>
                  <a:cxn ang="0">
                    <a:pos x="T6" y="T7"/>
                  </a:cxn>
                  <a:cxn ang="0">
                    <a:pos x="T8" y="T9"/>
                  </a:cxn>
                </a:cxnLst>
                <a:rect l="0" t="0" r="r" b="b"/>
                <a:pathLst>
                  <a:path w="48" h="55">
                    <a:moveTo>
                      <a:pt x="48" y="39"/>
                    </a:moveTo>
                    <a:lnTo>
                      <a:pt x="48" y="55"/>
                    </a:lnTo>
                    <a:lnTo>
                      <a:pt x="0" y="22"/>
                    </a:lnTo>
                    <a:lnTo>
                      <a:pt x="0" y="0"/>
                    </a:lnTo>
                    <a:lnTo>
                      <a:pt x="48" y="39"/>
                    </a:lnTo>
                    <a:close/>
                  </a:path>
                </a:pathLst>
              </a:custGeom>
              <a:grpFill/>
              <a:ln>
                <a:noFill/>
              </a:ln>
            </p:spPr>
            <p:txBody>
              <a:bodyPr vert="horz" wrap="square" lIns="91440" tIns="45720" rIns="91440" bIns="45720" numCol="1" anchor="t" anchorCtr="0" compatLnSpc="1"/>
              <a:lstStyle/>
              <a:p>
                <a:endParaRPr lang="zh-CN" altLang="en-US"/>
              </a:p>
            </p:txBody>
          </p:sp>
          <p:sp>
            <p:nvSpPr>
              <p:cNvPr id="1593" name="Freeform 236"/>
              <p:cNvSpPr/>
              <p:nvPr/>
            </p:nvSpPr>
            <p:spPr bwMode="auto">
              <a:xfrm>
                <a:off x="2459" y="2571"/>
                <a:ext cx="18" cy="42"/>
              </a:xfrm>
              <a:custGeom>
                <a:avLst/>
                <a:gdLst>
                  <a:gd name="T0" fmla="*/ 0 w 18"/>
                  <a:gd name="T1" fmla="*/ 0 h 42"/>
                  <a:gd name="T2" fmla="*/ 18 w 18"/>
                  <a:gd name="T3" fmla="*/ 12 h 42"/>
                  <a:gd name="T4" fmla="*/ 18 w 18"/>
                  <a:gd name="T5" fmla="*/ 42 h 42"/>
                  <a:gd name="T6" fmla="*/ 0 w 18"/>
                  <a:gd name="T7" fmla="*/ 32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4" name="Freeform 237"/>
              <p:cNvSpPr/>
              <p:nvPr/>
            </p:nvSpPr>
            <p:spPr bwMode="auto">
              <a:xfrm>
                <a:off x="2493" y="2593"/>
                <a:ext cx="16" cy="38"/>
              </a:xfrm>
              <a:custGeom>
                <a:avLst/>
                <a:gdLst>
                  <a:gd name="T0" fmla="*/ 16 w 16"/>
                  <a:gd name="T1" fmla="*/ 12 h 38"/>
                  <a:gd name="T2" fmla="*/ 16 w 16"/>
                  <a:gd name="T3" fmla="*/ 38 h 38"/>
                  <a:gd name="T4" fmla="*/ 0 w 16"/>
                  <a:gd name="T5" fmla="*/ 28 h 38"/>
                  <a:gd name="T6" fmla="*/ 0 w 16"/>
                  <a:gd name="T7" fmla="*/ 0 h 38"/>
                  <a:gd name="T8" fmla="*/ 16 w 16"/>
                  <a:gd name="T9" fmla="*/ 12 h 38"/>
                </a:gdLst>
                <a:ahLst/>
                <a:cxnLst>
                  <a:cxn ang="0">
                    <a:pos x="T0" y="T1"/>
                  </a:cxn>
                  <a:cxn ang="0">
                    <a:pos x="T2" y="T3"/>
                  </a:cxn>
                  <a:cxn ang="0">
                    <a:pos x="T4" y="T5"/>
                  </a:cxn>
                  <a:cxn ang="0">
                    <a:pos x="T6" y="T7"/>
                  </a:cxn>
                  <a:cxn ang="0">
                    <a:pos x="T8" y="T9"/>
                  </a:cxn>
                </a:cxnLst>
                <a:rect l="0" t="0" r="r" b="b"/>
                <a:pathLst>
                  <a:path w="16" h="38">
                    <a:moveTo>
                      <a:pt x="16" y="12"/>
                    </a:moveTo>
                    <a:lnTo>
                      <a:pt x="16" y="38"/>
                    </a:lnTo>
                    <a:lnTo>
                      <a:pt x="0" y="28"/>
                    </a:lnTo>
                    <a:lnTo>
                      <a:pt x="0" y="0"/>
                    </a:lnTo>
                    <a:lnTo>
                      <a:pt x="16" y="12"/>
                    </a:lnTo>
                    <a:close/>
                  </a:path>
                </a:pathLst>
              </a:custGeom>
              <a:grpFill/>
              <a:ln>
                <a:noFill/>
              </a:ln>
            </p:spPr>
            <p:txBody>
              <a:bodyPr vert="horz" wrap="square" lIns="91440" tIns="45720" rIns="91440" bIns="45720" numCol="1" anchor="t" anchorCtr="0" compatLnSpc="1"/>
              <a:lstStyle/>
              <a:p>
                <a:endParaRPr lang="zh-CN" altLang="en-US"/>
              </a:p>
            </p:txBody>
          </p:sp>
          <p:sp>
            <p:nvSpPr>
              <p:cNvPr id="1595" name="Freeform 238"/>
              <p:cNvSpPr/>
              <p:nvPr/>
            </p:nvSpPr>
            <p:spPr bwMode="auto">
              <a:xfrm>
                <a:off x="2525" y="2615"/>
                <a:ext cx="50" cy="53"/>
              </a:xfrm>
              <a:custGeom>
                <a:avLst/>
                <a:gdLst>
                  <a:gd name="T0" fmla="*/ 50 w 50"/>
                  <a:gd name="T1" fmla="*/ 33 h 53"/>
                  <a:gd name="T2" fmla="*/ 50 w 50"/>
                  <a:gd name="T3" fmla="*/ 53 h 53"/>
                  <a:gd name="T4" fmla="*/ 0 w 50"/>
                  <a:gd name="T5" fmla="*/ 25 h 53"/>
                  <a:gd name="T6" fmla="*/ 0 w 50"/>
                  <a:gd name="T7" fmla="*/ 0 h 53"/>
                  <a:gd name="T8" fmla="*/ 50 w 50"/>
                  <a:gd name="T9" fmla="*/ 33 h 53"/>
                </a:gdLst>
                <a:ahLst/>
                <a:cxnLst>
                  <a:cxn ang="0">
                    <a:pos x="T0" y="T1"/>
                  </a:cxn>
                  <a:cxn ang="0">
                    <a:pos x="T2" y="T3"/>
                  </a:cxn>
                  <a:cxn ang="0">
                    <a:pos x="T4" y="T5"/>
                  </a:cxn>
                  <a:cxn ang="0">
                    <a:pos x="T6" y="T7"/>
                  </a:cxn>
                  <a:cxn ang="0">
                    <a:pos x="T8" y="T9"/>
                  </a:cxn>
                </a:cxnLst>
                <a:rect l="0" t="0" r="r" b="b"/>
                <a:pathLst>
                  <a:path w="50" h="53">
                    <a:moveTo>
                      <a:pt x="50" y="33"/>
                    </a:moveTo>
                    <a:lnTo>
                      <a:pt x="50" y="53"/>
                    </a:lnTo>
                    <a:lnTo>
                      <a:pt x="0" y="25"/>
                    </a:lnTo>
                    <a:lnTo>
                      <a:pt x="0" y="0"/>
                    </a:lnTo>
                    <a:lnTo>
                      <a:pt x="50" y="33"/>
                    </a:lnTo>
                    <a:close/>
                  </a:path>
                </a:pathLst>
              </a:custGeom>
              <a:grpFill/>
              <a:ln>
                <a:noFill/>
              </a:ln>
            </p:spPr>
            <p:txBody>
              <a:bodyPr vert="horz" wrap="square" lIns="91440" tIns="45720" rIns="91440" bIns="45720" numCol="1" anchor="t" anchorCtr="0" compatLnSpc="1"/>
              <a:lstStyle/>
              <a:p>
                <a:endParaRPr lang="zh-CN" altLang="en-US"/>
              </a:p>
            </p:txBody>
          </p:sp>
          <p:sp>
            <p:nvSpPr>
              <p:cNvPr id="1596" name="Freeform 239"/>
              <p:cNvSpPr/>
              <p:nvPr/>
            </p:nvSpPr>
            <p:spPr bwMode="auto">
              <a:xfrm>
                <a:off x="2459" y="2627"/>
                <a:ext cx="30" cy="45"/>
              </a:xfrm>
              <a:custGeom>
                <a:avLst/>
                <a:gdLst>
                  <a:gd name="T0" fmla="*/ 0 w 30"/>
                  <a:gd name="T1" fmla="*/ 0 h 45"/>
                  <a:gd name="T2" fmla="*/ 30 w 30"/>
                  <a:gd name="T3" fmla="*/ 17 h 45"/>
                  <a:gd name="T4" fmla="*/ 30 w 30"/>
                  <a:gd name="T5" fmla="*/ 45 h 45"/>
                  <a:gd name="T6" fmla="*/ 0 w 30"/>
                  <a:gd name="T7" fmla="*/ 33 h 45"/>
                  <a:gd name="T8" fmla="*/ 0 w 30"/>
                  <a:gd name="T9" fmla="*/ 0 h 45"/>
                </a:gdLst>
                <a:ahLst/>
                <a:cxnLst>
                  <a:cxn ang="0">
                    <a:pos x="T0" y="T1"/>
                  </a:cxn>
                  <a:cxn ang="0">
                    <a:pos x="T2" y="T3"/>
                  </a:cxn>
                  <a:cxn ang="0">
                    <a:pos x="T4" y="T5"/>
                  </a:cxn>
                  <a:cxn ang="0">
                    <a:pos x="T6" y="T7"/>
                  </a:cxn>
                  <a:cxn ang="0">
                    <a:pos x="T8" y="T9"/>
                  </a:cxn>
                </a:cxnLst>
                <a:rect l="0" t="0" r="r" b="b"/>
                <a:pathLst>
                  <a:path w="30" h="45">
                    <a:moveTo>
                      <a:pt x="0" y="0"/>
                    </a:moveTo>
                    <a:lnTo>
                      <a:pt x="30" y="17"/>
                    </a:lnTo>
                    <a:lnTo>
                      <a:pt x="30" y="4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7" name="Freeform 240"/>
              <p:cNvSpPr/>
              <p:nvPr/>
            </p:nvSpPr>
            <p:spPr bwMode="auto">
              <a:xfrm>
                <a:off x="2553" y="2678"/>
                <a:ext cx="60" cy="46"/>
              </a:xfrm>
              <a:custGeom>
                <a:avLst/>
                <a:gdLst>
                  <a:gd name="T0" fmla="*/ 60 w 60"/>
                  <a:gd name="T1" fmla="*/ 30 h 46"/>
                  <a:gd name="T2" fmla="*/ 60 w 60"/>
                  <a:gd name="T3" fmla="*/ 46 h 46"/>
                  <a:gd name="T4" fmla="*/ 0 w 60"/>
                  <a:gd name="T5" fmla="*/ 20 h 46"/>
                  <a:gd name="T6" fmla="*/ 0 w 60"/>
                  <a:gd name="T7" fmla="*/ 0 h 46"/>
                  <a:gd name="T8" fmla="*/ 60 w 60"/>
                  <a:gd name="T9" fmla="*/ 30 h 46"/>
                </a:gdLst>
                <a:ahLst/>
                <a:cxnLst>
                  <a:cxn ang="0">
                    <a:pos x="T0" y="T1"/>
                  </a:cxn>
                  <a:cxn ang="0">
                    <a:pos x="T2" y="T3"/>
                  </a:cxn>
                  <a:cxn ang="0">
                    <a:pos x="T4" y="T5"/>
                  </a:cxn>
                  <a:cxn ang="0">
                    <a:pos x="T6" y="T7"/>
                  </a:cxn>
                  <a:cxn ang="0">
                    <a:pos x="T8" y="T9"/>
                  </a:cxn>
                </a:cxnLst>
                <a:rect l="0" t="0" r="r" b="b"/>
                <a:pathLst>
                  <a:path w="60" h="46">
                    <a:moveTo>
                      <a:pt x="60" y="30"/>
                    </a:moveTo>
                    <a:lnTo>
                      <a:pt x="60" y="46"/>
                    </a:lnTo>
                    <a:lnTo>
                      <a:pt x="0" y="20"/>
                    </a:lnTo>
                    <a:lnTo>
                      <a:pt x="0" y="0"/>
                    </a:lnTo>
                    <a:lnTo>
                      <a:pt x="60" y="30"/>
                    </a:lnTo>
                    <a:close/>
                  </a:path>
                </a:pathLst>
              </a:custGeom>
              <a:grpFill/>
              <a:ln>
                <a:noFill/>
              </a:ln>
            </p:spPr>
            <p:txBody>
              <a:bodyPr vert="horz" wrap="square" lIns="91440" tIns="45720" rIns="91440" bIns="45720" numCol="1" anchor="t" anchorCtr="0" compatLnSpc="1"/>
              <a:lstStyle/>
              <a:p>
                <a:endParaRPr lang="zh-CN" altLang="en-US"/>
              </a:p>
            </p:txBody>
          </p:sp>
          <p:sp>
            <p:nvSpPr>
              <p:cNvPr id="1598" name="Freeform 241"/>
              <p:cNvSpPr/>
              <p:nvPr/>
            </p:nvSpPr>
            <p:spPr bwMode="auto">
              <a:xfrm>
                <a:off x="2459" y="2684"/>
                <a:ext cx="58" cy="48"/>
              </a:xfrm>
              <a:custGeom>
                <a:avLst/>
                <a:gdLst>
                  <a:gd name="T0" fmla="*/ 0 w 58"/>
                  <a:gd name="T1" fmla="*/ 0 h 48"/>
                  <a:gd name="T2" fmla="*/ 58 w 58"/>
                  <a:gd name="T3" fmla="*/ 24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4"/>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99" name="Freeform 242"/>
              <p:cNvSpPr/>
              <p:nvPr/>
            </p:nvSpPr>
            <p:spPr bwMode="auto">
              <a:xfrm>
                <a:off x="2533" y="2714"/>
                <a:ext cx="42" cy="36"/>
              </a:xfrm>
              <a:custGeom>
                <a:avLst/>
                <a:gdLst>
                  <a:gd name="T0" fmla="*/ 0 w 42"/>
                  <a:gd name="T1" fmla="*/ 0 h 36"/>
                  <a:gd name="T2" fmla="*/ 42 w 42"/>
                  <a:gd name="T3" fmla="*/ 16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6"/>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0" name="Freeform 243"/>
              <p:cNvSpPr/>
              <p:nvPr/>
            </p:nvSpPr>
            <p:spPr bwMode="auto">
              <a:xfrm>
                <a:off x="2497" y="2750"/>
                <a:ext cx="36" cy="34"/>
              </a:xfrm>
              <a:custGeom>
                <a:avLst/>
                <a:gdLst>
                  <a:gd name="T0" fmla="*/ 36 w 36"/>
                  <a:gd name="T1" fmla="*/ 10 h 34"/>
                  <a:gd name="T2" fmla="*/ 36 w 36"/>
                  <a:gd name="T3" fmla="*/ 34 h 34"/>
                  <a:gd name="T4" fmla="*/ 0 w 36"/>
                  <a:gd name="T5" fmla="*/ 28 h 34"/>
                  <a:gd name="T6" fmla="*/ 0 w 36"/>
                  <a:gd name="T7" fmla="*/ 0 h 34"/>
                  <a:gd name="T8" fmla="*/ 36 w 36"/>
                  <a:gd name="T9" fmla="*/ 10 h 34"/>
                </a:gdLst>
                <a:ahLst/>
                <a:cxnLst>
                  <a:cxn ang="0">
                    <a:pos x="T0" y="T1"/>
                  </a:cxn>
                  <a:cxn ang="0">
                    <a:pos x="T2" y="T3"/>
                  </a:cxn>
                  <a:cxn ang="0">
                    <a:pos x="T4" y="T5"/>
                  </a:cxn>
                  <a:cxn ang="0">
                    <a:pos x="T6" y="T7"/>
                  </a:cxn>
                  <a:cxn ang="0">
                    <a:pos x="T8" y="T9"/>
                  </a:cxn>
                </a:cxnLst>
                <a:rect l="0" t="0" r="r" b="b"/>
                <a:pathLst>
                  <a:path w="36" h="34">
                    <a:moveTo>
                      <a:pt x="36" y="10"/>
                    </a:moveTo>
                    <a:lnTo>
                      <a:pt x="36" y="34"/>
                    </a:lnTo>
                    <a:lnTo>
                      <a:pt x="0" y="28"/>
                    </a:lnTo>
                    <a:lnTo>
                      <a:pt x="0" y="0"/>
                    </a:lnTo>
                    <a:lnTo>
                      <a:pt x="36" y="10"/>
                    </a:lnTo>
                    <a:close/>
                  </a:path>
                </a:pathLst>
              </a:custGeom>
              <a:grpFill/>
              <a:ln>
                <a:noFill/>
              </a:ln>
            </p:spPr>
            <p:txBody>
              <a:bodyPr vert="horz" wrap="square" lIns="91440" tIns="45720" rIns="91440" bIns="45720" numCol="1" anchor="t" anchorCtr="0" compatLnSpc="1"/>
              <a:lstStyle/>
              <a:p>
                <a:endParaRPr lang="zh-CN" altLang="en-US"/>
              </a:p>
            </p:txBody>
          </p:sp>
          <p:sp>
            <p:nvSpPr>
              <p:cNvPr id="1601" name="Freeform 244"/>
              <p:cNvSpPr/>
              <p:nvPr/>
            </p:nvSpPr>
            <p:spPr bwMode="auto">
              <a:xfrm>
                <a:off x="2581" y="2772"/>
                <a:ext cx="32" cy="24"/>
              </a:xfrm>
              <a:custGeom>
                <a:avLst/>
                <a:gdLst>
                  <a:gd name="T0" fmla="*/ 32 w 32"/>
                  <a:gd name="T1" fmla="*/ 8 h 24"/>
                  <a:gd name="T2" fmla="*/ 32 w 32"/>
                  <a:gd name="T3" fmla="*/ 24 h 24"/>
                  <a:gd name="T4" fmla="*/ 0 w 32"/>
                  <a:gd name="T5" fmla="*/ 18 h 24"/>
                  <a:gd name="T6" fmla="*/ 0 w 32"/>
                  <a:gd name="T7" fmla="*/ 0 h 24"/>
                  <a:gd name="T8" fmla="*/ 10 w 32"/>
                  <a:gd name="T9" fmla="*/ 2 h 24"/>
                  <a:gd name="T10" fmla="*/ 32 w 32"/>
                  <a:gd name="T11" fmla="*/ 8 h 24"/>
                </a:gdLst>
                <a:ahLst/>
                <a:cxnLst>
                  <a:cxn ang="0">
                    <a:pos x="T0" y="T1"/>
                  </a:cxn>
                  <a:cxn ang="0">
                    <a:pos x="T2" y="T3"/>
                  </a:cxn>
                  <a:cxn ang="0">
                    <a:pos x="T4" y="T5"/>
                  </a:cxn>
                  <a:cxn ang="0">
                    <a:pos x="T6" y="T7"/>
                  </a:cxn>
                  <a:cxn ang="0">
                    <a:pos x="T8" y="T9"/>
                  </a:cxn>
                  <a:cxn ang="0">
                    <a:pos x="T10" y="T11"/>
                  </a:cxn>
                </a:cxnLst>
                <a:rect l="0" t="0" r="r" b="b"/>
                <a:pathLst>
                  <a:path w="32" h="24">
                    <a:moveTo>
                      <a:pt x="32" y="8"/>
                    </a:moveTo>
                    <a:lnTo>
                      <a:pt x="32" y="24"/>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602" name="Freeform 245"/>
              <p:cNvSpPr/>
              <p:nvPr/>
            </p:nvSpPr>
            <p:spPr bwMode="auto">
              <a:xfrm>
                <a:off x="2459" y="2798"/>
                <a:ext cx="54" cy="32"/>
              </a:xfrm>
              <a:custGeom>
                <a:avLst/>
                <a:gdLst>
                  <a:gd name="T0" fmla="*/ 0 w 54"/>
                  <a:gd name="T1" fmla="*/ 0 h 32"/>
                  <a:gd name="T2" fmla="*/ 54 w 54"/>
                  <a:gd name="T3" fmla="*/ 6 h 32"/>
                  <a:gd name="T4" fmla="*/ 54 w 54"/>
                  <a:gd name="T5" fmla="*/ 32 h 32"/>
                  <a:gd name="T6" fmla="*/ 0 w 54"/>
                  <a:gd name="T7" fmla="*/ 30 h 32"/>
                  <a:gd name="T8" fmla="*/ 0 w 54"/>
                  <a:gd name="T9" fmla="*/ 0 h 32"/>
                </a:gdLst>
                <a:ahLst/>
                <a:cxnLst>
                  <a:cxn ang="0">
                    <a:pos x="T0" y="T1"/>
                  </a:cxn>
                  <a:cxn ang="0">
                    <a:pos x="T2" y="T3"/>
                  </a:cxn>
                  <a:cxn ang="0">
                    <a:pos x="T4" y="T5"/>
                  </a:cxn>
                  <a:cxn ang="0">
                    <a:pos x="T6" y="T7"/>
                  </a:cxn>
                  <a:cxn ang="0">
                    <a:pos x="T8" y="T9"/>
                  </a:cxn>
                </a:cxnLst>
                <a:rect l="0" t="0" r="r" b="b"/>
                <a:pathLst>
                  <a:path w="54" h="32">
                    <a:moveTo>
                      <a:pt x="0" y="0"/>
                    </a:moveTo>
                    <a:lnTo>
                      <a:pt x="54" y="6"/>
                    </a:lnTo>
                    <a:lnTo>
                      <a:pt x="54" y="3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3" name="Freeform 246"/>
              <p:cNvSpPr/>
              <p:nvPr/>
            </p:nvSpPr>
            <p:spPr bwMode="auto">
              <a:xfrm>
                <a:off x="2529" y="2806"/>
                <a:ext cx="18" cy="26"/>
              </a:xfrm>
              <a:custGeom>
                <a:avLst/>
                <a:gdLst>
                  <a:gd name="T0" fmla="*/ 18 w 18"/>
                  <a:gd name="T1" fmla="*/ 4 h 26"/>
                  <a:gd name="T2" fmla="*/ 18 w 18"/>
                  <a:gd name="T3" fmla="*/ 26 h 26"/>
                  <a:gd name="T4" fmla="*/ 0 w 18"/>
                  <a:gd name="T5" fmla="*/ 26 h 26"/>
                  <a:gd name="T6" fmla="*/ 0 w 18"/>
                  <a:gd name="T7" fmla="*/ 0 h 26"/>
                  <a:gd name="T8" fmla="*/ 18 w 18"/>
                  <a:gd name="T9" fmla="*/ 4 h 26"/>
                </a:gdLst>
                <a:ahLst/>
                <a:cxnLst>
                  <a:cxn ang="0">
                    <a:pos x="T0" y="T1"/>
                  </a:cxn>
                  <a:cxn ang="0">
                    <a:pos x="T2" y="T3"/>
                  </a:cxn>
                  <a:cxn ang="0">
                    <a:pos x="T4" y="T5"/>
                  </a:cxn>
                  <a:cxn ang="0">
                    <a:pos x="T6" y="T7"/>
                  </a:cxn>
                  <a:cxn ang="0">
                    <a:pos x="T8" y="T9"/>
                  </a:cxn>
                </a:cxnLst>
                <a:rect l="0" t="0" r="r" b="b"/>
                <a:pathLst>
                  <a:path w="18" h="26">
                    <a:moveTo>
                      <a:pt x="18" y="4"/>
                    </a:moveTo>
                    <a:lnTo>
                      <a:pt x="18" y="26"/>
                    </a:lnTo>
                    <a:lnTo>
                      <a:pt x="0" y="26"/>
                    </a:lnTo>
                    <a:lnTo>
                      <a:pt x="0" y="0"/>
                    </a:lnTo>
                    <a:lnTo>
                      <a:pt x="18" y="4"/>
                    </a:lnTo>
                    <a:close/>
                  </a:path>
                </a:pathLst>
              </a:custGeom>
              <a:grpFill/>
              <a:ln>
                <a:noFill/>
              </a:ln>
            </p:spPr>
            <p:txBody>
              <a:bodyPr vert="horz" wrap="square" lIns="91440" tIns="45720" rIns="91440" bIns="45720" numCol="1" anchor="t" anchorCtr="0" compatLnSpc="1"/>
              <a:lstStyle/>
              <a:p>
                <a:endParaRPr lang="zh-CN" altLang="en-US"/>
              </a:p>
            </p:txBody>
          </p:sp>
          <p:sp>
            <p:nvSpPr>
              <p:cNvPr id="1604" name="Freeform 247"/>
              <p:cNvSpPr/>
              <p:nvPr/>
            </p:nvSpPr>
            <p:spPr bwMode="auto">
              <a:xfrm>
                <a:off x="2563" y="2812"/>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605" name="Freeform 248"/>
              <p:cNvSpPr/>
              <p:nvPr/>
            </p:nvSpPr>
            <p:spPr bwMode="auto">
              <a:xfrm>
                <a:off x="2459" y="2854"/>
                <a:ext cx="24" cy="30"/>
              </a:xfrm>
              <a:custGeom>
                <a:avLst/>
                <a:gdLst>
                  <a:gd name="T0" fmla="*/ 0 w 24"/>
                  <a:gd name="T1" fmla="*/ 0 h 30"/>
                  <a:gd name="T2" fmla="*/ 24 w 24"/>
                  <a:gd name="T3" fmla="*/ 0 h 30"/>
                  <a:gd name="T4" fmla="*/ 24 w 24"/>
                  <a:gd name="T5" fmla="*/ 28 h 30"/>
                  <a:gd name="T6" fmla="*/ 0 w 24"/>
                  <a:gd name="T7" fmla="*/ 30 h 30"/>
                  <a:gd name="T8" fmla="*/ 0 w 24"/>
                  <a:gd name="T9" fmla="*/ 0 h 30"/>
                </a:gdLst>
                <a:ahLst/>
                <a:cxnLst>
                  <a:cxn ang="0">
                    <a:pos x="T0" y="T1"/>
                  </a:cxn>
                  <a:cxn ang="0">
                    <a:pos x="T2" y="T3"/>
                  </a:cxn>
                  <a:cxn ang="0">
                    <a:pos x="T4" y="T5"/>
                  </a:cxn>
                  <a:cxn ang="0">
                    <a:pos x="T6" y="T7"/>
                  </a:cxn>
                  <a:cxn ang="0">
                    <a:pos x="T8" y="T9"/>
                  </a:cxn>
                </a:cxnLst>
                <a:rect l="0" t="0" r="r" b="b"/>
                <a:pathLst>
                  <a:path w="24" h="30">
                    <a:moveTo>
                      <a:pt x="0" y="0"/>
                    </a:moveTo>
                    <a:lnTo>
                      <a:pt x="24" y="0"/>
                    </a:lnTo>
                    <a:lnTo>
                      <a:pt x="24" y="2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606" name="Freeform 249"/>
              <p:cNvSpPr/>
              <p:nvPr/>
            </p:nvSpPr>
            <p:spPr bwMode="auto">
              <a:xfrm>
                <a:off x="2547" y="2854"/>
                <a:ext cx="38" cy="22"/>
              </a:xfrm>
              <a:custGeom>
                <a:avLst/>
                <a:gdLst>
                  <a:gd name="T0" fmla="*/ 38 w 38"/>
                  <a:gd name="T1" fmla="*/ 2 h 22"/>
                  <a:gd name="T2" fmla="*/ 38 w 38"/>
                  <a:gd name="T3" fmla="*/ 20 h 22"/>
                  <a:gd name="T4" fmla="*/ 0 w 38"/>
                  <a:gd name="T5" fmla="*/ 22 h 22"/>
                  <a:gd name="T6" fmla="*/ 0 w 38"/>
                  <a:gd name="T7" fmla="*/ 0 h 22"/>
                  <a:gd name="T8" fmla="*/ 38 w 38"/>
                  <a:gd name="T9" fmla="*/ 2 h 22"/>
                </a:gdLst>
                <a:ahLst/>
                <a:cxnLst>
                  <a:cxn ang="0">
                    <a:pos x="T0" y="T1"/>
                  </a:cxn>
                  <a:cxn ang="0">
                    <a:pos x="T2" y="T3"/>
                  </a:cxn>
                  <a:cxn ang="0">
                    <a:pos x="T4" y="T5"/>
                  </a:cxn>
                  <a:cxn ang="0">
                    <a:pos x="T6" y="T7"/>
                  </a:cxn>
                  <a:cxn ang="0">
                    <a:pos x="T8" y="T9"/>
                  </a:cxn>
                </a:cxnLst>
                <a:rect l="0" t="0" r="r" b="b"/>
                <a:pathLst>
                  <a:path w="38" h="22">
                    <a:moveTo>
                      <a:pt x="38" y="2"/>
                    </a:moveTo>
                    <a:lnTo>
                      <a:pt x="38" y="20"/>
                    </a:lnTo>
                    <a:lnTo>
                      <a:pt x="0" y="22"/>
                    </a:lnTo>
                    <a:lnTo>
                      <a:pt x="0" y="0"/>
                    </a:lnTo>
                    <a:lnTo>
                      <a:pt x="38" y="2"/>
                    </a:lnTo>
                    <a:close/>
                  </a:path>
                </a:pathLst>
              </a:custGeom>
              <a:grpFill/>
              <a:ln>
                <a:noFill/>
              </a:ln>
            </p:spPr>
            <p:txBody>
              <a:bodyPr vert="horz" wrap="square" lIns="91440" tIns="45720" rIns="91440" bIns="45720" numCol="1" anchor="t" anchorCtr="0" compatLnSpc="1"/>
              <a:lstStyle/>
              <a:p>
                <a:endParaRPr lang="zh-CN" altLang="en-US"/>
              </a:p>
            </p:txBody>
          </p:sp>
          <p:sp>
            <p:nvSpPr>
              <p:cNvPr id="1607" name="Rectangle 250"/>
              <p:cNvSpPr>
                <a:spLocks noChangeArrowheads="1"/>
              </p:cNvSpPr>
              <p:nvPr/>
            </p:nvSpPr>
            <p:spPr bwMode="auto">
              <a:xfrm>
                <a:off x="2599" y="2856"/>
                <a:ext cx="14" cy="16"/>
              </a:xfrm>
              <a:prstGeom prst="rect">
                <a:avLst/>
              </a:prstGeom>
              <a:grpFill/>
              <a:ln>
                <a:noFill/>
              </a:ln>
            </p:spPr>
            <p:txBody>
              <a:bodyPr vert="horz" wrap="square" lIns="91440" tIns="45720" rIns="91440" bIns="45720" numCol="1" anchor="t" anchorCtr="0" compatLnSpc="1"/>
              <a:lstStyle/>
              <a:p>
                <a:endParaRPr lang="zh-CN" altLang="en-US"/>
              </a:p>
            </p:txBody>
          </p:sp>
          <p:sp>
            <p:nvSpPr>
              <p:cNvPr id="1608" name="Freeform 251"/>
              <p:cNvSpPr/>
              <p:nvPr/>
            </p:nvSpPr>
            <p:spPr bwMode="auto">
              <a:xfrm>
                <a:off x="2459" y="2902"/>
                <a:ext cx="58" cy="38"/>
              </a:xfrm>
              <a:custGeom>
                <a:avLst/>
                <a:gdLst>
                  <a:gd name="T0" fmla="*/ 0 w 58"/>
                  <a:gd name="T1" fmla="*/ 8 h 38"/>
                  <a:gd name="T2" fmla="*/ 58 w 58"/>
                  <a:gd name="T3" fmla="*/ 0 h 38"/>
                  <a:gd name="T4" fmla="*/ 58 w 58"/>
                  <a:gd name="T5" fmla="*/ 26 h 38"/>
                  <a:gd name="T6" fmla="*/ 0 w 58"/>
                  <a:gd name="T7" fmla="*/ 38 h 38"/>
                  <a:gd name="T8" fmla="*/ 0 w 58"/>
                  <a:gd name="T9" fmla="*/ 8 h 38"/>
                </a:gdLst>
                <a:ahLst/>
                <a:cxnLst>
                  <a:cxn ang="0">
                    <a:pos x="T0" y="T1"/>
                  </a:cxn>
                  <a:cxn ang="0">
                    <a:pos x="T2" y="T3"/>
                  </a:cxn>
                  <a:cxn ang="0">
                    <a:pos x="T4" y="T5"/>
                  </a:cxn>
                  <a:cxn ang="0">
                    <a:pos x="T6" y="T7"/>
                  </a:cxn>
                  <a:cxn ang="0">
                    <a:pos x="T8" y="T9"/>
                  </a:cxn>
                </a:cxnLst>
                <a:rect l="0" t="0" r="r" b="b"/>
                <a:pathLst>
                  <a:path w="58" h="38">
                    <a:moveTo>
                      <a:pt x="0" y="8"/>
                    </a:moveTo>
                    <a:lnTo>
                      <a:pt x="58" y="0"/>
                    </a:lnTo>
                    <a:lnTo>
                      <a:pt x="58" y="26"/>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609" name="Freeform 252"/>
              <p:cNvSpPr/>
              <p:nvPr/>
            </p:nvSpPr>
            <p:spPr bwMode="auto">
              <a:xfrm>
                <a:off x="2533" y="2900"/>
                <a:ext cx="14" cy="24"/>
              </a:xfrm>
              <a:custGeom>
                <a:avLst/>
                <a:gdLst>
                  <a:gd name="T0" fmla="*/ 14 w 14"/>
                  <a:gd name="T1" fmla="*/ 0 h 24"/>
                  <a:gd name="T2" fmla="*/ 14 w 14"/>
                  <a:gd name="T3" fmla="*/ 22 h 24"/>
                  <a:gd name="T4" fmla="*/ 0 w 14"/>
                  <a:gd name="T5" fmla="*/ 24 h 24"/>
                  <a:gd name="T6" fmla="*/ 0 w 14"/>
                  <a:gd name="T7" fmla="*/ 0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lnTo>
                      <a:pt x="14" y="22"/>
                    </a:lnTo>
                    <a:lnTo>
                      <a:pt x="0" y="24"/>
                    </a:lnTo>
                    <a:lnTo>
                      <a:pt x="0" y="0"/>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610" name="Freeform 253"/>
              <p:cNvSpPr/>
              <p:nvPr/>
            </p:nvSpPr>
            <p:spPr bwMode="auto">
              <a:xfrm>
                <a:off x="2503" y="2948"/>
                <a:ext cx="30" cy="32"/>
              </a:xfrm>
              <a:custGeom>
                <a:avLst/>
                <a:gdLst>
                  <a:gd name="T0" fmla="*/ 30 w 30"/>
                  <a:gd name="T1" fmla="*/ 0 h 32"/>
                  <a:gd name="T2" fmla="*/ 30 w 30"/>
                  <a:gd name="T3" fmla="*/ 22 h 32"/>
                  <a:gd name="T4" fmla="*/ 0 w 30"/>
                  <a:gd name="T5" fmla="*/ 32 h 32"/>
                  <a:gd name="T6" fmla="*/ 0 w 30"/>
                  <a:gd name="T7" fmla="*/ 6 h 32"/>
                  <a:gd name="T8" fmla="*/ 30 w 30"/>
                  <a:gd name="T9" fmla="*/ 0 h 32"/>
                </a:gdLst>
                <a:ahLst/>
                <a:cxnLst>
                  <a:cxn ang="0">
                    <a:pos x="T0" y="T1"/>
                  </a:cxn>
                  <a:cxn ang="0">
                    <a:pos x="T2" y="T3"/>
                  </a:cxn>
                  <a:cxn ang="0">
                    <a:pos x="T4" y="T5"/>
                  </a:cxn>
                  <a:cxn ang="0">
                    <a:pos x="T6" y="T7"/>
                  </a:cxn>
                  <a:cxn ang="0">
                    <a:pos x="T8" y="T9"/>
                  </a:cxn>
                </a:cxnLst>
                <a:rect l="0" t="0" r="r" b="b"/>
                <a:pathLst>
                  <a:path w="30" h="32">
                    <a:moveTo>
                      <a:pt x="30" y="0"/>
                    </a:moveTo>
                    <a:lnTo>
                      <a:pt x="30" y="22"/>
                    </a:lnTo>
                    <a:lnTo>
                      <a:pt x="0" y="32"/>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11" name="Freeform 254"/>
              <p:cNvSpPr/>
              <p:nvPr/>
            </p:nvSpPr>
            <p:spPr bwMode="auto">
              <a:xfrm>
                <a:off x="2547" y="2936"/>
                <a:ext cx="36" cy="30"/>
              </a:xfrm>
              <a:custGeom>
                <a:avLst/>
                <a:gdLst>
                  <a:gd name="T0" fmla="*/ 36 w 36"/>
                  <a:gd name="T1" fmla="*/ 0 h 30"/>
                  <a:gd name="T2" fmla="*/ 36 w 36"/>
                  <a:gd name="T3" fmla="*/ 20 h 30"/>
                  <a:gd name="T4" fmla="*/ 0 w 36"/>
                  <a:gd name="T5" fmla="*/ 30 h 30"/>
                  <a:gd name="T6" fmla="*/ 0 w 36"/>
                  <a:gd name="T7" fmla="*/ 8 h 30"/>
                  <a:gd name="T8" fmla="*/ 16 w 36"/>
                  <a:gd name="T9" fmla="*/ 4 h 30"/>
                  <a:gd name="T10" fmla="*/ 16 w 36"/>
                  <a:gd name="T11" fmla="*/ 4 h 30"/>
                  <a:gd name="T12" fmla="*/ 36 w 3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36" y="0"/>
                    </a:moveTo>
                    <a:lnTo>
                      <a:pt x="36" y="20"/>
                    </a:lnTo>
                    <a:lnTo>
                      <a:pt x="0" y="30"/>
                    </a:lnTo>
                    <a:lnTo>
                      <a:pt x="0" y="8"/>
                    </a:lnTo>
                    <a:lnTo>
                      <a:pt x="16" y="4"/>
                    </a:lnTo>
                    <a:lnTo>
                      <a:pt x="16" y="4"/>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12" name="Freeform 255"/>
              <p:cNvSpPr/>
              <p:nvPr/>
            </p:nvSpPr>
            <p:spPr bwMode="auto">
              <a:xfrm>
                <a:off x="2597" y="2930"/>
                <a:ext cx="16" cy="20"/>
              </a:xfrm>
              <a:custGeom>
                <a:avLst/>
                <a:gdLst>
                  <a:gd name="T0" fmla="*/ 16 w 16"/>
                  <a:gd name="T1" fmla="*/ 0 h 20"/>
                  <a:gd name="T2" fmla="*/ 16 w 16"/>
                  <a:gd name="T3" fmla="*/ 16 h 20"/>
                  <a:gd name="T4" fmla="*/ 0 w 16"/>
                  <a:gd name="T5" fmla="*/ 20 h 20"/>
                  <a:gd name="T6" fmla="*/ 0 w 16"/>
                  <a:gd name="T7" fmla="*/ 4 h 20"/>
                  <a:gd name="T8" fmla="*/ 16 w 16"/>
                  <a:gd name="T9" fmla="*/ 0 h 20"/>
                </a:gdLst>
                <a:ahLst/>
                <a:cxnLst>
                  <a:cxn ang="0">
                    <a:pos x="T0" y="T1"/>
                  </a:cxn>
                  <a:cxn ang="0">
                    <a:pos x="T2" y="T3"/>
                  </a:cxn>
                  <a:cxn ang="0">
                    <a:pos x="T4" y="T5"/>
                  </a:cxn>
                  <a:cxn ang="0">
                    <a:pos x="T6" y="T7"/>
                  </a:cxn>
                  <a:cxn ang="0">
                    <a:pos x="T8" y="T9"/>
                  </a:cxn>
                </a:cxnLst>
                <a:rect l="0" t="0" r="r" b="b"/>
                <a:pathLst>
                  <a:path w="16" h="20">
                    <a:moveTo>
                      <a:pt x="16" y="0"/>
                    </a:moveTo>
                    <a:lnTo>
                      <a:pt x="16" y="16"/>
                    </a:lnTo>
                    <a:lnTo>
                      <a:pt x="0" y="20"/>
                    </a:lnTo>
                    <a:lnTo>
                      <a:pt x="0" y="4"/>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613" name="Freeform 256"/>
              <p:cNvSpPr/>
              <p:nvPr/>
            </p:nvSpPr>
            <p:spPr bwMode="auto">
              <a:xfrm>
                <a:off x="2495" y="2986"/>
                <a:ext cx="66" cy="50"/>
              </a:xfrm>
              <a:custGeom>
                <a:avLst/>
                <a:gdLst>
                  <a:gd name="T0" fmla="*/ 66 w 66"/>
                  <a:gd name="T1" fmla="*/ 0 h 50"/>
                  <a:gd name="T2" fmla="*/ 66 w 66"/>
                  <a:gd name="T3" fmla="*/ 22 h 50"/>
                  <a:gd name="T4" fmla="*/ 0 w 66"/>
                  <a:gd name="T5" fmla="*/ 50 h 50"/>
                  <a:gd name="T6" fmla="*/ 0 w 66"/>
                  <a:gd name="T7" fmla="*/ 22 h 50"/>
                  <a:gd name="T8" fmla="*/ 66 w 66"/>
                  <a:gd name="T9" fmla="*/ 0 h 50"/>
                </a:gdLst>
                <a:ahLst/>
                <a:cxnLst>
                  <a:cxn ang="0">
                    <a:pos x="T0" y="T1"/>
                  </a:cxn>
                  <a:cxn ang="0">
                    <a:pos x="T2" y="T3"/>
                  </a:cxn>
                  <a:cxn ang="0">
                    <a:pos x="T4" y="T5"/>
                  </a:cxn>
                  <a:cxn ang="0">
                    <a:pos x="T6" y="T7"/>
                  </a:cxn>
                  <a:cxn ang="0">
                    <a:pos x="T8" y="T9"/>
                  </a:cxn>
                </a:cxnLst>
                <a:rect l="0" t="0" r="r" b="b"/>
                <a:pathLst>
                  <a:path w="66" h="50">
                    <a:moveTo>
                      <a:pt x="66" y="0"/>
                    </a:moveTo>
                    <a:lnTo>
                      <a:pt x="66" y="22"/>
                    </a:lnTo>
                    <a:lnTo>
                      <a:pt x="0" y="50"/>
                    </a:lnTo>
                    <a:lnTo>
                      <a:pt x="0" y="22"/>
                    </a:lnTo>
                    <a:lnTo>
                      <a:pt x="66" y="0"/>
                    </a:lnTo>
                    <a:close/>
                  </a:path>
                </a:pathLst>
              </a:custGeom>
              <a:grpFill/>
              <a:ln>
                <a:noFill/>
              </a:ln>
            </p:spPr>
            <p:txBody>
              <a:bodyPr vert="horz" wrap="square" lIns="91440" tIns="45720" rIns="91440" bIns="45720" numCol="1" anchor="t" anchorCtr="0" compatLnSpc="1"/>
              <a:lstStyle/>
              <a:p>
                <a:endParaRPr lang="zh-CN" altLang="en-US"/>
              </a:p>
            </p:txBody>
          </p:sp>
          <p:sp>
            <p:nvSpPr>
              <p:cNvPr id="1614" name="Freeform 257"/>
              <p:cNvSpPr/>
              <p:nvPr/>
            </p:nvSpPr>
            <p:spPr bwMode="auto">
              <a:xfrm>
                <a:off x="2575" y="2968"/>
                <a:ext cx="38" cy="32"/>
              </a:xfrm>
              <a:custGeom>
                <a:avLst/>
                <a:gdLst>
                  <a:gd name="T0" fmla="*/ 38 w 38"/>
                  <a:gd name="T1" fmla="*/ 0 h 32"/>
                  <a:gd name="T2" fmla="*/ 38 w 38"/>
                  <a:gd name="T3" fmla="*/ 16 h 32"/>
                  <a:gd name="T4" fmla="*/ 0 w 38"/>
                  <a:gd name="T5" fmla="*/ 32 h 32"/>
                  <a:gd name="T6" fmla="*/ 0 w 38"/>
                  <a:gd name="T7" fmla="*/ 14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4"/>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1615" name="Freeform 258"/>
              <p:cNvSpPr/>
              <p:nvPr/>
            </p:nvSpPr>
            <p:spPr bwMode="auto">
              <a:xfrm>
                <a:off x="2459" y="3050"/>
                <a:ext cx="58" cy="58"/>
              </a:xfrm>
              <a:custGeom>
                <a:avLst/>
                <a:gdLst>
                  <a:gd name="T0" fmla="*/ 0 w 58"/>
                  <a:gd name="T1" fmla="*/ 26 h 58"/>
                  <a:gd name="T2" fmla="*/ 58 w 58"/>
                  <a:gd name="T3" fmla="*/ 0 h 58"/>
                  <a:gd name="T4" fmla="*/ 58 w 58"/>
                  <a:gd name="T5" fmla="*/ 26 h 58"/>
                  <a:gd name="T6" fmla="*/ 0 w 58"/>
                  <a:gd name="T7" fmla="*/ 58 h 58"/>
                  <a:gd name="T8" fmla="*/ 0 w 58"/>
                  <a:gd name="T9" fmla="*/ 26 h 58"/>
                </a:gdLst>
                <a:ahLst/>
                <a:cxnLst>
                  <a:cxn ang="0">
                    <a:pos x="T0" y="T1"/>
                  </a:cxn>
                  <a:cxn ang="0">
                    <a:pos x="T2" y="T3"/>
                  </a:cxn>
                  <a:cxn ang="0">
                    <a:pos x="T4" y="T5"/>
                  </a:cxn>
                  <a:cxn ang="0">
                    <a:pos x="T6" y="T7"/>
                  </a:cxn>
                  <a:cxn ang="0">
                    <a:pos x="T8" y="T9"/>
                  </a:cxn>
                </a:cxnLst>
                <a:rect l="0" t="0" r="r" b="b"/>
                <a:pathLst>
                  <a:path w="58" h="58">
                    <a:moveTo>
                      <a:pt x="0" y="26"/>
                    </a:moveTo>
                    <a:lnTo>
                      <a:pt x="58" y="0"/>
                    </a:lnTo>
                    <a:lnTo>
                      <a:pt x="58" y="26"/>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16" name="Freeform 259"/>
              <p:cNvSpPr/>
              <p:nvPr/>
            </p:nvSpPr>
            <p:spPr bwMode="auto">
              <a:xfrm>
                <a:off x="2533" y="302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617" name="Freeform 260"/>
              <p:cNvSpPr/>
              <p:nvPr/>
            </p:nvSpPr>
            <p:spPr bwMode="auto">
              <a:xfrm>
                <a:off x="2499" y="3094"/>
                <a:ext cx="34" cy="44"/>
              </a:xfrm>
              <a:custGeom>
                <a:avLst/>
                <a:gdLst>
                  <a:gd name="T0" fmla="*/ 34 w 34"/>
                  <a:gd name="T1" fmla="*/ 0 h 44"/>
                  <a:gd name="T2" fmla="*/ 34 w 34"/>
                  <a:gd name="T3" fmla="*/ 24 h 44"/>
                  <a:gd name="T4" fmla="*/ 0 w 34"/>
                  <a:gd name="T5" fmla="*/ 44 h 44"/>
                  <a:gd name="T6" fmla="*/ 0 w 34"/>
                  <a:gd name="T7" fmla="*/ 18 h 44"/>
                  <a:gd name="T8" fmla="*/ 34 w 34"/>
                  <a:gd name="T9" fmla="*/ 0 h 44"/>
                </a:gdLst>
                <a:ahLst/>
                <a:cxnLst>
                  <a:cxn ang="0">
                    <a:pos x="T0" y="T1"/>
                  </a:cxn>
                  <a:cxn ang="0">
                    <a:pos x="T2" y="T3"/>
                  </a:cxn>
                  <a:cxn ang="0">
                    <a:pos x="T4" y="T5"/>
                  </a:cxn>
                  <a:cxn ang="0">
                    <a:pos x="T6" y="T7"/>
                  </a:cxn>
                  <a:cxn ang="0">
                    <a:pos x="T8" y="T9"/>
                  </a:cxn>
                </a:cxnLst>
                <a:rect l="0" t="0" r="r" b="b"/>
                <a:pathLst>
                  <a:path w="34" h="44">
                    <a:moveTo>
                      <a:pt x="34" y="0"/>
                    </a:moveTo>
                    <a:lnTo>
                      <a:pt x="34" y="24"/>
                    </a:lnTo>
                    <a:lnTo>
                      <a:pt x="0" y="44"/>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618" name="Freeform 261"/>
              <p:cNvSpPr/>
              <p:nvPr/>
            </p:nvSpPr>
            <p:spPr bwMode="auto">
              <a:xfrm>
                <a:off x="2585" y="3050"/>
                <a:ext cx="28" cy="34"/>
              </a:xfrm>
              <a:custGeom>
                <a:avLst/>
                <a:gdLst>
                  <a:gd name="T0" fmla="*/ 28 w 28"/>
                  <a:gd name="T1" fmla="*/ 0 h 34"/>
                  <a:gd name="T2" fmla="*/ 28 w 28"/>
                  <a:gd name="T3" fmla="*/ 16 h 34"/>
                  <a:gd name="T4" fmla="*/ 0 w 28"/>
                  <a:gd name="T5" fmla="*/ 34 h 34"/>
                  <a:gd name="T6" fmla="*/ 0 w 28"/>
                  <a:gd name="T7" fmla="*/ 14 h 34"/>
                  <a:gd name="T8" fmla="*/ 28 w 28"/>
                  <a:gd name="T9" fmla="*/ 0 h 34"/>
                </a:gdLst>
                <a:ahLst/>
                <a:cxnLst>
                  <a:cxn ang="0">
                    <a:pos x="T0" y="T1"/>
                  </a:cxn>
                  <a:cxn ang="0">
                    <a:pos x="T2" y="T3"/>
                  </a:cxn>
                  <a:cxn ang="0">
                    <a:pos x="T4" y="T5"/>
                  </a:cxn>
                  <a:cxn ang="0">
                    <a:pos x="T6" y="T7"/>
                  </a:cxn>
                  <a:cxn ang="0">
                    <a:pos x="T8" y="T9"/>
                  </a:cxn>
                </a:cxnLst>
                <a:rect l="0" t="0" r="r" b="b"/>
                <a:pathLst>
                  <a:path w="28" h="34">
                    <a:moveTo>
                      <a:pt x="28" y="0"/>
                    </a:moveTo>
                    <a:lnTo>
                      <a:pt x="28" y="16"/>
                    </a:lnTo>
                    <a:lnTo>
                      <a:pt x="0" y="34"/>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19" name="Freeform 262"/>
              <p:cNvSpPr/>
              <p:nvPr/>
            </p:nvSpPr>
            <p:spPr bwMode="auto">
              <a:xfrm>
                <a:off x="2459" y="3160"/>
                <a:ext cx="40" cy="54"/>
              </a:xfrm>
              <a:custGeom>
                <a:avLst/>
                <a:gdLst>
                  <a:gd name="T0" fmla="*/ 0 w 40"/>
                  <a:gd name="T1" fmla="*/ 24 h 54"/>
                  <a:gd name="T2" fmla="*/ 40 w 40"/>
                  <a:gd name="T3" fmla="*/ 0 h 54"/>
                  <a:gd name="T4" fmla="*/ 40 w 40"/>
                  <a:gd name="T5" fmla="*/ 28 h 54"/>
                  <a:gd name="T6" fmla="*/ 0 w 40"/>
                  <a:gd name="T7" fmla="*/ 54 h 54"/>
                  <a:gd name="T8" fmla="*/ 0 w 40"/>
                  <a:gd name="T9" fmla="*/ 24 h 54"/>
                </a:gdLst>
                <a:ahLst/>
                <a:cxnLst>
                  <a:cxn ang="0">
                    <a:pos x="T0" y="T1"/>
                  </a:cxn>
                  <a:cxn ang="0">
                    <a:pos x="T2" y="T3"/>
                  </a:cxn>
                  <a:cxn ang="0">
                    <a:pos x="T4" y="T5"/>
                  </a:cxn>
                  <a:cxn ang="0">
                    <a:pos x="T6" y="T7"/>
                  </a:cxn>
                  <a:cxn ang="0">
                    <a:pos x="T8" y="T9"/>
                  </a:cxn>
                </a:cxnLst>
                <a:rect l="0" t="0" r="r" b="b"/>
                <a:pathLst>
                  <a:path w="40" h="54">
                    <a:moveTo>
                      <a:pt x="0" y="24"/>
                    </a:moveTo>
                    <a:lnTo>
                      <a:pt x="40" y="0"/>
                    </a:lnTo>
                    <a:lnTo>
                      <a:pt x="40" y="28"/>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1620" name="Freeform 263"/>
              <p:cNvSpPr/>
              <p:nvPr/>
            </p:nvSpPr>
            <p:spPr bwMode="auto">
              <a:xfrm>
                <a:off x="2563" y="3094"/>
                <a:ext cx="50" cy="50"/>
              </a:xfrm>
              <a:custGeom>
                <a:avLst/>
                <a:gdLst>
                  <a:gd name="T0" fmla="*/ 50 w 50"/>
                  <a:gd name="T1" fmla="*/ 0 h 50"/>
                  <a:gd name="T2" fmla="*/ 50 w 50"/>
                  <a:gd name="T3" fmla="*/ 16 h 50"/>
                  <a:gd name="T4" fmla="*/ 0 w 50"/>
                  <a:gd name="T5" fmla="*/ 50 h 50"/>
                  <a:gd name="T6" fmla="*/ 0 w 50"/>
                  <a:gd name="T7" fmla="*/ 28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621" name="Freeform 264"/>
              <p:cNvSpPr/>
              <p:nvPr/>
            </p:nvSpPr>
            <p:spPr bwMode="auto">
              <a:xfrm>
                <a:off x="2495" y="3156"/>
                <a:ext cx="84" cy="82"/>
              </a:xfrm>
              <a:custGeom>
                <a:avLst/>
                <a:gdLst>
                  <a:gd name="T0" fmla="*/ 0 w 84"/>
                  <a:gd name="T1" fmla="*/ 54 h 82"/>
                  <a:gd name="T2" fmla="*/ 84 w 84"/>
                  <a:gd name="T3" fmla="*/ 0 h 82"/>
                  <a:gd name="T4" fmla="*/ 84 w 84"/>
                  <a:gd name="T5" fmla="*/ 18 h 82"/>
                  <a:gd name="T6" fmla="*/ 0 w 84"/>
                  <a:gd name="T7" fmla="*/ 82 h 82"/>
                  <a:gd name="T8" fmla="*/ 0 w 84"/>
                  <a:gd name="T9" fmla="*/ 54 h 82"/>
                </a:gdLst>
                <a:ahLst/>
                <a:cxnLst>
                  <a:cxn ang="0">
                    <a:pos x="T0" y="T1"/>
                  </a:cxn>
                  <a:cxn ang="0">
                    <a:pos x="T2" y="T3"/>
                  </a:cxn>
                  <a:cxn ang="0">
                    <a:pos x="T4" y="T5"/>
                  </a:cxn>
                  <a:cxn ang="0">
                    <a:pos x="T6" y="T7"/>
                  </a:cxn>
                  <a:cxn ang="0">
                    <a:pos x="T8" y="T9"/>
                  </a:cxn>
                </a:cxnLst>
                <a:rect l="0" t="0" r="r" b="b"/>
                <a:pathLst>
                  <a:path w="84" h="82">
                    <a:moveTo>
                      <a:pt x="0" y="54"/>
                    </a:moveTo>
                    <a:lnTo>
                      <a:pt x="84" y="0"/>
                    </a:lnTo>
                    <a:lnTo>
                      <a:pt x="84" y="18"/>
                    </a:lnTo>
                    <a:lnTo>
                      <a:pt x="0" y="82"/>
                    </a:lnTo>
                    <a:lnTo>
                      <a:pt x="0" y="54"/>
                    </a:lnTo>
                    <a:close/>
                  </a:path>
                </a:pathLst>
              </a:custGeom>
              <a:grpFill/>
              <a:ln>
                <a:noFill/>
              </a:ln>
            </p:spPr>
            <p:txBody>
              <a:bodyPr vert="horz" wrap="square" lIns="91440" tIns="45720" rIns="91440" bIns="45720" numCol="1" anchor="t" anchorCtr="0" compatLnSpc="1"/>
              <a:lstStyle/>
              <a:p>
                <a:endParaRPr lang="zh-CN" altLang="en-US"/>
              </a:p>
            </p:txBody>
          </p:sp>
          <p:sp>
            <p:nvSpPr>
              <p:cNvPr id="1622" name="Freeform 265"/>
              <p:cNvSpPr/>
              <p:nvPr/>
            </p:nvSpPr>
            <p:spPr bwMode="auto">
              <a:xfrm>
                <a:off x="2593" y="3132"/>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623" name="Freeform 266"/>
              <p:cNvSpPr/>
              <p:nvPr/>
            </p:nvSpPr>
            <p:spPr bwMode="auto">
              <a:xfrm>
                <a:off x="2459" y="3242"/>
                <a:ext cx="58" cy="75"/>
              </a:xfrm>
              <a:custGeom>
                <a:avLst/>
                <a:gdLst>
                  <a:gd name="T0" fmla="*/ 0 w 58"/>
                  <a:gd name="T1" fmla="*/ 42 h 75"/>
                  <a:gd name="T2" fmla="*/ 58 w 58"/>
                  <a:gd name="T3" fmla="*/ 0 h 75"/>
                  <a:gd name="T4" fmla="*/ 58 w 58"/>
                  <a:gd name="T5" fmla="*/ 26 h 75"/>
                  <a:gd name="T6" fmla="*/ 0 w 58"/>
                  <a:gd name="T7" fmla="*/ 75 h 75"/>
                  <a:gd name="T8" fmla="*/ 0 w 58"/>
                  <a:gd name="T9" fmla="*/ 42 h 75"/>
                </a:gdLst>
                <a:ahLst/>
                <a:cxnLst>
                  <a:cxn ang="0">
                    <a:pos x="T0" y="T1"/>
                  </a:cxn>
                  <a:cxn ang="0">
                    <a:pos x="T2" y="T3"/>
                  </a:cxn>
                  <a:cxn ang="0">
                    <a:pos x="T4" y="T5"/>
                  </a:cxn>
                  <a:cxn ang="0">
                    <a:pos x="T6" y="T7"/>
                  </a:cxn>
                  <a:cxn ang="0">
                    <a:pos x="T8" y="T9"/>
                  </a:cxn>
                </a:cxnLst>
                <a:rect l="0" t="0" r="r" b="b"/>
                <a:pathLst>
                  <a:path w="58" h="75">
                    <a:moveTo>
                      <a:pt x="0" y="42"/>
                    </a:moveTo>
                    <a:lnTo>
                      <a:pt x="58" y="0"/>
                    </a:lnTo>
                    <a:lnTo>
                      <a:pt x="58" y="26"/>
                    </a:lnTo>
                    <a:lnTo>
                      <a:pt x="0" y="75"/>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624" name="Freeform 267"/>
              <p:cNvSpPr/>
              <p:nvPr/>
            </p:nvSpPr>
            <p:spPr bwMode="auto">
              <a:xfrm>
                <a:off x="2565" y="3174"/>
                <a:ext cx="48" cy="54"/>
              </a:xfrm>
              <a:custGeom>
                <a:avLst/>
                <a:gdLst>
                  <a:gd name="T0" fmla="*/ 48 w 48"/>
                  <a:gd name="T1" fmla="*/ 0 h 54"/>
                  <a:gd name="T2" fmla="*/ 48 w 48"/>
                  <a:gd name="T3" fmla="*/ 16 h 54"/>
                  <a:gd name="T4" fmla="*/ 0 w 48"/>
                  <a:gd name="T5" fmla="*/ 54 h 54"/>
                  <a:gd name="T6" fmla="*/ 0 w 48"/>
                  <a:gd name="T7" fmla="*/ 3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lnTo>
                      <a:pt x="48" y="16"/>
                    </a:lnTo>
                    <a:lnTo>
                      <a:pt x="0" y="54"/>
                    </a:lnTo>
                    <a:lnTo>
                      <a:pt x="0" y="34"/>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625" name="Freeform 268"/>
              <p:cNvSpPr/>
              <p:nvPr/>
            </p:nvSpPr>
            <p:spPr bwMode="auto">
              <a:xfrm>
                <a:off x="2505" y="3252"/>
                <a:ext cx="58" cy="73"/>
              </a:xfrm>
              <a:custGeom>
                <a:avLst/>
                <a:gdLst>
                  <a:gd name="T0" fmla="*/ 58 w 58"/>
                  <a:gd name="T1" fmla="*/ 0 h 73"/>
                  <a:gd name="T2" fmla="*/ 58 w 58"/>
                  <a:gd name="T3" fmla="*/ 22 h 73"/>
                  <a:gd name="T4" fmla="*/ 0 w 58"/>
                  <a:gd name="T5" fmla="*/ 73 h 73"/>
                  <a:gd name="T6" fmla="*/ 0 w 58"/>
                  <a:gd name="T7" fmla="*/ 46 h 73"/>
                  <a:gd name="T8" fmla="*/ 58 w 58"/>
                  <a:gd name="T9" fmla="*/ 0 h 73"/>
                </a:gdLst>
                <a:ahLst/>
                <a:cxnLst>
                  <a:cxn ang="0">
                    <a:pos x="T0" y="T1"/>
                  </a:cxn>
                  <a:cxn ang="0">
                    <a:pos x="T2" y="T3"/>
                  </a:cxn>
                  <a:cxn ang="0">
                    <a:pos x="T4" y="T5"/>
                  </a:cxn>
                  <a:cxn ang="0">
                    <a:pos x="T6" y="T7"/>
                  </a:cxn>
                  <a:cxn ang="0">
                    <a:pos x="T8" y="T9"/>
                  </a:cxn>
                </a:cxnLst>
                <a:rect l="0" t="0" r="r" b="b"/>
                <a:pathLst>
                  <a:path w="58" h="73">
                    <a:moveTo>
                      <a:pt x="58" y="0"/>
                    </a:moveTo>
                    <a:lnTo>
                      <a:pt x="58" y="22"/>
                    </a:lnTo>
                    <a:lnTo>
                      <a:pt x="0" y="73"/>
                    </a:lnTo>
                    <a:lnTo>
                      <a:pt x="0" y="46"/>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626" name="Freeform 269"/>
              <p:cNvSpPr/>
              <p:nvPr/>
            </p:nvSpPr>
            <p:spPr bwMode="auto">
              <a:xfrm>
                <a:off x="2577" y="3214"/>
                <a:ext cx="36" cy="46"/>
              </a:xfrm>
              <a:custGeom>
                <a:avLst/>
                <a:gdLst>
                  <a:gd name="T0" fmla="*/ 36 w 36"/>
                  <a:gd name="T1" fmla="*/ 0 h 46"/>
                  <a:gd name="T2" fmla="*/ 36 w 36"/>
                  <a:gd name="T3" fmla="*/ 16 h 46"/>
                  <a:gd name="T4" fmla="*/ 0 w 36"/>
                  <a:gd name="T5" fmla="*/ 46 h 46"/>
                  <a:gd name="T6" fmla="*/ 0 w 36"/>
                  <a:gd name="T7" fmla="*/ 28 h 46"/>
                  <a:gd name="T8" fmla="*/ 36 w 36"/>
                  <a:gd name="T9" fmla="*/ 0 h 46"/>
                </a:gdLst>
                <a:ahLst/>
                <a:cxnLst>
                  <a:cxn ang="0">
                    <a:pos x="T0" y="T1"/>
                  </a:cxn>
                  <a:cxn ang="0">
                    <a:pos x="T2" y="T3"/>
                  </a:cxn>
                  <a:cxn ang="0">
                    <a:pos x="T4" y="T5"/>
                  </a:cxn>
                  <a:cxn ang="0">
                    <a:pos x="T6" y="T7"/>
                  </a:cxn>
                  <a:cxn ang="0">
                    <a:pos x="T8" y="T9"/>
                  </a:cxn>
                </a:cxnLst>
                <a:rect l="0" t="0" r="r" b="b"/>
                <a:pathLst>
                  <a:path w="36" h="46">
                    <a:moveTo>
                      <a:pt x="36" y="0"/>
                    </a:moveTo>
                    <a:lnTo>
                      <a:pt x="36" y="16"/>
                    </a:lnTo>
                    <a:lnTo>
                      <a:pt x="0" y="46"/>
                    </a:lnTo>
                    <a:lnTo>
                      <a:pt x="0" y="28"/>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627" name="Freeform 270"/>
              <p:cNvSpPr/>
              <p:nvPr/>
            </p:nvSpPr>
            <p:spPr bwMode="auto">
              <a:xfrm>
                <a:off x="2459" y="3371"/>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628" name="Freeform 271"/>
              <p:cNvSpPr/>
              <p:nvPr/>
            </p:nvSpPr>
            <p:spPr bwMode="auto">
              <a:xfrm>
                <a:off x="2491" y="3313"/>
                <a:ext cx="54" cy="72"/>
              </a:xfrm>
              <a:custGeom>
                <a:avLst/>
                <a:gdLst>
                  <a:gd name="T0" fmla="*/ 0 w 54"/>
                  <a:gd name="T1" fmla="*/ 44 h 72"/>
                  <a:gd name="T2" fmla="*/ 54 w 54"/>
                  <a:gd name="T3" fmla="*/ 0 h 72"/>
                  <a:gd name="T4" fmla="*/ 54 w 54"/>
                  <a:gd name="T5" fmla="*/ 22 h 72"/>
                  <a:gd name="T6" fmla="*/ 0 w 54"/>
                  <a:gd name="T7" fmla="*/ 72 h 72"/>
                  <a:gd name="T8" fmla="*/ 0 w 54"/>
                  <a:gd name="T9" fmla="*/ 44 h 72"/>
                </a:gdLst>
                <a:ahLst/>
                <a:cxnLst>
                  <a:cxn ang="0">
                    <a:pos x="T0" y="T1"/>
                  </a:cxn>
                  <a:cxn ang="0">
                    <a:pos x="T2" y="T3"/>
                  </a:cxn>
                  <a:cxn ang="0">
                    <a:pos x="T4" y="T5"/>
                  </a:cxn>
                  <a:cxn ang="0">
                    <a:pos x="T6" y="T7"/>
                  </a:cxn>
                  <a:cxn ang="0">
                    <a:pos x="T8" y="T9"/>
                  </a:cxn>
                </a:cxnLst>
                <a:rect l="0" t="0" r="r" b="b"/>
                <a:pathLst>
                  <a:path w="54" h="72">
                    <a:moveTo>
                      <a:pt x="0" y="44"/>
                    </a:moveTo>
                    <a:lnTo>
                      <a:pt x="54" y="0"/>
                    </a:lnTo>
                    <a:lnTo>
                      <a:pt x="54" y="22"/>
                    </a:lnTo>
                    <a:lnTo>
                      <a:pt x="0" y="72"/>
                    </a:lnTo>
                    <a:lnTo>
                      <a:pt x="0" y="44"/>
                    </a:lnTo>
                    <a:close/>
                  </a:path>
                </a:pathLst>
              </a:custGeom>
              <a:grpFill/>
              <a:ln>
                <a:noFill/>
              </a:ln>
            </p:spPr>
            <p:txBody>
              <a:bodyPr vert="horz" wrap="square" lIns="91440" tIns="45720" rIns="91440" bIns="45720" numCol="1" anchor="t" anchorCtr="0" compatLnSpc="1"/>
              <a:lstStyle/>
              <a:p>
                <a:endParaRPr lang="zh-CN" altLang="en-US"/>
              </a:p>
            </p:txBody>
          </p:sp>
          <p:sp>
            <p:nvSpPr>
              <p:cNvPr id="1629" name="Freeform 272"/>
              <p:cNvSpPr/>
              <p:nvPr/>
            </p:nvSpPr>
            <p:spPr bwMode="auto">
              <a:xfrm>
                <a:off x="2561" y="3254"/>
                <a:ext cx="52" cy="67"/>
              </a:xfrm>
              <a:custGeom>
                <a:avLst/>
                <a:gdLst>
                  <a:gd name="T0" fmla="*/ 52 w 52"/>
                  <a:gd name="T1" fmla="*/ 0 h 67"/>
                  <a:gd name="T2" fmla="*/ 52 w 52"/>
                  <a:gd name="T3" fmla="*/ 16 h 67"/>
                  <a:gd name="T4" fmla="*/ 0 w 52"/>
                  <a:gd name="T5" fmla="*/ 67 h 67"/>
                  <a:gd name="T6" fmla="*/ 0 w 52"/>
                  <a:gd name="T7" fmla="*/ 44 h 67"/>
                  <a:gd name="T8" fmla="*/ 52 w 52"/>
                  <a:gd name="T9" fmla="*/ 0 h 67"/>
                </a:gdLst>
                <a:ahLst/>
                <a:cxnLst>
                  <a:cxn ang="0">
                    <a:pos x="T0" y="T1"/>
                  </a:cxn>
                  <a:cxn ang="0">
                    <a:pos x="T2" y="T3"/>
                  </a:cxn>
                  <a:cxn ang="0">
                    <a:pos x="T4" y="T5"/>
                  </a:cxn>
                  <a:cxn ang="0">
                    <a:pos x="T6" y="T7"/>
                  </a:cxn>
                  <a:cxn ang="0">
                    <a:pos x="T8" y="T9"/>
                  </a:cxn>
                </a:cxnLst>
                <a:rect l="0" t="0" r="r" b="b"/>
                <a:pathLst>
                  <a:path w="52" h="67">
                    <a:moveTo>
                      <a:pt x="52" y="0"/>
                    </a:moveTo>
                    <a:lnTo>
                      <a:pt x="52" y="16"/>
                    </a:lnTo>
                    <a:lnTo>
                      <a:pt x="0" y="67"/>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30" name="Freeform 273"/>
              <p:cNvSpPr/>
              <p:nvPr/>
            </p:nvSpPr>
            <p:spPr bwMode="auto">
              <a:xfrm>
                <a:off x="2459" y="3403"/>
                <a:ext cx="36" cy="66"/>
              </a:xfrm>
              <a:custGeom>
                <a:avLst/>
                <a:gdLst>
                  <a:gd name="T0" fmla="*/ 0 w 36"/>
                  <a:gd name="T1" fmla="*/ 34 h 66"/>
                  <a:gd name="T2" fmla="*/ 36 w 36"/>
                  <a:gd name="T3" fmla="*/ 0 h 66"/>
                  <a:gd name="T4" fmla="*/ 36 w 36"/>
                  <a:gd name="T5" fmla="*/ 28 h 66"/>
                  <a:gd name="T6" fmla="*/ 0 w 36"/>
                  <a:gd name="T7" fmla="*/ 66 h 66"/>
                  <a:gd name="T8" fmla="*/ 0 w 36"/>
                  <a:gd name="T9" fmla="*/ 34 h 66"/>
                </a:gdLst>
                <a:ahLst/>
                <a:cxnLst>
                  <a:cxn ang="0">
                    <a:pos x="T0" y="T1"/>
                  </a:cxn>
                  <a:cxn ang="0">
                    <a:pos x="T2" y="T3"/>
                  </a:cxn>
                  <a:cxn ang="0">
                    <a:pos x="T4" y="T5"/>
                  </a:cxn>
                  <a:cxn ang="0">
                    <a:pos x="T6" y="T7"/>
                  </a:cxn>
                  <a:cxn ang="0">
                    <a:pos x="T8" y="T9"/>
                  </a:cxn>
                </a:cxnLst>
                <a:rect l="0" t="0" r="r" b="b"/>
                <a:pathLst>
                  <a:path w="36" h="66">
                    <a:moveTo>
                      <a:pt x="0" y="34"/>
                    </a:moveTo>
                    <a:lnTo>
                      <a:pt x="36" y="0"/>
                    </a:lnTo>
                    <a:lnTo>
                      <a:pt x="36"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631" name="Freeform 274"/>
              <p:cNvSpPr/>
              <p:nvPr/>
            </p:nvSpPr>
            <p:spPr bwMode="auto">
              <a:xfrm>
                <a:off x="2541" y="3337"/>
                <a:ext cx="30" cy="48"/>
              </a:xfrm>
              <a:custGeom>
                <a:avLst/>
                <a:gdLst>
                  <a:gd name="T0" fmla="*/ 30 w 30"/>
                  <a:gd name="T1" fmla="*/ 0 h 48"/>
                  <a:gd name="T2" fmla="*/ 30 w 30"/>
                  <a:gd name="T3" fmla="*/ 20 h 48"/>
                  <a:gd name="T4" fmla="*/ 0 w 30"/>
                  <a:gd name="T5" fmla="*/ 48 h 48"/>
                  <a:gd name="T6" fmla="*/ 0 w 30"/>
                  <a:gd name="T7" fmla="*/ 26 h 48"/>
                  <a:gd name="T8" fmla="*/ 30 w 30"/>
                  <a:gd name="T9" fmla="*/ 0 h 48"/>
                </a:gdLst>
                <a:ahLst/>
                <a:cxnLst>
                  <a:cxn ang="0">
                    <a:pos x="T0" y="T1"/>
                  </a:cxn>
                  <a:cxn ang="0">
                    <a:pos x="T2" y="T3"/>
                  </a:cxn>
                  <a:cxn ang="0">
                    <a:pos x="T4" y="T5"/>
                  </a:cxn>
                  <a:cxn ang="0">
                    <a:pos x="T6" y="T7"/>
                  </a:cxn>
                  <a:cxn ang="0">
                    <a:pos x="T8" y="T9"/>
                  </a:cxn>
                </a:cxnLst>
                <a:rect l="0" t="0" r="r" b="b"/>
                <a:pathLst>
                  <a:path w="30" h="48">
                    <a:moveTo>
                      <a:pt x="30" y="0"/>
                    </a:moveTo>
                    <a:lnTo>
                      <a:pt x="30" y="20"/>
                    </a:lnTo>
                    <a:lnTo>
                      <a:pt x="0" y="48"/>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632" name="Freeform 275"/>
              <p:cNvSpPr/>
              <p:nvPr/>
            </p:nvSpPr>
            <p:spPr bwMode="auto">
              <a:xfrm>
                <a:off x="2585" y="3298"/>
                <a:ext cx="28" cy="43"/>
              </a:xfrm>
              <a:custGeom>
                <a:avLst/>
                <a:gdLst>
                  <a:gd name="T0" fmla="*/ 28 w 28"/>
                  <a:gd name="T1" fmla="*/ 0 h 43"/>
                  <a:gd name="T2" fmla="*/ 28 w 28"/>
                  <a:gd name="T3" fmla="*/ 15 h 43"/>
                  <a:gd name="T4" fmla="*/ 0 w 28"/>
                  <a:gd name="T5" fmla="*/ 43 h 43"/>
                  <a:gd name="T6" fmla="*/ 0 w 28"/>
                  <a:gd name="T7" fmla="*/ 25 h 43"/>
                  <a:gd name="T8" fmla="*/ 28 w 28"/>
                  <a:gd name="T9" fmla="*/ 0 h 43"/>
                </a:gdLst>
                <a:ahLst/>
                <a:cxnLst>
                  <a:cxn ang="0">
                    <a:pos x="T0" y="T1"/>
                  </a:cxn>
                  <a:cxn ang="0">
                    <a:pos x="T2" y="T3"/>
                  </a:cxn>
                  <a:cxn ang="0">
                    <a:pos x="T4" y="T5"/>
                  </a:cxn>
                  <a:cxn ang="0">
                    <a:pos x="T6" y="T7"/>
                  </a:cxn>
                  <a:cxn ang="0">
                    <a:pos x="T8" y="T9"/>
                  </a:cxn>
                </a:cxnLst>
                <a:rect l="0" t="0" r="r" b="b"/>
                <a:pathLst>
                  <a:path w="28" h="43">
                    <a:moveTo>
                      <a:pt x="28" y="0"/>
                    </a:moveTo>
                    <a:lnTo>
                      <a:pt x="28" y="15"/>
                    </a:lnTo>
                    <a:lnTo>
                      <a:pt x="0" y="43"/>
                    </a:lnTo>
                    <a:lnTo>
                      <a:pt x="0" y="25"/>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633" name="Freeform 276"/>
              <p:cNvSpPr/>
              <p:nvPr/>
            </p:nvSpPr>
            <p:spPr bwMode="auto">
              <a:xfrm>
                <a:off x="2459" y="3461"/>
                <a:ext cx="26" cy="56"/>
              </a:xfrm>
              <a:custGeom>
                <a:avLst/>
                <a:gdLst>
                  <a:gd name="T0" fmla="*/ 0 w 26"/>
                  <a:gd name="T1" fmla="*/ 26 h 56"/>
                  <a:gd name="T2" fmla="*/ 26 w 26"/>
                  <a:gd name="T3" fmla="*/ 0 h 56"/>
                  <a:gd name="T4" fmla="*/ 26 w 26"/>
                  <a:gd name="T5" fmla="*/ 28 h 56"/>
                  <a:gd name="T6" fmla="*/ 0 w 26"/>
                  <a:gd name="T7" fmla="*/ 56 h 56"/>
                  <a:gd name="T8" fmla="*/ 0 w 26"/>
                  <a:gd name="T9" fmla="*/ 26 h 56"/>
                </a:gdLst>
                <a:ahLst/>
                <a:cxnLst>
                  <a:cxn ang="0">
                    <a:pos x="T0" y="T1"/>
                  </a:cxn>
                  <a:cxn ang="0">
                    <a:pos x="T2" y="T3"/>
                  </a:cxn>
                  <a:cxn ang="0">
                    <a:pos x="T4" y="T5"/>
                  </a:cxn>
                  <a:cxn ang="0">
                    <a:pos x="T6" y="T7"/>
                  </a:cxn>
                  <a:cxn ang="0">
                    <a:pos x="T8" y="T9"/>
                  </a:cxn>
                </a:cxnLst>
                <a:rect l="0" t="0" r="r" b="b"/>
                <a:pathLst>
                  <a:path w="26" h="56">
                    <a:moveTo>
                      <a:pt x="0" y="26"/>
                    </a:moveTo>
                    <a:lnTo>
                      <a:pt x="26" y="0"/>
                    </a:lnTo>
                    <a:lnTo>
                      <a:pt x="26"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634" name="Freeform 277"/>
              <p:cNvSpPr/>
              <p:nvPr/>
            </p:nvSpPr>
            <p:spPr bwMode="auto">
              <a:xfrm>
                <a:off x="2501" y="3389"/>
                <a:ext cx="56" cy="84"/>
              </a:xfrm>
              <a:custGeom>
                <a:avLst/>
                <a:gdLst>
                  <a:gd name="T0" fmla="*/ 56 w 56"/>
                  <a:gd name="T1" fmla="*/ 0 h 84"/>
                  <a:gd name="T2" fmla="*/ 56 w 56"/>
                  <a:gd name="T3" fmla="*/ 22 h 84"/>
                  <a:gd name="T4" fmla="*/ 0 w 56"/>
                  <a:gd name="T5" fmla="*/ 84 h 84"/>
                  <a:gd name="T6" fmla="*/ 0 w 56"/>
                  <a:gd name="T7" fmla="*/ 56 h 84"/>
                  <a:gd name="T8" fmla="*/ 56 w 56"/>
                  <a:gd name="T9" fmla="*/ 0 h 84"/>
                </a:gdLst>
                <a:ahLst/>
                <a:cxnLst>
                  <a:cxn ang="0">
                    <a:pos x="T0" y="T1"/>
                  </a:cxn>
                  <a:cxn ang="0">
                    <a:pos x="T2" y="T3"/>
                  </a:cxn>
                  <a:cxn ang="0">
                    <a:pos x="T4" y="T5"/>
                  </a:cxn>
                  <a:cxn ang="0">
                    <a:pos x="T6" y="T7"/>
                  </a:cxn>
                  <a:cxn ang="0">
                    <a:pos x="T8" y="T9"/>
                  </a:cxn>
                </a:cxnLst>
                <a:rect l="0" t="0" r="r" b="b"/>
                <a:pathLst>
                  <a:path w="56" h="84">
                    <a:moveTo>
                      <a:pt x="56" y="0"/>
                    </a:moveTo>
                    <a:lnTo>
                      <a:pt x="56" y="22"/>
                    </a:lnTo>
                    <a:lnTo>
                      <a:pt x="0" y="84"/>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635" name="Freeform 278"/>
              <p:cNvSpPr/>
              <p:nvPr/>
            </p:nvSpPr>
            <p:spPr bwMode="auto">
              <a:xfrm>
                <a:off x="2573" y="3337"/>
                <a:ext cx="40" cy="58"/>
              </a:xfrm>
              <a:custGeom>
                <a:avLst/>
                <a:gdLst>
                  <a:gd name="T0" fmla="*/ 40 w 40"/>
                  <a:gd name="T1" fmla="*/ 0 h 58"/>
                  <a:gd name="T2" fmla="*/ 40 w 40"/>
                  <a:gd name="T3" fmla="*/ 16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6"/>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636" name="Freeform 279"/>
              <p:cNvSpPr/>
              <p:nvPr/>
            </p:nvSpPr>
            <p:spPr bwMode="auto">
              <a:xfrm>
                <a:off x="2601" y="3379"/>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637" name="Freeform 280"/>
              <p:cNvSpPr/>
              <p:nvPr/>
            </p:nvSpPr>
            <p:spPr bwMode="auto">
              <a:xfrm>
                <a:off x="2489" y="3529"/>
                <a:ext cx="22" cy="52"/>
              </a:xfrm>
              <a:custGeom>
                <a:avLst/>
                <a:gdLst>
                  <a:gd name="T0" fmla="*/ 22 w 22"/>
                  <a:gd name="T1" fmla="*/ 0 h 52"/>
                  <a:gd name="T2" fmla="*/ 22 w 22"/>
                  <a:gd name="T3" fmla="*/ 26 h 52"/>
                  <a:gd name="T4" fmla="*/ 0 w 22"/>
                  <a:gd name="T5" fmla="*/ 52 h 52"/>
                  <a:gd name="T6" fmla="*/ 0 w 22"/>
                  <a:gd name="T7" fmla="*/ 24 h 52"/>
                  <a:gd name="T8" fmla="*/ 22 w 22"/>
                  <a:gd name="T9" fmla="*/ 0 h 52"/>
                </a:gdLst>
                <a:ahLst/>
                <a:cxnLst>
                  <a:cxn ang="0">
                    <a:pos x="T0" y="T1"/>
                  </a:cxn>
                  <a:cxn ang="0">
                    <a:pos x="T2" y="T3"/>
                  </a:cxn>
                  <a:cxn ang="0">
                    <a:pos x="T4" y="T5"/>
                  </a:cxn>
                  <a:cxn ang="0">
                    <a:pos x="T6" y="T7"/>
                  </a:cxn>
                  <a:cxn ang="0">
                    <a:pos x="T8" y="T9"/>
                  </a:cxn>
                </a:cxnLst>
                <a:rect l="0" t="0" r="r" b="b"/>
                <a:pathLst>
                  <a:path w="22" h="52">
                    <a:moveTo>
                      <a:pt x="22" y="0"/>
                    </a:moveTo>
                    <a:lnTo>
                      <a:pt x="22" y="26"/>
                    </a:lnTo>
                    <a:lnTo>
                      <a:pt x="0" y="52"/>
                    </a:lnTo>
                    <a:lnTo>
                      <a:pt x="0" y="24"/>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638" name="Freeform 281"/>
              <p:cNvSpPr/>
              <p:nvPr/>
            </p:nvSpPr>
            <p:spPr bwMode="auto">
              <a:xfrm>
                <a:off x="2527" y="3419"/>
                <a:ext cx="86" cy="118"/>
              </a:xfrm>
              <a:custGeom>
                <a:avLst/>
                <a:gdLst>
                  <a:gd name="T0" fmla="*/ 86 w 86"/>
                  <a:gd name="T1" fmla="*/ 0 h 118"/>
                  <a:gd name="T2" fmla="*/ 86 w 86"/>
                  <a:gd name="T3" fmla="*/ 14 h 118"/>
                  <a:gd name="T4" fmla="*/ 0 w 86"/>
                  <a:gd name="T5" fmla="*/ 118 h 118"/>
                  <a:gd name="T6" fmla="*/ 0 w 86"/>
                  <a:gd name="T7" fmla="*/ 92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4"/>
                    </a:lnTo>
                    <a:lnTo>
                      <a:pt x="0" y="118"/>
                    </a:lnTo>
                    <a:lnTo>
                      <a:pt x="0" y="92"/>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639" name="Freeform 282"/>
              <p:cNvSpPr/>
              <p:nvPr/>
            </p:nvSpPr>
            <p:spPr bwMode="auto">
              <a:xfrm>
                <a:off x="2561" y="3461"/>
                <a:ext cx="52" cy="78"/>
              </a:xfrm>
              <a:custGeom>
                <a:avLst/>
                <a:gdLst>
                  <a:gd name="T0" fmla="*/ 52 w 52"/>
                  <a:gd name="T1" fmla="*/ 0 h 78"/>
                  <a:gd name="T2" fmla="*/ 52 w 52"/>
                  <a:gd name="T3" fmla="*/ 14 h 78"/>
                  <a:gd name="T4" fmla="*/ 0 w 52"/>
                  <a:gd name="T5" fmla="*/ 78 h 78"/>
                  <a:gd name="T6" fmla="*/ 0 w 52"/>
                  <a:gd name="T7" fmla="*/ 58 h 78"/>
                  <a:gd name="T8" fmla="*/ 52 w 52"/>
                  <a:gd name="T9" fmla="*/ 0 h 78"/>
                </a:gdLst>
                <a:ahLst/>
                <a:cxnLst>
                  <a:cxn ang="0">
                    <a:pos x="T0" y="T1"/>
                  </a:cxn>
                  <a:cxn ang="0">
                    <a:pos x="T2" y="T3"/>
                  </a:cxn>
                  <a:cxn ang="0">
                    <a:pos x="T4" y="T5"/>
                  </a:cxn>
                  <a:cxn ang="0">
                    <a:pos x="T6" y="T7"/>
                  </a:cxn>
                  <a:cxn ang="0">
                    <a:pos x="T8" y="T9"/>
                  </a:cxn>
                </a:cxnLst>
                <a:rect l="0" t="0" r="r" b="b"/>
                <a:pathLst>
                  <a:path w="52" h="78">
                    <a:moveTo>
                      <a:pt x="52" y="0"/>
                    </a:moveTo>
                    <a:lnTo>
                      <a:pt x="52" y="14"/>
                    </a:lnTo>
                    <a:lnTo>
                      <a:pt x="0" y="78"/>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640" name="Rectangle 283"/>
              <p:cNvSpPr>
                <a:spLocks noChangeArrowheads="1"/>
              </p:cNvSpPr>
              <p:nvPr/>
            </p:nvSpPr>
            <p:spPr bwMode="auto">
              <a:xfrm>
                <a:off x="2563" y="294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641" name="Rectangle 284"/>
              <p:cNvSpPr>
                <a:spLocks noChangeArrowheads="1"/>
              </p:cNvSpPr>
              <p:nvPr/>
            </p:nvSpPr>
            <p:spPr bwMode="auto">
              <a:xfrm>
                <a:off x="3511"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2" name="Rectangle 285"/>
              <p:cNvSpPr>
                <a:spLocks noChangeArrowheads="1"/>
              </p:cNvSpPr>
              <p:nvPr/>
            </p:nvSpPr>
            <p:spPr bwMode="auto">
              <a:xfrm>
                <a:off x="3613"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3" name="Rectangle 286"/>
              <p:cNvSpPr>
                <a:spLocks noChangeArrowheads="1"/>
              </p:cNvSpPr>
              <p:nvPr/>
            </p:nvSpPr>
            <p:spPr bwMode="auto">
              <a:xfrm>
                <a:off x="3713"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4" name="Rectangle 287"/>
              <p:cNvSpPr>
                <a:spLocks noChangeArrowheads="1"/>
              </p:cNvSpPr>
              <p:nvPr/>
            </p:nvSpPr>
            <p:spPr bwMode="auto">
              <a:xfrm>
                <a:off x="3815"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5" name="Rectangle 288"/>
              <p:cNvSpPr>
                <a:spLocks noChangeArrowheads="1"/>
              </p:cNvSpPr>
              <p:nvPr/>
            </p:nvSpPr>
            <p:spPr bwMode="auto">
              <a:xfrm>
                <a:off x="39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6" name="Rectangle 289"/>
              <p:cNvSpPr>
                <a:spLocks noChangeArrowheads="1"/>
              </p:cNvSpPr>
              <p:nvPr/>
            </p:nvSpPr>
            <p:spPr bwMode="auto">
              <a:xfrm>
                <a:off x="3511"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7" name="Rectangle 290"/>
              <p:cNvSpPr>
                <a:spLocks noChangeArrowheads="1"/>
              </p:cNvSpPr>
              <p:nvPr/>
            </p:nvSpPr>
            <p:spPr bwMode="auto">
              <a:xfrm>
                <a:off x="3613"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8" name="Rectangle 291"/>
              <p:cNvSpPr>
                <a:spLocks noChangeArrowheads="1"/>
              </p:cNvSpPr>
              <p:nvPr/>
            </p:nvSpPr>
            <p:spPr bwMode="auto">
              <a:xfrm>
                <a:off x="3713"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49" name="Rectangle 292"/>
              <p:cNvSpPr>
                <a:spLocks noChangeArrowheads="1"/>
              </p:cNvSpPr>
              <p:nvPr/>
            </p:nvSpPr>
            <p:spPr bwMode="auto">
              <a:xfrm>
                <a:off x="3815"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0" name="Rectangle 293"/>
              <p:cNvSpPr>
                <a:spLocks noChangeArrowheads="1"/>
              </p:cNvSpPr>
              <p:nvPr/>
            </p:nvSpPr>
            <p:spPr bwMode="auto">
              <a:xfrm>
                <a:off x="3511"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1" name="Rectangle 294"/>
              <p:cNvSpPr>
                <a:spLocks noChangeArrowheads="1"/>
              </p:cNvSpPr>
              <p:nvPr/>
            </p:nvSpPr>
            <p:spPr bwMode="auto">
              <a:xfrm>
                <a:off x="3713"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2" name="Rectangle 295"/>
              <p:cNvSpPr>
                <a:spLocks noChangeArrowheads="1"/>
              </p:cNvSpPr>
              <p:nvPr/>
            </p:nvSpPr>
            <p:spPr bwMode="auto">
              <a:xfrm>
                <a:off x="3815"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3" name="Rectangle 296"/>
              <p:cNvSpPr>
                <a:spLocks noChangeArrowheads="1"/>
              </p:cNvSpPr>
              <p:nvPr/>
            </p:nvSpPr>
            <p:spPr bwMode="auto">
              <a:xfrm>
                <a:off x="3918"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54" name="Rectangle 297"/>
              <p:cNvSpPr>
                <a:spLocks noChangeArrowheads="1"/>
              </p:cNvSpPr>
              <p:nvPr/>
            </p:nvSpPr>
            <p:spPr bwMode="auto">
              <a:xfrm>
                <a:off x="3511"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5" name="Rectangle 298"/>
              <p:cNvSpPr>
                <a:spLocks noChangeArrowheads="1"/>
              </p:cNvSpPr>
              <p:nvPr/>
            </p:nvSpPr>
            <p:spPr bwMode="auto">
              <a:xfrm>
                <a:off x="3613"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6" name="Rectangle 299"/>
              <p:cNvSpPr>
                <a:spLocks noChangeArrowheads="1"/>
              </p:cNvSpPr>
              <p:nvPr/>
            </p:nvSpPr>
            <p:spPr bwMode="auto">
              <a:xfrm>
                <a:off x="3713"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7" name="Rectangle 300"/>
              <p:cNvSpPr>
                <a:spLocks noChangeArrowheads="1"/>
              </p:cNvSpPr>
              <p:nvPr/>
            </p:nvSpPr>
            <p:spPr bwMode="auto">
              <a:xfrm>
                <a:off x="3815"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8" name="Rectangle 301"/>
              <p:cNvSpPr>
                <a:spLocks noChangeArrowheads="1"/>
              </p:cNvSpPr>
              <p:nvPr/>
            </p:nvSpPr>
            <p:spPr bwMode="auto">
              <a:xfrm>
                <a:off x="39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59" name="Rectangle 302"/>
              <p:cNvSpPr>
                <a:spLocks noChangeArrowheads="1"/>
              </p:cNvSpPr>
              <p:nvPr/>
            </p:nvSpPr>
            <p:spPr bwMode="auto">
              <a:xfrm>
                <a:off x="3511"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0" name="Rectangle 303"/>
              <p:cNvSpPr>
                <a:spLocks noChangeArrowheads="1"/>
              </p:cNvSpPr>
              <p:nvPr/>
            </p:nvSpPr>
            <p:spPr bwMode="auto">
              <a:xfrm>
                <a:off x="3613" y="74"/>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1" name="Rectangle 304"/>
              <p:cNvSpPr>
                <a:spLocks noChangeArrowheads="1"/>
              </p:cNvSpPr>
              <p:nvPr/>
            </p:nvSpPr>
            <p:spPr bwMode="auto">
              <a:xfrm>
                <a:off x="3713"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2" name="Rectangle 305"/>
              <p:cNvSpPr>
                <a:spLocks noChangeArrowheads="1"/>
              </p:cNvSpPr>
              <p:nvPr/>
            </p:nvSpPr>
            <p:spPr bwMode="auto">
              <a:xfrm>
                <a:off x="3815"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3" name="Rectangle 306"/>
              <p:cNvSpPr>
                <a:spLocks noChangeArrowheads="1"/>
              </p:cNvSpPr>
              <p:nvPr/>
            </p:nvSpPr>
            <p:spPr bwMode="auto">
              <a:xfrm>
                <a:off x="39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4" name="Rectangle 307"/>
              <p:cNvSpPr>
                <a:spLocks noChangeArrowheads="1"/>
              </p:cNvSpPr>
              <p:nvPr/>
            </p:nvSpPr>
            <p:spPr bwMode="auto">
              <a:xfrm>
                <a:off x="3511"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5" name="Rectangle 308"/>
              <p:cNvSpPr>
                <a:spLocks noChangeArrowheads="1"/>
              </p:cNvSpPr>
              <p:nvPr/>
            </p:nvSpPr>
            <p:spPr bwMode="auto">
              <a:xfrm>
                <a:off x="3613"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6" name="Rectangle 309"/>
              <p:cNvSpPr>
                <a:spLocks noChangeArrowheads="1"/>
              </p:cNvSpPr>
              <p:nvPr/>
            </p:nvSpPr>
            <p:spPr bwMode="auto">
              <a:xfrm>
                <a:off x="3713"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7" name="Rectangle 310"/>
              <p:cNvSpPr>
                <a:spLocks noChangeArrowheads="1"/>
              </p:cNvSpPr>
              <p:nvPr/>
            </p:nvSpPr>
            <p:spPr bwMode="auto">
              <a:xfrm>
                <a:off x="39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8" name="Rectangle 311"/>
              <p:cNvSpPr>
                <a:spLocks noChangeArrowheads="1"/>
              </p:cNvSpPr>
              <p:nvPr/>
            </p:nvSpPr>
            <p:spPr bwMode="auto">
              <a:xfrm>
                <a:off x="3511"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69" name="Rectangle 312"/>
              <p:cNvSpPr>
                <a:spLocks noChangeArrowheads="1"/>
              </p:cNvSpPr>
              <p:nvPr/>
            </p:nvSpPr>
            <p:spPr bwMode="auto">
              <a:xfrm>
                <a:off x="3713"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0" name="Rectangle 313"/>
              <p:cNvSpPr>
                <a:spLocks noChangeArrowheads="1"/>
              </p:cNvSpPr>
              <p:nvPr/>
            </p:nvSpPr>
            <p:spPr bwMode="auto">
              <a:xfrm>
                <a:off x="3815"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1" name="Rectangle 314"/>
              <p:cNvSpPr>
                <a:spLocks noChangeArrowheads="1"/>
              </p:cNvSpPr>
              <p:nvPr/>
            </p:nvSpPr>
            <p:spPr bwMode="auto">
              <a:xfrm>
                <a:off x="39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2" name="Rectangle 315"/>
              <p:cNvSpPr>
                <a:spLocks noChangeArrowheads="1"/>
              </p:cNvSpPr>
              <p:nvPr/>
            </p:nvSpPr>
            <p:spPr bwMode="auto">
              <a:xfrm>
                <a:off x="3511"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3" name="Rectangle 316"/>
              <p:cNvSpPr>
                <a:spLocks noChangeArrowheads="1"/>
              </p:cNvSpPr>
              <p:nvPr/>
            </p:nvSpPr>
            <p:spPr bwMode="auto">
              <a:xfrm>
                <a:off x="3613"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4" name="Rectangle 317"/>
              <p:cNvSpPr>
                <a:spLocks noChangeArrowheads="1"/>
              </p:cNvSpPr>
              <p:nvPr/>
            </p:nvSpPr>
            <p:spPr bwMode="auto">
              <a:xfrm>
                <a:off x="3713"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5" name="Rectangle 318"/>
              <p:cNvSpPr>
                <a:spLocks noChangeArrowheads="1"/>
              </p:cNvSpPr>
              <p:nvPr/>
            </p:nvSpPr>
            <p:spPr bwMode="auto">
              <a:xfrm>
                <a:off x="3815"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6" name="Rectangle 319"/>
              <p:cNvSpPr>
                <a:spLocks noChangeArrowheads="1"/>
              </p:cNvSpPr>
              <p:nvPr/>
            </p:nvSpPr>
            <p:spPr bwMode="auto">
              <a:xfrm>
                <a:off x="39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77" name="Rectangle 320"/>
              <p:cNvSpPr>
                <a:spLocks noChangeArrowheads="1"/>
              </p:cNvSpPr>
              <p:nvPr/>
            </p:nvSpPr>
            <p:spPr bwMode="auto">
              <a:xfrm>
                <a:off x="3511"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8" name="Rectangle 321"/>
              <p:cNvSpPr>
                <a:spLocks noChangeArrowheads="1"/>
              </p:cNvSpPr>
              <p:nvPr/>
            </p:nvSpPr>
            <p:spPr bwMode="auto">
              <a:xfrm>
                <a:off x="3613"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79" name="Rectangle 322"/>
              <p:cNvSpPr>
                <a:spLocks noChangeArrowheads="1"/>
              </p:cNvSpPr>
              <p:nvPr/>
            </p:nvSpPr>
            <p:spPr bwMode="auto">
              <a:xfrm>
                <a:off x="3713"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0" name="Rectangle 323"/>
              <p:cNvSpPr>
                <a:spLocks noChangeArrowheads="1"/>
              </p:cNvSpPr>
              <p:nvPr/>
            </p:nvSpPr>
            <p:spPr bwMode="auto">
              <a:xfrm>
                <a:off x="3815"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1" name="Rectangle 324"/>
              <p:cNvSpPr>
                <a:spLocks noChangeArrowheads="1"/>
              </p:cNvSpPr>
              <p:nvPr/>
            </p:nvSpPr>
            <p:spPr bwMode="auto">
              <a:xfrm>
                <a:off x="3918"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2" name="Rectangle 325"/>
              <p:cNvSpPr>
                <a:spLocks noChangeArrowheads="1"/>
              </p:cNvSpPr>
              <p:nvPr/>
            </p:nvSpPr>
            <p:spPr bwMode="auto">
              <a:xfrm>
                <a:off x="3511"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3" name="Rectangle 326"/>
              <p:cNvSpPr>
                <a:spLocks noChangeArrowheads="1"/>
              </p:cNvSpPr>
              <p:nvPr/>
            </p:nvSpPr>
            <p:spPr bwMode="auto">
              <a:xfrm>
                <a:off x="3613"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4" name="Rectangle 327"/>
              <p:cNvSpPr>
                <a:spLocks noChangeArrowheads="1"/>
              </p:cNvSpPr>
              <p:nvPr/>
            </p:nvSpPr>
            <p:spPr bwMode="auto">
              <a:xfrm>
                <a:off x="3815"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5" name="Rectangle 328"/>
              <p:cNvSpPr>
                <a:spLocks noChangeArrowheads="1"/>
              </p:cNvSpPr>
              <p:nvPr/>
            </p:nvSpPr>
            <p:spPr bwMode="auto">
              <a:xfrm>
                <a:off x="39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686" name="Rectangle 329"/>
              <p:cNvSpPr>
                <a:spLocks noChangeArrowheads="1"/>
              </p:cNvSpPr>
              <p:nvPr/>
            </p:nvSpPr>
            <p:spPr bwMode="auto">
              <a:xfrm>
                <a:off x="3511"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7" name="Rectangle 330"/>
              <p:cNvSpPr>
                <a:spLocks noChangeArrowheads="1"/>
              </p:cNvSpPr>
              <p:nvPr/>
            </p:nvSpPr>
            <p:spPr bwMode="auto">
              <a:xfrm>
                <a:off x="3613"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8" name="Rectangle 331"/>
              <p:cNvSpPr>
                <a:spLocks noChangeArrowheads="1"/>
              </p:cNvSpPr>
              <p:nvPr/>
            </p:nvSpPr>
            <p:spPr bwMode="auto">
              <a:xfrm>
                <a:off x="3713"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89" name="Rectangle 332"/>
              <p:cNvSpPr>
                <a:spLocks noChangeArrowheads="1"/>
              </p:cNvSpPr>
              <p:nvPr/>
            </p:nvSpPr>
            <p:spPr bwMode="auto">
              <a:xfrm>
                <a:off x="3815"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0" name="Rectangle 333"/>
              <p:cNvSpPr>
                <a:spLocks noChangeArrowheads="1"/>
              </p:cNvSpPr>
              <p:nvPr/>
            </p:nvSpPr>
            <p:spPr bwMode="auto">
              <a:xfrm>
                <a:off x="39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1" name="Rectangle 334"/>
              <p:cNvSpPr>
                <a:spLocks noChangeArrowheads="1"/>
              </p:cNvSpPr>
              <p:nvPr/>
            </p:nvSpPr>
            <p:spPr bwMode="auto">
              <a:xfrm>
                <a:off x="3511"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2" name="Rectangle 335"/>
              <p:cNvSpPr>
                <a:spLocks noChangeArrowheads="1"/>
              </p:cNvSpPr>
              <p:nvPr/>
            </p:nvSpPr>
            <p:spPr bwMode="auto">
              <a:xfrm>
                <a:off x="3613"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3" name="Rectangle 336"/>
              <p:cNvSpPr>
                <a:spLocks noChangeArrowheads="1"/>
              </p:cNvSpPr>
              <p:nvPr/>
            </p:nvSpPr>
            <p:spPr bwMode="auto">
              <a:xfrm>
                <a:off x="3713"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4" name="Rectangle 337"/>
              <p:cNvSpPr>
                <a:spLocks noChangeArrowheads="1"/>
              </p:cNvSpPr>
              <p:nvPr/>
            </p:nvSpPr>
            <p:spPr bwMode="auto">
              <a:xfrm>
                <a:off x="3815"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695" name="Rectangle 338"/>
              <p:cNvSpPr>
                <a:spLocks noChangeArrowheads="1"/>
              </p:cNvSpPr>
              <p:nvPr/>
            </p:nvSpPr>
            <p:spPr bwMode="auto">
              <a:xfrm>
                <a:off x="3511"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6" name="Rectangle 339"/>
              <p:cNvSpPr>
                <a:spLocks noChangeArrowheads="1"/>
              </p:cNvSpPr>
              <p:nvPr/>
            </p:nvSpPr>
            <p:spPr bwMode="auto">
              <a:xfrm>
                <a:off x="3613"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7" name="Rectangle 340"/>
              <p:cNvSpPr>
                <a:spLocks noChangeArrowheads="1"/>
              </p:cNvSpPr>
              <p:nvPr/>
            </p:nvSpPr>
            <p:spPr bwMode="auto">
              <a:xfrm>
                <a:off x="3815"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8" name="Rectangle 341"/>
              <p:cNvSpPr>
                <a:spLocks noChangeArrowheads="1"/>
              </p:cNvSpPr>
              <p:nvPr/>
            </p:nvSpPr>
            <p:spPr bwMode="auto">
              <a:xfrm>
                <a:off x="39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699" name="Rectangle 342"/>
              <p:cNvSpPr>
                <a:spLocks noChangeArrowheads="1"/>
              </p:cNvSpPr>
              <p:nvPr/>
            </p:nvSpPr>
            <p:spPr bwMode="auto">
              <a:xfrm>
                <a:off x="3511"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0" name="Rectangle 343"/>
              <p:cNvSpPr>
                <a:spLocks noChangeArrowheads="1"/>
              </p:cNvSpPr>
              <p:nvPr/>
            </p:nvSpPr>
            <p:spPr bwMode="auto">
              <a:xfrm>
                <a:off x="3713"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1" name="Rectangle 344"/>
              <p:cNvSpPr>
                <a:spLocks noChangeArrowheads="1"/>
              </p:cNvSpPr>
              <p:nvPr/>
            </p:nvSpPr>
            <p:spPr bwMode="auto">
              <a:xfrm>
                <a:off x="3815"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2" name="Rectangle 345"/>
              <p:cNvSpPr>
                <a:spLocks noChangeArrowheads="1"/>
              </p:cNvSpPr>
              <p:nvPr/>
            </p:nvSpPr>
            <p:spPr bwMode="auto">
              <a:xfrm>
                <a:off x="39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03" name="Rectangle 346"/>
              <p:cNvSpPr>
                <a:spLocks noChangeArrowheads="1"/>
              </p:cNvSpPr>
              <p:nvPr/>
            </p:nvSpPr>
            <p:spPr bwMode="auto">
              <a:xfrm>
                <a:off x="4018"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4" name="Rectangle 347"/>
              <p:cNvSpPr>
                <a:spLocks noChangeArrowheads="1"/>
              </p:cNvSpPr>
              <p:nvPr/>
            </p:nvSpPr>
            <p:spPr bwMode="auto">
              <a:xfrm>
                <a:off x="4120"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5" name="Rectangle 348"/>
              <p:cNvSpPr>
                <a:spLocks noChangeArrowheads="1"/>
              </p:cNvSpPr>
              <p:nvPr/>
            </p:nvSpPr>
            <p:spPr bwMode="auto">
              <a:xfrm>
                <a:off x="4222"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6" name="Rectangle 349"/>
              <p:cNvSpPr>
                <a:spLocks noChangeArrowheads="1"/>
              </p:cNvSpPr>
              <p:nvPr/>
            </p:nvSpPr>
            <p:spPr bwMode="auto">
              <a:xfrm>
                <a:off x="4324" y="-33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7" name="Rectangle 350"/>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8" name="Rectangle 351"/>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09" name="Rectangle 352"/>
              <p:cNvSpPr>
                <a:spLocks noChangeArrowheads="1"/>
              </p:cNvSpPr>
              <p:nvPr/>
            </p:nvSpPr>
            <p:spPr bwMode="auto">
              <a:xfrm>
                <a:off x="4018"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0" name="Rectangle 353"/>
              <p:cNvSpPr>
                <a:spLocks noChangeArrowheads="1"/>
              </p:cNvSpPr>
              <p:nvPr/>
            </p:nvSpPr>
            <p:spPr bwMode="auto">
              <a:xfrm>
                <a:off x="4120"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1" name="Rectangle 354"/>
              <p:cNvSpPr>
                <a:spLocks noChangeArrowheads="1"/>
              </p:cNvSpPr>
              <p:nvPr/>
            </p:nvSpPr>
            <p:spPr bwMode="auto">
              <a:xfrm>
                <a:off x="4222"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2" name="Rectangle 355"/>
              <p:cNvSpPr>
                <a:spLocks noChangeArrowheads="1"/>
              </p:cNvSpPr>
              <p:nvPr/>
            </p:nvSpPr>
            <p:spPr bwMode="auto">
              <a:xfrm>
                <a:off x="4324" y="-233"/>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3" name="Rectangle 356"/>
              <p:cNvSpPr>
                <a:spLocks noChangeArrowheads="1"/>
              </p:cNvSpPr>
              <p:nvPr/>
            </p:nvSpPr>
            <p:spPr bwMode="auto">
              <a:xfrm>
                <a:off x="4426" y="-233"/>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4" name="Rectangle 357"/>
              <p:cNvSpPr>
                <a:spLocks noChangeArrowheads="1"/>
              </p:cNvSpPr>
              <p:nvPr/>
            </p:nvSpPr>
            <p:spPr bwMode="auto">
              <a:xfrm>
                <a:off x="4120"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5" name="Rectangle 358"/>
              <p:cNvSpPr>
                <a:spLocks noChangeArrowheads="1"/>
              </p:cNvSpPr>
              <p:nvPr/>
            </p:nvSpPr>
            <p:spPr bwMode="auto">
              <a:xfrm>
                <a:off x="4222" y="-131"/>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6" name="Rectangle 359"/>
              <p:cNvSpPr>
                <a:spLocks noChangeArrowheads="1"/>
              </p:cNvSpPr>
              <p:nvPr/>
            </p:nvSpPr>
            <p:spPr bwMode="auto">
              <a:xfrm>
                <a:off x="4426" y="-131"/>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17" name="Rectangle 360"/>
              <p:cNvSpPr>
                <a:spLocks noChangeArrowheads="1"/>
              </p:cNvSpPr>
              <p:nvPr/>
            </p:nvSpPr>
            <p:spPr bwMode="auto">
              <a:xfrm>
                <a:off x="4018"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8" name="Rectangle 361"/>
              <p:cNvSpPr>
                <a:spLocks noChangeArrowheads="1"/>
              </p:cNvSpPr>
              <p:nvPr/>
            </p:nvSpPr>
            <p:spPr bwMode="auto">
              <a:xfrm>
                <a:off x="4120"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19" name="Rectangle 362"/>
              <p:cNvSpPr>
                <a:spLocks noChangeArrowheads="1"/>
              </p:cNvSpPr>
              <p:nvPr/>
            </p:nvSpPr>
            <p:spPr bwMode="auto">
              <a:xfrm>
                <a:off x="4222"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0" name="Rectangle 363"/>
              <p:cNvSpPr>
                <a:spLocks noChangeArrowheads="1"/>
              </p:cNvSpPr>
              <p:nvPr/>
            </p:nvSpPr>
            <p:spPr bwMode="auto">
              <a:xfrm>
                <a:off x="4324" y="-2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1" name="Rectangle 364"/>
              <p:cNvSpPr>
                <a:spLocks noChangeArrowheads="1"/>
              </p:cNvSpPr>
              <p:nvPr/>
            </p:nvSpPr>
            <p:spPr bwMode="auto">
              <a:xfrm>
                <a:off x="4426" y="-2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2" name="Rectangle 365"/>
              <p:cNvSpPr>
                <a:spLocks noChangeArrowheads="1"/>
              </p:cNvSpPr>
              <p:nvPr/>
            </p:nvSpPr>
            <p:spPr bwMode="auto">
              <a:xfrm>
                <a:off x="4018"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3" name="Rectangle 366"/>
              <p:cNvSpPr>
                <a:spLocks noChangeArrowheads="1"/>
              </p:cNvSpPr>
              <p:nvPr/>
            </p:nvSpPr>
            <p:spPr bwMode="auto">
              <a:xfrm>
                <a:off x="4222"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4" name="Rectangle 367"/>
              <p:cNvSpPr>
                <a:spLocks noChangeArrowheads="1"/>
              </p:cNvSpPr>
              <p:nvPr/>
            </p:nvSpPr>
            <p:spPr bwMode="auto">
              <a:xfrm>
                <a:off x="4324" y="74"/>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5" name="Rectangle 368"/>
              <p:cNvSpPr>
                <a:spLocks noChangeArrowheads="1"/>
              </p:cNvSpPr>
              <p:nvPr/>
            </p:nvSpPr>
            <p:spPr bwMode="auto">
              <a:xfrm>
                <a:off x="4018"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6" name="Rectangle 369"/>
              <p:cNvSpPr>
                <a:spLocks noChangeArrowheads="1"/>
              </p:cNvSpPr>
              <p:nvPr/>
            </p:nvSpPr>
            <p:spPr bwMode="auto">
              <a:xfrm>
                <a:off x="4120"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7" name="Rectangle 370"/>
              <p:cNvSpPr>
                <a:spLocks noChangeArrowheads="1"/>
              </p:cNvSpPr>
              <p:nvPr/>
            </p:nvSpPr>
            <p:spPr bwMode="auto">
              <a:xfrm>
                <a:off x="4222"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8" name="Rectangle 371"/>
              <p:cNvSpPr>
                <a:spLocks noChangeArrowheads="1"/>
              </p:cNvSpPr>
              <p:nvPr/>
            </p:nvSpPr>
            <p:spPr bwMode="auto">
              <a:xfrm>
                <a:off x="4324" y="17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29" name="Rectangle 372"/>
              <p:cNvSpPr>
                <a:spLocks noChangeArrowheads="1"/>
              </p:cNvSpPr>
              <p:nvPr/>
            </p:nvSpPr>
            <p:spPr bwMode="auto">
              <a:xfrm>
                <a:off x="4426" y="17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0" name="Rectangle 373"/>
              <p:cNvSpPr>
                <a:spLocks noChangeArrowheads="1"/>
              </p:cNvSpPr>
              <p:nvPr/>
            </p:nvSpPr>
            <p:spPr bwMode="auto">
              <a:xfrm>
                <a:off x="4018"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1" name="Rectangle 374"/>
              <p:cNvSpPr>
                <a:spLocks noChangeArrowheads="1"/>
              </p:cNvSpPr>
              <p:nvPr/>
            </p:nvSpPr>
            <p:spPr bwMode="auto">
              <a:xfrm>
                <a:off x="4120"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2" name="Rectangle 375"/>
              <p:cNvSpPr>
                <a:spLocks noChangeArrowheads="1"/>
              </p:cNvSpPr>
              <p:nvPr/>
            </p:nvSpPr>
            <p:spPr bwMode="auto">
              <a:xfrm>
                <a:off x="4222" y="2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3" name="Rectangle 376"/>
              <p:cNvSpPr>
                <a:spLocks noChangeArrowheads="1"/>
              </p:cNvSpPr>
              <p:nvPr/>
            </p:nvSpPr>
            <p:spPr bwMode="auto">
              <a:xfrm>
                <a:off x="4426" y="2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4" name="Rectangle 377"/>
              <p:cNvSpPr>
                <a:spLocks noChangeArrowheads="1"/>
              </p:cNvSpPr>
              <p:nvPr/>
            </p:nvSpPr>
            <p:spPr bwMode="auto">
              <a:xfrm>
                <a:off x="4018"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5" name="Rectangle 378"/>
              <p:cNvSpPr>
                <a:spLocks noChangeArrowheads="1"/>
              </p:cNvSpPr>
              <p:nvPr/>
            </p:nvSpPr>
            <p:spPr bwMode="auto">
              <a:xfrm>
                <a:off x="4120"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6" name="Rectangle 379"/>
              <p:cNvSpPr>
                <a:spLocks noChangeArrowheads="1"/>
              </p:cNvSpPr>
              <p:nvPr/>
            </p:nvSpPr>
            <p:spPr bwMode="auto">
              <a:xfrm>
                <a:off x="4222"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7" name="Rectangle 380"/>
              <p:cNvSpPr>
                <a:spLocks noChangeArrowheads="1"/>
              </p:cNvSpPr>
              <p:nvPr/>
            </p:nvSpPr>
            <p:spPr bwMode="auto">
              <a:xfrm>
                <a:off x="4324" y="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8" name="Rectangle 381"/>
              <p:cNvSpPr>
                <a:spLocks noChangeArrowheads="1"/>
              </p:cNvSpPr>
              <p:nvPr/>
            </p:nvSpPr>
            <p:spPr bwMode="auto">
              <a:xfrm>
                <a:off x="4426" y="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39" name="Rectangle 382"/>
              <p:cNvSpPr>
                <a:spLocks noChangeArrowheads="1"/>
              </p:cNvSpPr>
              <p:nvPr/>
            </p:nvSpPr>
            <p:spPr bwMode="auto">
              <a:xfrm>
                <a:off x="4120"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0" name="Rectangle 383"/>
              <p:cNvSpPr>
                <a:spLocks noChangeArrowheads="1"/>
              </p:cNvSpPr>
              <p:nvPr/>
            </p:nvSpPr>
            <p:spPr bwMode="auto">
              <a:xfrm>
                <a:off x="4222"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1" name="Rectangle 384"/>
              <p:cNvSpPr>
                <a:spLocks noChangeArrowheads="1"/>
              </p:cNvSpPr>
              <p:nvPr/>
            </p:nvSpPr>
            <p:spPr bwMode="auto">
              <a:xfrm>
                <a:off x="4324" y="480"/>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2" name="Rectangle 385"/>
              <p:cNvSpPr>
                <a:spLocks noChangeArrowheads="1"/>
              </p:cNvSpPr>
              <p:nvPr/>
            </p:nvSpPr>
            <p:spPr bwMode="auto">
              <a:xfrm>
                <a:off x="4426" y="480"/>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3" name="Rectangle 386"/>
              <p:cNvSpPr>
                <a:spLocks noChangeArrowheads="1"/>
              </p:cNvSpPr>
              <p:nvPr/>
            </p:nvSpPr>
            <p:spPr bwMode="auto">
              <a:xfrm>
                <a:off x="4018"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4" name="Rectangle 387"/>
              <p:cNvSpPr>
                <a:spLocks noChangeArrowheads="1"/>
              </p:cNvSpPr>
              <p:nvPr/>
            </p:nvSpPr>
            <p:spPr bwMode="auto">
              <a:xfrm>
                <a:off x="4120"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5" name="Rectangle 388"/>
              <p:cNvSpPr>
                <a:spLocks noChangeArrowheads="1"/>
              </p:cNvSpPr>
              <p:nvPr/>
            </p:nvSpPr>
            <p:spPr bwMode="auto">
              <a:xfrm>
                <a:off x="4222"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6" name="Rectangle 389"/>
              <p:cNvSpPr>
                <a:spLocks noChangeArrowheads="1"/>
              </p:cNvSpPr>
              <p:nvPr/>
            </p:nvSpPr>
            <p:spPr bwMode="auto">
              <a:xfrm>
                <a:off x="4324" y="58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7" name="Rectangle 390"/>
              <p:cNvSpPr>
                <a:spLocks noChangeArrowheads="1"/>
              </p:cNvSpPr>
              <p:nvPr/>
            </p:nvSpPr>
            <p:spPr bwMode="auto">
              <a:xfrm>
                <a:off x="4426" y="58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748" name="Rectangle 391"/>
              <p:cNvSpPr>
                <a:spLocks noChangeArrowheads="1"/>
              </p:cNvSpPr>
              <p:nvPr/>
            </p:nvSpPr>
            <p:spPr bwMode="auto">
              <a:xfrm>
                <a:off x="4018"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49" name="Rectangle 392"/>
              <p:cNvSpPr>
                <a:spLocks noChangeArrowheads="1"/>
              </p:cNvSpPr>
              <p:nvPr/>
            </p:nvSpPr>
            <p:spPr bwMode="auto">
              <a:xfrm>
                <a:off x="4120"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0" name="Rectangle 393"/>
              <p:cNvSpPr>
                <a:spLocks noChangeArrowheads="1"/>
              </p:cNvSpPr>
              <p:nvPr/>
            </p:nvSpPr>
            <p:spPr bwMode="auto">
              <a:xfrm>
                <a:off x="4324" y="68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1" name="Rectangle 394"/>
              <p:cNvSpPr>
                <a:spLocks noChangeArrowheads="1"/>
              </p:cNvSpPr>
              <p:nvPr/>
            </p:nvSpPr>
            <p:spPr bwMode="auto">
              <a:xfrm>
                <a:off x="4426" y="68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2" name="Rectangle 395"/>
              <p:cNvSpPr>
                <a:spLocks noChangeArrowheads="1"/>
              </p:cNvSpPr>
              <p:nvPr/>
            </p:nvSpPr>
            <p:spPr bwMode="auto">
              <a:xfrm>
                <a:off x="4018"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3" name="Rectangle 396"/>
              <p:cNvSpPr>
                <a:spLocks noChangeArrowheads="1"/>
              </p:cNvSpPr>
              <p:nvPr/>
            </p:nvSpPr>
            <p:spPr bwMode="auto">
              <a:xfrm>
                <a:off x="4222"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4" name="Rectangle 397"/>
              <p:cNvSpPr>
                <a:spLocks noChangeArrowheads="1"/>
              </p:cNvSpPr>
              <p:nvPr/>
            </p:nvSpPr>
            <p:spPr bwMode="auto">
              <a:xfrm>
                <a:off x="4324" y="7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5" name="Rectangle 398"/>
              <p:cNvSpPr>
                <a:spLocks noChangeArrowheads="1"/>
              </p:cNvSpPr>
              <p:nvPr/>
            </p:nvSpPr>
            <p:spPr bwMode="auto">
              <a:xfrm>
                <a:off x="4426" y="7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56" name="Rectangle 399"/>
              <p:cNvSpPr>
                <a:spLocks noChangeArrowheads="1"/>
              </p:cNvSpPr>
              <p:nvPr/>
            </p:nvSpPr>
            <p:spPr bwMode="auto">
              <a:xfrm>
                <a:off x="4018"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7" name="Rectangle 400"/>
              <p:cNvSpPr>
                <a:spLocks noChangeArrowheads="1"/>
              </p:cNvSpPr>
              <p:nvPr/>
            </p:nvSpPr>
            <p:spPr bwMode="auto">
              <a:xfrm>
                <a:off x="4120"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8" name="Rectangle 401"/>
              <p:cNvSpPr>
                <a:spLocks noChangeArrowheads="1"/>
              </p:cNvSpPr>
              <p:nvPr/>
            </p:nvSpPr>
            <p:spPr bwMode="auto">
              <a:xfrm>
                <a:off x="4324" y="889"/>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59" name="Rectangle 402"/>
              <p:cNvSpPr>
                <a:spLocks noChangeArrowheads="1"/>
              </p:cNvSpPr>
              <p:nvPr/>
            </p:nvSpPr>
            <p:spPr bwMode="auto">
              <a:xfrm>
                <a:off x="4426" y="889"/>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0" name="Rectangle 403"/>
              <p:cNvSpPr>
                <a:spLocks noChangeArrowheads="1"/>
              </p:cNvSpPr>
              <p:nvPr/>
            </p:nvSpPr>
            <p:spPr bwMode="auto">
              <a:xfrm>
                <a:off x="4018"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1" name="Rectangle 404"/>
              <p:cNvSpPr>
                <a:spLocks noChangeArrowheads="1"/>
              </p:cNvSpPr>
              <p:nvPr/>
            </p:nvSpPr>
            <p:spPr bwMode="auto">
              <a:xfrm>
                <a:off x="4120"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2" name="Rectangle 405"/>
              <p:cNvSpPr>
                <a:spLocks noChangeArrowheads="1"/>
              </p:cNvSpPr>
              <p:nvPr/>
            </p:nvSpPr>
            <p:spPr bwMode="auto">
              <a:xfrm>
                <a:off x="4222" y="99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3" name="Rectangle 406"/>
              <p:cNvSpPr>
                <a:spLocks noChangeArrowheads="1"/>
              </p:cNvSpPr>
              <p:nvPr/>
            </p:nvSpPr>
            <p:spPr bwMode="auto">
              <a:xfrm>
                <a:off x="4426" y="99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764" name="Rectangle 407"/>
              <p:cNvSpPr>
                <a:spLocks noChangeArrowheads="1"/>
              </p:cNvSpPr>
              <p:nvPr/>
            </p:nvSpPr>
            <p:spPr bwMode="auto">
              <a:xfrm>
                <a:off x="3511"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765" name="Rectangle 408"/>
              <p:cNvSpPr>
                <a:spLocks noChangeArrowheads="1"/>
              </p:cNvSpPr>
              <p:nvPr/>
            </p:nvSpPr>
            <p:spPr bwMode="auto">
              <a:xfrm>
                <a:off x="3613" y="1087"/>
                <a:ext cx="56" cy="58"/>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69" name="Group 610"/>
            <p:cNvGrpSpPr/>
            <p:nvPr/>
          </p:nvGrpSpPr>
          <p:grpSpPr bwMode="auto">
            <a:xfrm>
              <a:off x="-5969403" y="-3051174"/>
              <a:ext cx="1986032" cy="4760913"/>
              <a:chOff x="3511" y="-335"/>
              <a:chExt cx="1251" cy="2999"/>
            </a:xfrm>
            <a:grpFill/>
          </p:grpSpPr>
          <p:sp>
            <p:nvSpPr>
              <p:cNvPr id="1366" name="Rectangle 410"/>
              <p:cNvSpPr>
                <a:spLocks noChangeArrowheads="1"/>
              </p:cNvSpPr>
              <p:nvPr/>
            </p:nvSpPr>
            <p:spPr bwMode="auto">
              <a:xfrm>
                <a:off x="3713"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7" name="Rectangle 411"/>
              <p:cNvSpPr>
                <a:spLocks noChangeArrowheads="1"/>
              </p:cNvSpPr>
              <p:nvPr/>
            </p:nvSpPr>
            <p:spPr bwMode="auto">
              <a:xfrm>
                <a:off x="39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8" name="Rectangle 412"/>
              <p:cNvSpPr>
                <a:spLocks noChangeArrowheads="1"/>
              </p:cNvSpPr>
              <p:nvPr/>
            </p:nvSpPr>
            <p:spPr bwMode="auto">
              <a:xfrm>
                <a:off x="4018"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69" name="Rectangle 413"/>
              <p:cNvSpPr>
                <a:spLocks noChangeArrowheads="1"/>
              </p:cNvSpPr>
              <p:nvPr/>
            </p:nvSpPr>
            <p:spPr bwMode="auto">
              <a:xfrm>
                <a:off x="4222"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0" name="Rectangle 414"/>
              <p:cNvSpPr>
                <a:spLocks noChangeArrowheads="1"/>
              </p:cNvSpPr>
              <p:nvPr/>
            </p:nvSpPr>
            <p:spPr bwMode="auto">
              <a:xfrm>
                <a:off x="4324" y="1087"/>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1" name="Rectangle 415"/>
              <p:cNvSpPr>
                <a:spLocks noChangeArrowheads="1"/>
              </p:cNvSpPr>
              <p:nvPr/>
            </p:nvSpPr>
            <p:spPr bwMode="auto">
              <a:xfrm>
                <a:off x="4426" y="1087"/>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372" name="Rectangle 416"/>
              <p:cNvSpPr>
                <a:spLocks noChangeArrowheads="1"/>
              </p:cNvSpPr>
              <p:nvPr/>
            </p:nvSpPr>
            <p:spPr bwMode="auto">
              <a:xfrm>
                <a:off x="3613"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3" name="Rectangle 417"/>
              <p:cNvSpPr>
                <a:spLocks noChangeArrowheads="1"/>
              </p:cNvSpPr>
              <p:nvPr/>
            </p:nvSpPr>
            <p:spPr bwMode="auto">
              <a:xfrm>
                <a:off x="3713"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4" name="Rectangle 418"/>
              <p:cNvSpPr>
                <a:spLocks noChangeArrowheads="1"/>
              </p:cNvSpPr>
              <p:nvPr/>
            </p:nvSpPr>
            <p:spPr bwMode="auto">
              <a:xfrm>
                <a:off x="3815"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5" name="Rectangle 419"/>
              <p:cNvSpPr>
                <a:spLocks noChangeArrowheads="1"/>
              </p:cNvSpPr>
              <p:nvPr/>
            </p:nvSpPr>
            <p:spPr bwMode="auto">
              <a:xfrm>
                <a:off x="4018"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6" name="Rectangle 420"/>
              <p:cNvSpPr>
                <a:spLocks noChangeArrowheads="1"/>
              </p:cNvSpPr>
              <p:nvPr/>
            </p:nvSpPr>
            <p:spPr bwMode="auto">
              <a:xfrm>
                <a:off x="4120"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7" name="Rectangle 421"/>
              <p:cNvSpPr>
                <a:spLocks noChangeArrowheads="1"/>
              </p:cNvSpPr>
              <p:nvPr/>
            </p:nvSpPr>
            <p:spPr bwMode="auto">
              <a:xfrm>
                <a:off x="4222"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8" name="Rectangle 422"/>
              <p:cNvSpPr>
                <a:spLocks noChangeArrowheads="1"/>
              </p:cNvSpPr>
              <p:nvPr/>
            </p:nvSpPr>
            <p:spPr bwMode="auto">
              <a:xfrm>
                <a:off x="4324" y="118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79" name="Rectangle 423"/>
              <p:cNvSpPr>
                <a:spLocks noChangeArrowheads="1"/>
              </p:cNvSpPr>
              <p:nvPr/>
            </p:nvSpPr>
            <p:spPr bwMode="auto">
              <a:xfrm>
                <a:off x="4426" y="1185"/>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0" name="Rectangle 424"/>
              <p:cNvSpPr>
                <a:spLocks noChangeArrowheads="1"/>
              </p:cNvSpPr>
              <p:nvPr/>
            </p:nvSpPr>
            <p:spPr bwMode="auto">
              <a:xfrm>
                <a:off x="3511"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1" name="Rectangle 425"/>
              <p:cNvSpPr>
                <a:spLocks noChangeArrowheads="1"/>
              </p:cNvSpPr>
              <p:nvPr/>
            </p:nvSpPr>
            <p:spPr bwMode="auto">
              <a:xfrm>
                <a:off x="3613"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2" name="Rectangle 426"/>
              <p:cNvSpPr>
                <a:spLocks noChangeArrowheads="1"/>
              </p:cNvSpPr>
              <p:nvPr/>
            </p:nvSpPr>
            <p:spPr bwMode="auto">
              <a:xfrm>
                <a:off x="3815"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3" name="Rectangle 427"/>
              <p:cNvSpPr>
                <a:spLocks noChangeArrowheads="1"/>
              </p:cNvSpPr>
              <p:nvPr/>
            </p:nvSpPr>
            <p:spPr bwMode="auto">
              <a:xfrm>
                <a:off x="39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4" name="Rectangle 428"/>
              <p:cNvSpPr>
                <a:spLocks noChangeArrowheads="1"/>
              </p:cNvSpPr>
              <p:nvPr/>
            </p:nvSpPr>
            <p:spPr bwMode="auto">
              <a:xfrm>
                <a:off x="4018"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5" name="Rectangle 429"/>
              <p:cNvSpPr>
                <a:spLocks noChangeArrowheads="1"/>
              </p:cNvSpPr>
              <p:nvPr/>
            </p:nvSpPr>
            <p:spPr bwMode="auto">
              <a:xfrm>
                <a:off x="4120"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6" name="Rectangle 430"/>
              <p:cNvSpPr>
                <a:spLocks noChangeArrowheads="1"/>
              </p:cNvSpPr>
              <p:nvPr/>
            </p:nvSpPr>
            <p:spPr bwMode="auto">
              <a:xfrm>
                <a:off x="4324" y="1283"/>
                <a:ext cx="58"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7" name="Rectangle 431"/>
              <p:cNvSpPr>
                <a:spLocks noChangeArrowheads="1"/>
              </p:cNvSpPr>
              <p:nvPr/>
            </p:nvSpPr>
            <p:spPr bwMode="auto">
              <a:xfrm>
                <a:off x="4426" y="1283"/>
                <a:ext cx="56" cy="57"/>
              </a:xfrm>
              <a:prstGeom prst="rect">
                <a:avLst/>
              </a:prstGeom>
              <a:grpFill/>
              <a:ln>
                <a:noFill/>
              </a:ln>
            </p:spPr>
            <p:txBody>
              <a:bodyPr vert="horz" wrap="square" lIns="91440" tIns="45720" rIns="91440" bIns="45720" numCol="1" anchor="t" anchorCtr="0" compatLnSpc="1"/>
              <a:lstStyle/>
              <a:p>
                <a:endParaRPr lang="zh-CN" altLang="en-US"/>
              </a:p>
            </p:txBody>
          </p:sp>
          <p:sp>
            <p:nvSpPr>
              <p:cNvPr id="1388" name="Rectangle 432"/>
              <p:cNvSpPr>
                <a:spLocks noChangeArrowheads="1"/>
              </p:cNvSpPr>
              <p:nvPr/>
            </p:nvSpPr>
            <p:spPr bwMode="auto">
              <a:xfrm>
                <a:off x="3511" y="1380"/>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89" name="Rectangle 433"/>
              <p:cNvSpPr>
                <a:spLocks noChangeArrowheads="1"/>
              </p:cNvSpPr>
              <p:nvPr/>
            </p:nvSpPr>
            <p:spPr bwMode="auto">
              <a:xfrm>
                <a:off x="3713"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0" name="Rectangle 434"/>
              <p:cNvSpPr>
                <a:spLocks noChangeArrowheads="1"/>
              </p:cNvSpPr>
              <p:nvPr/>
            </p:nvSpPr>
            <p:spPr bwMode="auto">
              <a:xfrm>
                <a:off x="3815"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1" name="Rectangle 435"/>
              <p:cNvSpPr>
                <a:spLocks noChangeArrowheads="1"/>
              </p:cNvSpPr>
              <p:nvPr/>
            </p:nvSpPr>
            <p:spPr bwMode="auto">
              <a:xfrm>
                <a:off x="3918"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2" name="Rectangle 436"/>
              <p:cNvSpPr>
                <a:spLocks noChangeArrowheads="1"/>
              </p:cNvSpPr>
              <p:nvPr/>
            </p:nvSpPr>
            <p:spPr bwMode="auto">
              <a:xfrm>
                <a:off x="4120"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3" name="Rectangle 437"/>
              <p:cNvSpPr>
                <a:spLocks noChangeArrowheads="1"/>
              </p:cNvSpPr>
              <p:nvPr/>
            </p:nvSpPr>
            <p:spPr bwMode="auto">
              <a:xfrm>
                <a:off x="4222" y="1380"/>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4" name="Rectangle 438"/>
              <p:cNvSpPr>
                <a:spLocks noChangeArrowheads="1"/>
              </p:cNvSpPr>
              <p:nvPr/>
            </p:nvSpPr>
            <p:spPr bwMode="auto">
              <a:xfrm>
                <a:off x="3613"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5" name="Rectangle 439"/>
              <p:cNvSpPr>
                <a:spLocks noChangeArrowheads="1"/>
              </p:cNvSpPr>
              <p:nvPr/>
            </p:nvSpPr>
            <p:spPr bwMode="auto">
              <a:xfrm>
                <a:off x="3713"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6" name="Rectangle 440"/>
              <p:cNvSpPr>
                <a:spLocks noChangeArrowheads="1"/>
              </p:cNvSpPr>
              <p:nvPr/>
            </p:nvSpPr>
            <p:spPr bwMode="auto">
              <a:xfrm>
                <a:off x="39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7" name="Rectangle 441"/>
              <p:cNvSpPr>
                <a:spLocks noChangeArrowheads="1"/>
              </p:cNvSpPr>
              <p:nvPr/>
            </p:nvSpPr>
            <p:spPr bwMode="auto">
              <a:xfrm>
                <a:off x="4018"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8" name="Rectangle 442"/>
              <p:cNvSpPr>
                <a:spLocks noChangeArrowheads="1"/>
              </p:cNvSpPr>
              <p:nvPr/>
            </p:nvSpPr>
            <p:spPr bwMode="auto">
              <a:xfrm>
                <a:off x="4222"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399" name="Rectangle 443"/>
              <p:cNvSpPr>
                <a:spLocks noChangeArrowheads="1"/>
              </p:cNvSpPr>
              <p:nvPr/>
            </p:nvSpPr>
            <p:spPr bwMode="auto">
              <a:xfrm>
                <a:off x="4324" y="1478"/>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0" name="Rectangle 444"/>
              <p:cNvSpPr>
                <a:spLocks noChangeArrowheads="1"/>
              </p:cNvSpPr>
              <p:nvPr/>
            </p:nvSpPr>
            <p:spPr bwMode="auto">
              <a:xfrm>
                <a:off x="4426" y="1478"/>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1" name="Rectangle 445"/>
              <p:cNvSpPr>
                <a:spLocks noChangeArrowheads="1"/>
              </p:cNvSpPr>
              <p:nvPr/>
            </p:nvSpPr>
            <p:spPr bwMode="auto">
              <a:xfrm>
                <a:off x="3511"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2" name="Rectangle 446"/>
              <p:cNvSpPr>
                <a:spLocks noChangeArrowheads="1"/>
              </p:cNvSpPr>
              <p:nvPr/>
            </p:nvSpPr>
            <p:spPr bwMode="auto">
              <a:xfrm>
                <a:off x="3613" y="1574"/>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3" name="Rectangle 447"/>
              <p:cNvSpPr>
                <a:spLocks noChangeArrowheads="1"/>
              </p:cNvSpPr>
              <p:nvPr/>
            </p:nvSpPr>
            <p:spPr bwMode="auto">
              <a:xfrm>
                <a:off x="3815"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4" name="Rectangle 448"/>
              <p:cNvSpPr>
                <a:spLocks noChangeArrowheads="1"/>
              </p:cNvSpPr>
              <p:nvPr/>
            </p:nvSpPr>
            <p:spPr bwMode="auto">
              <a:xfrm>
                <a:off x="4018"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5" name="Rectangle 449"/>
              <p:cNvSpPr>
                <a:spLocks noChangeArrowheads="1"/>
              </p:cNvSpPr>
              <p:nvPr/>
            </p:nvSpPr>
            <p:spPr bwMode="auto">
              <a:xfrm>
                <a:off x="4120"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6" name="Rectangle 450"/>
              <p:cNvSpPr>
                <a:spLocks noChangeArrowheads="1"/>
              </p:cNvSpPr>
              <p:nvPr/>
            </p:nvSpPr>
            <p:spPr bwMode="auto">
              <a:xfrm>
                <a:off x="4324" y="1574"/>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07" name="Rectangle 451"/>
              <p:cNvSpPr>
                <a:spLocks noChangeArrowheads="1"/>
              </p:cNvSpPr>
              <p:nvPr/>
            </p:nvSpPr>
            <p:spPr bwMode="auto">
              <a:xfrm>
                <a:off x="3511"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8" name="Rectangle 452"/>
              <p:cNvSpPr>
                <a:spLocks noChangeArrowheads="1"/>
              </p:cNvSpPr>
              <p:nvPr/>
            </p:nvSpPr>
            <p:spPr bwMode="auto">
              <a:xfrm>
                <a:off x="3713"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09" name="Rectangle 453"/>
              <p:cNvSpPr>
                <a:spLocks noChangeArrowheads="1"/>
              </p:cNvSpPr>
              <p:nvPr/>
            </p:nvSpPr>
            <p:spPr bwMode="auto">
              <a:xfrm>
                <a:off x="39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0" name="Rectangle 454"/>
              <p:cNvSpPr>
                <a:spLocks noChangeArrowheads="1"/>
              </p:cNvSpPr>
              <p:nvPr/>
            </p:nvSpPr>
            <p:spPr bwMode="auto">
              <a:xfrm>
                <a:off x="4018"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1" name="Rectangle 455"/>
              <p:cNvSpPr>
                <a:spLocks noChangeArrowheads="1"/>
              </p:cNvSpPr>
              <p:nvPr/>
            </p:nvSpPr>
            <p:spPr bwMode="auto">
              <a:xfrm>
                <a:off x="4222" y="1672"/>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2" name="Rectangle 456"/>
              <p:cNvSpPr>
                <a:spLocks noChangeArrowheads="1"/>
              </p:cNvSpPr>
              <p:nvPr/>
            </p:nvSpPr>
            <p:spPr bwMode="auto">
              <a:xfrm>
                <a:off x="4426" y="1672"/>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13" name="Rectangle 457"/>
              <p:cNvSpPr>
                <a:spLocks noChangeArrowheads="1"/>
              </p:cNvSpPr>
              <p:nvPr/>
            </p:nvSpPr>
            <p:spPr bwMode="auto">
              <a:xfrm>
                <a:off x="3613"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4" name="Rectangle 458"/>
              <p:cNvSpPr>
                <a:spLocks noChangeArrowheads="1"/>
              </p:cNvSpPr>
              <p:nvPr/>
            </p:nvSpPr>
            <p:spPr bwMode="auto">
              <a:xfrm>
                <a:off x="3815"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5" name="Rectangle 459"/>
              <p:cNvSpPr>
                <a:spLocks noChangeArrowheads="1"/>
              </p:cNvSpPr>
              <p:nvPr/>
            </p:nvSpPr>
            <p:spPr bwMode="auto">
              <a:xfrm>
                <a:off x="3918"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6" name="Rectangle 460"/>
              <p:cNvSpPr>
                <a:spLocks noChangeArrowheads="1"/>
              </p:cNvSpPr>
              <p:nvPr/>
            </p:nvSpPr>
            <p:spPr bwMode="auto">
              <a:xfrm>
                <a:off x="4120"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7" name="Rectangle 461"/>
              <p:cNvSpPr>
                <a:spLocks noChangeArrowheads="1"/>
              </p:cNvSpPr>
              <p:nvPr/>
            </p:nvSpPr>
            <p:spPr bwMode="auto">
              <a:xfrm>
                <a:off x="4324" y="1768"/>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8" name="Rectangle 462"/>
              <p:cNvSpPr>
                <a:spLocks noChangeArrowheads="1"/>
              </p:cNvSpPr>
              <p:nvPr/>
            </p:nvSpPr>
            <p:spPr bwMode="auto">
              <a:xfrm>
                <a:off x="4426" y="1768"/>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19" name="Rectangle 463"/>
              <p:cNvSpPr>
                <a:spLocks noChangeArrowheads="1"/>
              </p:cNvSpPr>
              <p:nvPr/>
            </p:nvSpPr>
            <p:spPr bwMode="auto">
              <a:xfrm>
                <a:off x="3511"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0" name="Rectangle 464"/>
              <p:cNvSpPr>
                <a:spLocks noChangeArrowheads="1"/>
              </p:cNvSpPr>
              <p:nvPr/>
            </p:nvSpPr>
            <p:spPr bwMode="auto">
              <a:xfrm>
                <a:off x="3613" y="1866"/>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1" name="Rectangle 465"/>
              <p:cNvSpPr>
                <a:spLocks noChangeArrowheads="1"/>
              </p:cNvSpPr>
              <p:nvPr/>
            </p:nvSpPr>
            <p:spPr bwMode="auto">
              <a:xfrm>
                <a:off x="3815"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2" name="Rectangle 466"/>
              <p:cNvSpPr>
                <a:spLocks noChangeArrowheads="1"/>
              </p:cNvSpPr>
              <p:nvPr/>
            </p:nvSpPr>
            <p:spPr bwMode="auto">
              <a:xfrm>
                <a:off x="4018"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3" name="Rectangle 467"/>
              <p:cNvSpPr>
                <a:spLocks noChangeArrowheads="1"/>
              </p:cNvSpPr>
              <p:nvPr/>
            </p:nvSpPr>
            <p:spPr bwMode="auto">
              <a:xfrm>
                <a:off x="4120"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4" name="Rectangle 468"/>
              <p:cNvSpPr>
                <a:spLocks noChangeArrowheads="1"/>
              </p:cNvSpPr>
              <p:nvPr/>
            </p:nvSpPr>
            <p:spPr bwMode="auto">
              <a:xfrm>
                <a:off x="4324" y="1866"/>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25" name="Rectangle 469"/>
              <p:cNvSpPr>
                <a:spLocks noChangeArrowheads="1"/>
              </p:cNvSpPr>
              <p:nvPr/>
            </p:nvSpPr>
            <p:spPr bwMode="auto">
              <a:xfrm>
                <a:off x="3713"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6" name="Rectangle 470"/>
              <p:cNvSpPr>
                <a:spLocks noChangeArrowheads="1"/>
              </p:cNvSpPr>
              <p:nvPr/>
            </p:nvSpPr>
            <p:spPr bwMode="auto">
              <a:xfrm>
                <a:off x="39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7" name="Rectangle 471"/>
              <p:cNvSpPr>
                <a:spLocks noChangeArrowheads="1"/>
              </p:cNvSpPr>
              <p:nvPr/>
            </p:nvSpPr>
            <p:spPr bwMode="auto">
              <a:xfrm>
                <a:off x="4018"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8" name="Rectangle 472"/>
              <p:cNvSpPr>
                <a:spLocks noChangeArrowheads="1"/>
              </p:cNvSpPr>
              <p:nvPr/>
            </p:nvSpPr>
            <p:spPr bwMode="auto">
              <a:xfrm>
                <a:off x="4222" y="1962"/>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29" name="Rectangle 473"/>
              <p:cNvSpPr>
                <a:spLocks noChangeArrowheads="1"/>
              </p:cNvSpPr>
              <p:nvPr/>
            </p:nvSpPr>
            <p:spPr bwMode="auto">
              <a:xfrm>
                <a:off x="4426" y="1962"/>
                <a:ext cx="56" cy="59"/>
              </a:xfrm>
              <a:prstGeom prst="rect">
                <a:avLst/>
              </a:prstGeom>
              <a:grpFill/>
              <a:ln>
                <a:noFill/>
              </a:ln>
            </p:spPr>
            <p:txBody>
              <a:bodyPr vert="horz" wrap="square" lIns="91440" tIns="45720" rIns="91440" bIns="45720" numCol="1" anchor="t" anchorCtr="0" compatLnSpc="1"/>
              <a:lstStyle/>
              <a:p>
                <a:endParaRPr lang="zh-CN" altLang="en-US"/>
              </a:p>
            </p:txBody>
          </p:sp>
          <p:sp>
            <p:nvSpPr>
              <p:cNvPr id="1430" name="Rectangle 474"/>
              <p:cNvSpPr>
                <a:spLocks noChangeArrowheads="1"/>
              </p:cNvSpPr>
              <p:nvPr/>
            </p:nvSpPr>
            <p:spPr bwMode="auto">
              <a:xfrm>
                <a:off x="3713"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1" name="Rectangle 475"/>
              <p:cNvSpPr>
                <a:spLocks noChangeArrowheads="1"/>
              </p:cNvSpPr>
              <p:nvPr/>
            </p:nvSpPr>
            <p:spPr bwMode="auto">
              <a:xfrm>
                <a:off x="3918"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2" name="Rectangle 476"/>
              <p:cNvSpPr>
                <a:spLocks noChangeArrowheads="1"/>
              </p:cNvSpPr>
              <p:nvPr/>
            </p:nvSpPr>
            <p:spPr bwMode="auto">
              <a:xfrm>
                <a:off x="4222" y="2065"/>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3" name="Rectangle 477"/>
              <p:cNvSpPr>
                <a:spLocks noChangeArrowheads="1"/>
              </p:cNvSpPr>
              <p:nvPr/>
            </p:nvSpPr>
            <p:spPr bwMode="auto">
              <a:xfrm>
                <a:off x="3815"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4" name="Rectangle 478"/>
              <p:cNvSpPr>
                <a:spLocks noChangeArrowheads="1"/>
              </p:cNvSpPr>
              <p:nvPr/>
            </p:nvSpPr>
            <p:spPr bwMode="auto">
              <a:xfrm>
                <a:off x="3613"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5" name="Rectangle 479"/>
              <p:cNvSpPr>
                <a:spLocks noChangeArrowheads="1"/>
              </p:cNvSpPr>
              <p:nvPr/>
            </p:nvSpPr>
            <p:spPr bwMode="auto">
              <a:xfrm>
                <a:off x="3613" y="240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6" name="Rectangle 480"/>
              <p:cNvSpPr>
                <a:spLocks noChangeArrowheads="1"/>
              </p:cNvSpPr>
              <p:nvPr/>
            </p:nvSpPr>
            <p:spPr bwMode="auto">
              <a:xfrm>
                <a:off x="3511"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7" name="Rectangle 481"/>
              <p:cNvSpPr>
                <a:spLocks noChangeArrowheads="1"/>
              </p:cNvSpPr>
              <p:nvPr/>
            </p:nvSpPr>
            <p:spPr bwMode="auto">
              <a:xfrm>
                <a:off x="4426"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38" name="Rectangle 482"/>
              <p:cNvSpPr>
                <a:spLocks noChangeArrowheads="1"/>
              </p:cNvSpPr>
              <p:nvPr/>
            </p:nvSpPr>
            <p:spPr bwMode="auto">
              <a:xfrm>
                <a:off x="4020" y="216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39" name="Rectangle 483"/>
              <p:cNvSpPr>
                <a:spLocks noChangeArrowheads="1"/>
              </p:cNvSpPr>
              <p:nvPr/>
            </p:nvSpPr>
            <p:spPr bwMode="auto">
              <a:xfrm>
                <a:off x="3918" y="2275"/>
                <a:ext cx="58"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0" name="Rectangle 484"/>
              <p:cNvSpPr>
                <a:spLocks noChangeArrowheads="1"/>
              </p:cNvSpPr>
              <p:nvPr/>
            </p:nvSpPr>
            <p:spPr bwMode="auto">
              <a:xfrm>
                <a:off x="4122" y="227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1" name="Rectangle 485"/>
              <p:cNvSpPr>
                <a:spLocks noChangeArrowheads="1"/>
              </p:cNvSpPr>
              <p:nvPr/>
            </p:nvSpPr>
            <p:spPr bwMode="auto">
              <a:xfrm>
                <a:off x="4020" y="2481"/>
                <a:ext cx="56"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2" name="Rectangle 486"/>
              <p:cNvSpPr>
                <a:spLocks noChangeArrowheads="1"/>
              </p:cNvSpPr>
              <p:nvPr/>
            </p:nvSpPr>
            <p:spPr bwMode="auto">
              <a:xfrm>
                <a:off x="4120" y="2605"/>
                <a:ext cx="58" cy="59"/>
              </a:xfrm>
              <a:prstGeom prst="rect">
                <a:avLst/>
              </a:prstGeom>
              <a:grpFill/>
              <a:ln>
                <a:noFill/>
              </a:ln>
            </p:spPr>
            <p:txBody>
              <a:bodyPr vert="horz" wrap="square" lIns="91440" tIns="45720" rIns="91440" bIns="45720" numCol="1" anchor="t" anchorCtr="0" compatLnSpc="1"/>
              <a:lstStyle/>
              <a:p>
                <a:endParaRPr lang="zh-CN" altLang="en-US"/>
              </a:p>
            </p:txBody>
          </p:sp>
          <p:sp>
            <p:nvSpPr>
              <p:cNvPr id="1443" name="Rectangle 487"/>
              <p:cNvSpPr>
                <a:spLocks noChangeArrowheads="1"/>
              </p:cNvSpPr>
              <p:nvPr/>
            </p:nvSpPr>
            <p:spPr bwMode="auto">
              <a:xfrm>
                <a:off x="4324" y="2161"/>
                <a:ext cx="58" cy="56"/>
              </a:xfrm>
              <a:prstGeom prst="rect">
                <a:avLst/>
              </a:prstGeom>
              <a:grpFill/>
              <a:ln>
                <a:noFill/>
              </a:ln>
            </p:spPr>
            <p:txBody>
              <a:bodyPr vert="horz" wrap="square" lIns="91440" tIns="45720" rIns="91440" bIns="45720" numCol="1" anchor="t" anchorCtr="0" compatLnSpc="1"/>
              <a:lstStyle/>
              <a:p>
                <a:endParaRPr lang="zh-CN" altLang="en-US"/>
              </a:p>
            </p:txBody>
          </p:sp>
          <p:sp>
            <p:nvSpPr>
              <p:cNvPr id="1444" name="Rectangle 488"/>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5" name="Rectangle 489"/>
              <p:cNvSpPr>
                <a:spLocks noChangeArrowheads="1"/>
              </p:cNvSpPr>
              <p:nvPr/>
            </p:nvSpPr>
            <p:spPr bwMode="auto">
              <a:xfrm>
                <a:off x="4426" y="-335"/>
                <a:ext cx="56" cy="58"/>
              </a:xfrm>
              <a:prstGeom prst="rect">
                <a:avLst/>
              </a:prstGeom>
              <a:grpFill/>
              <a:ln>
                <a:noFill/>
              </a:ln>
            </p:spPr>
            <p:txBody>
              <a:bodyPr vert="horz" wrap="square" lIns="91440" tIns="45720" rIns="91440" bIns="45720" numCol="1" anchor="t" anchorCtr="0" compatLnSpc="1"/>
              <a:lstStyle/>
              <a:p>
                <a:endParaRPr lang="zh-CN" altLang="en-US"/>
              </a:p>
            </p:txBody>
          </p:sp>
          <p:sp>
            <p:nvSpPr>
              <p:cNvPr id="1446" name="Freeform 490"/>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7" name="Freeform 491"/>
              <p:cNvSpPr/>
              <p:nvPr/>
            </p:nvSpPr>
            <p:spPr bwMode="auto">
              <a:xfrm>
                <a:off x="4516" y="-335"/>
                <a:ext cx="246" cy="559"/>
              </a:xfrm>
              <a:custGeom>
                <a:avLst/>
                <a:gdLst>
                  <a:gd name="T0" fmla="*/ 0 w 246"/>
                  <a:gd name="T1" fmla="*/ 0 h 559"/>
                  <a:gd name="T2" fmla="*/ 0 w 246"/>
                  <a:gd name="T3" fmla="*/ 0 h 559"/>
                  <a:gd name="T4" fmla="*/ 0 w 246"/>
                  <a:gd name="T5" fmla="*/ 50 h 559"/>
                  <a:gd name="T6" fmla="*/ 246 w 246"/>
                  <a:gd name="T7" fmla="*/ 559 h 559"/>
                  <a:gd name="T8" fmla="*/ 246 w 246"/>
                  <a:gd name="T9" fmla="*/ 533 h 559"/>
                  <a:gd name="T10" fmla="*/ 0 w 246"/>
                  <a:gd name="T11" fmla="*/ 0 h 559"/>
                </a:gdLst>
                <a:ahLst/>
                <a:cxnLst>
                  <a:cxn ang="0">
                    <a:pos x="T0" y="T1"/>
                  </a:cxn>
                  <a:cxn ang="0">
                    <a:pos x="T2" y="T3"/>
                  </a:cxn>
                  <a:cxn ang="0">
                    <a:pos x="T4" y="T5"/>
                  </a:cxn>
                  <a:cxn ang="0">
                    <a:pos x="T6" y="T7"/>
                  </a:cxn>
                  <a:cxn ang="0">
                    <a:pos x="T8" y="T9"/>
                  </a:cxn>
                  <a:cxn ang="0">
                    <a:pos x="T10" y="T11"/>
                  </a:cxn>
                </a:cxnLst>
                <a:rect l="0" t="0" r="r" b="b"/>
                <a:pathLst>
                  <a:path w="246" h="559">
                    <a:moveTo>
                      <a:pt x="0" y="0"/>
                    </a:moveTo>
                    <a:lnTo>
                      <a:pt x="0" y="0"/>
                    </a:lnTo>
                    <a:lnTo>
                      <a:pt x="0" y="50"/>
                    </a:lnTo>
                    <a:lnTo>
                      <a:pt x="246" y="559"/>
                    </a:lnTo>
                    <a:lnTo>
                      <a:pt x="246" y="53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48" name="Freeform 492"/>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49" name="Freeform 493"/>
              <p:cNvSpPr/>
              <p:nvPr/>
            </p:nvSpPr>
            <p:spPr bwMode="auto">
              <a:xfrm>
                <a:off x="4516" y="-245"/>
                <a:ext cx="88" cy="219"/>
              </a:xfrm>
              <a:custGeom>
                <a:avLst/>
                <a:gdLst>
                  <a:gd name="T0" fmla="*/ 0 w 88"/>
                  <a:gd name="T1" fmla="*/ 0 h 219"/>
                  <a:gd name="T2" fmla="*/ 0 w 88"/>
                  <a:gd name="T3" fmla="*/ 0 h 219"/>
                  <a:gd name="T4" fmla="*/ 0 w 88"/>
                  <a:gd name="T5" fmla="*/ 50 h 219"/>
                  <a:gd name="T6" fmla="*/ 88 w 88"/>
                  <a:gd name="T7" fmla="*/ 219 h 219"/>
                  <a:gd name="T8" fmla="*/ 88 w 88"/>
                  <a:gd name="T9" fmla="*/ 178 h 219"/>
                  <a:gd name="T10" fmla="*/ 0 w 88"/>
                  <a:gd name="T11" fmla="*/ 0 h 219"/>
                </a:gdLst>
                <a:ahLst/>
                <a:cxnLst>
                  <a:cxn ang="0">
                    <a:pos x="T0" y="T1"/>
                  </a:cxn>
                  <a:cxn ang="0">
                    <a:pos x="T2" y="T3"/>
                  </a:cxn>
                  <a:cxn ang="0">
                    <a:pos x="T4" y="T5"/>
                  </a:cxn>
                  <a:cxn ang="0">
                    <a:pos x="T6" y="T7"/>
                  </a:cxn>
                  <a:cxn ang="0">
                    <a:pos x="T8" y="T9"/>
                  </a:cxn>
                  <a:cxn ang="0">
                    <a:pos x="T10" y="T11"/>
                  </a:cxn>
                </a:cxnLst>
                <a:rect l="0" t="0" r="r" b="b"/>
                <a:pathLst>
                  <a:path w="88" h="219">
                    <a:moveTo>
                      <a:pt x="0" y="0"/>
                    </a:moveTo>
                    <a:lnTo>
                      <a:pt x="0" y="0"/>
                    </a:lnTo>
                    <a:lnTo>
                      <a:pt x="0" y="50"/>
                    </a:lnTo>
                    <a:lnTo>
                      <a:pt x="88" y="219"/>
                    </a:lnTo>
                    <a:lnTo>
                      <a:pt x="88" y="17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0" name="Freeform 494"/>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1" name="Freeform 495"/>
              <p:cNvSpPr/>
              <p:nvPr/>
            </p:nvSpPr>
            <p:spPr bwMode="auto">
              <a:xfrm>
                <a:off x="4628" y="-18"/>
                <a:ext cx="78" cy="190"/>
              </a:xfrm>
              <a:custGeom>
                <a:avLst/>
                <a:gdLst>
                  <a:gd name="T0" fmla="*/ 0 w 78"/>
                  <a:gd name="T1" fmla="*/ 0 h 190"/>
                  <a:gd name="T2" fmla="*/ 0 w 78"/>
                  <a:gd name="T3" fmla="*/ 0 h 190"/>
                  <a:gd name="T4" fmla="*/ 0 w 78"/>
                  <a:gd name="T5" fmla="*/ 38 h 190"/>
                  <a:gd name="T6" fmla="*/ 78 w 78"/>
                  <a:gd name="T7" fmla="*/ 190 h 190"/>
                  <a:gd name="T8" fmla="*/ 78 w 78"/>
                  <a:gd name="T9" fmla="*/ 190 h 190"/>
                  <a:gd name="T10" fmla="*/ 78 w 78"/>
                  <a:gd name="T11" fmla="*/ 158 h 190"/>
                  <a:gd name="T12" fmla="*/ 0 w 78"/>
                  <a:gd name="T13" fmla="*/ 0 h 190"/>
                </a:gdLst>
                <a:ahLst/>
                <a:cxnLst>
                  <a:cxn ang="0">
                    <a:pos x="T0" y="T1"/>
                  </a:cxn>
                  <a:cxn ang="0">
                    <a:pos x="T2" y="T3"/>
                  </a:cxn>
                  <a:cxn ang="0">
                    <a:pos x="T4" y="T5"/>
                  </a:cxn>
                  <a:cxn ang="0">
                    <a:pos x="T6" y="T7"/>
                  </a:cxn>
                  <a:cxn ang="0">
                    <a:pos x="T8" y="T9"/>
                  </a:cxn>
                  <a:cxn ang="0">
                    <a:pos x="T10" y="T11"/>
                  </a:cxn>
                  <a:cxn ang="0">
                    <a:pos x="T12" y="T13"/>
                  </a:cxn>
                </a:cxnLst>
                <a:rect l="0" t="0" r="r" b="b"/>
                <a:pathLst>
                  <a:path w="78" h="190">
                    <a:moveTo>
                      <a:pt x="0" y="0"/>
                    </a:moveTo>
                    <a:lnTo>
                      <a:pt x="0" y="0"/>
                    </a:lnTo>
                    <a:lnTo>
                      <a:pt x="0" y="38"/>
                    </a:lnTo>
                    <a:lnTo>
                      <a:pt x="78" y="190"/>
                    </a:lnTo>
                    <a:lnTo>
                      <a:pt x="78" y="190"/>
                    </a:lnTo>
                    <a:lnTo>
                      <a:pt x="78" y="1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2" name="Freeform 496"/>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3" name="Freeform 497"/>
              <p:cNvSpPr/>
              <p:nvPr/>
            </p:nvSpPr>
            <p:spPr bwMode="auto">
              <a:xfrm>
                <a:off x="4730" y="190"/>
                <a:ext cx="32" cy="88"/>
              </a:xfrm>
              <a:custGeom>
                <a:avLst/>
                <a:gdLst>
                  <a:gd name="T0" fmla="*/ 0 w 32"/>
                  <a:gd name="T1" fmla="*/ 0 h 88"/>
                  <a:gd name="T2" fmla="*/ 0 w 32"/>
                  <a:gd name="T3" fmla="*/ 28 h 88"/>
                  <a:gd name="T4" fmla="*/ 32 w 32"/>
                  <a:gd name="T5" fmla="*/ 88 h 88"/>
                  <a:gd name="T6" fmla="*/ 32 w 32"/>
                  <a:gd name="T7" fmla="*/ 64 h 88"/>
                  <a:gd name="T8" fmla="*/ 0 w 32"/>
                  <a:gd name="T9" fmla="*/ 0 h 88"/>
                </a:gdLst>
                <a:ahLst/>
                <a:cxnLst>
                  <a:cxn ang="0">
                    <a:pos x="T0" y="T1"/>
                  </a:cxn>
                  <a:cxn ang="0">
                    <a:pos x="T2" y="T3"/>
                  </a:cxn>
                  <a:cxn ang="0">
                    <a:pos x="T4" y="T5"/>
                  </a:cxn>
                  <a:cxn ang="0">
                    <a:pos x="T6" y="T7"/>
                  </a:cxn>
                  <a:cxn ang="0">
                    <a:pos x="T8" y="T9"/>
                  </a:cxn>
                </a:cxnLst>
                <a:rect l="0" t="0" r="r" b="b"/>
                <a:pathLst>
                  <a:path w="32" h="88">
                    <a:moveTo>
                      <a:pt x="0" y="0"/>
                    </a:moveTo>
                    <a:lnTo>
                      <a:pt x="0" y="28"/>
                    </a:lnTo>
                    <a:lnTo>
                      <a:pt x="32" y="88"/>
                    </a:lnTo>
                    <a:lnTo>
                      <a:pt x="32"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4" name="Freeform 498"/>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5" name="Freeform 499"/>
              <p:cNvSpPr/>
              <p:nvPr/>
            </p:nvSpPr>
            <p:spPr bwMode="auto">
              <a:xfrm>
                <a:off x="4516" y="-155"/>
                <a:ext cx="246" cy="489"/>
              </a:xfrm>
              <a:custGeom>
                <a:avLst/>
                <a:gdLst>
                  <a:gd name="T0" fmla="*/ 0 w 246"/>
                  <a:gd name="T1" fmla="*/ 0 h 489"/>
                  <a:gd name="T2" fmla="*/ 0 w 246"/>
                  <a:gd name="T3" fmla="*/ 0 h 489"/>
                  <a:gd name="T4" fmla="*/ 0 w 246"/>
                  <a:gd name="T5" fmla="*/ 50 h 489"/>
                  <a:gd name="T6" fmla="*/ 246 w 246"/>
                  <a:gd name="T7" fmla="*/ 489 h 489"/>
                  <a:gd name="T8" fmla="*/ 246 w 246"/>
                  <a:gd name="T9" fmla="*/ 489 h 489"/>
                  <a:gd name="T10" fmla="*/ 246 w 246"/>
                  <a:gd name="T11" fmla="*/ 463 h 489"/>
                  <a:gd name="T12" fmla="*/ 0 w 246"/>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246" h="489">
                    <a:moveTo>
                      <a:pt x="0" y="0"/>
                    </a:moveTo>
                    <a:lnTo>
                      <a:pt x="0" y="0"/>
                    </a:lnTo>
                    <a:lnTo>
                      <a:pt x="0" y="50"/>
                    </a:lnTo>
                    <a:lnTo>
                      <a:pt x="246" y="489"/>
                    </a:lnTo>
                    <a:lnTo>
                      <a:pt x="246" y="489"/>
                    </a:lnTo>
                    <a:lnTo>
                      <a:pt x="246" y="463"/>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6" name="Freeform 500"/>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7" name="Freeform 501"/>
              <p:cNvSpPr/>
              <p:nvPr/>
            </p:nvSpPr>
            <p:spPr bwMode="auto">
              <a:xfrm>
                <a:off x="4516" y="-65"/>
                <a:ext cx="28" cy="95"/>
              </a:xfrm>
              <a:custGeom>
                <a:avLst/>
                <a:gdLst>
                  <a:gd name="T0" fmla="*/ 0 w 28"/>
                  <a:gd name="T1" fmla="*/ 0 h 95"/>
                  <a:gd name="T2" fmla="*/ 0 w 28"/>
                  <a:gd name="T3" fmla="*/ 0 h 95"/>
                  <a:gd name="T4" fmla="*/ 0 w 28"/>
                  <a:gd name="T5" fmla="*/ 51 h 95"/>
                  <a:gd name="T6" fmla="*/ 28 w 28"/>
                  <a:gd name="T7" fmla="*/ 95 h 95"/>
                  <a:gd name="T8" fmla="*/ 28 w 28"/>
                  <a:gd name="T9" fmla="*/ 49 h 95"/>
                  <a:gd name="T10" fmla="*/ 0 w 28"/>
                  <a:gd name="T11" fmla="*/ 0 h 95"/>
                </a:gdLst>
                <a:ahLst/>
                <a:cxnLst>
                  <a:cxn ang="0">
                    <a:pos x="T0" y="T1"/>
                  </a:cxn>
                  <a:cxn ang="0">
                    <a:pos x="T2" y="T3"/>
                  </a:cxn>
                  <a:cxn ang="0">
                    <a:pos x="T4" y="T5"/>
                  </a:cxn>
                  <a:cxn ang="0">
                    <a:pos x="T6" y="T7"/>
                  </a:cxn>
                  <a:cxn ang="0">
                    <a:pos x="T8" y="T9"/>
                  </a:cxn>
                  <a:cxn ang="0">
                    <a:pos x="T10" y="T11"/>
                  </a:cxn>
                </a:cxnLst>
                <a:rect l="0" t="0" r="r" b="b"/>
                <a:pathLst>
                  <a:path w="28" h="95">
                    <a:moveTo>
                      <a:pt x="0" y="0"/>
                    </a:moveTo>
                    <a:lnTo>
                      <a:pt x="0" y="0"/>
                    </a:lnTo>
                    <a:lnTo>
                      <a:pt x="0" y="51"/>
                    </a:lnTo>
                    <a:lnTo>
                      <a:pt x="28" y="95"/>
                    </a:lnTo>
                    <a:lnTo>
                      <a:pt x="28" y="49"/>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58" name="Freeform 502"/>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59" name="Freeform 503"/>
              <p:cNvSpPr/>
              <p:nvPr/>
            </p:nvSpPr>
            <p:spPr bwMode="auto">
              <a:xfrm>
                <a:off x="4568" y="26"/>
                <a:ext cx="54" cy="136"/>
              </a:xfrm>
              <a:custGeom>
                <a:avLst/>
                <a:gdLst>
                  <a:gd name="T0" fmla="*/ 0 w 54"/>
                  <a:gd name="T1" fmla="*/ 0 h 136"/>
                  <a:gd name="T2" fmla="*/ 0 w 54"/>
                  <a:gd name="T3" fmla="*/ 0 h 136"/>
                  <a:gd name="T4" fmla="*/ 0 w 54"/>
                  <a:gd name="T5" fmla="*/ 44 h 136"/>
                  <a:gd name="T6" fmla="*/ 54 w 54"/>
                  <a:gd name="T7" fmla="*/ 136 h 136"/>
                  <a:gd name="T8" fmla="*/ 54 w 54"/>
                  <a:gd name="T9" fmla="*/ 96 h 136"/>
                  <a:gd name="T10" fmla="*/ 0 w 54"/>
                  <a:gd name="T11" fmla="*/ 0 h 136"/>
                </a:gdLst>
                <a:ahLst/>
                <a:cxnLst>
                  <a:cxn ang="0">
                    <a:pos x="T0" y="T1"/>
                  </a:cxn>
                  <a:cxn ang="0">
                    <a:pos x="T2" y="T3"/>
                  </a:cxn>
                  <a:cxn ang="0">
                    <a:pos x="T4" y="T5"/>
                  </a:cxn>
                  <a:cxn ang="0">
                    <a:pos x="T6" y="T7"/>
                  </a:cxn>
                  <a:cxn ang="0">
                    <a:pos x="T8" y="T9"/>
                  </a:cxn>
                  <a:cxn ang="0">
                    <a:pos x="T10" y="T11"/>
                  </a:cxn>
                </a:cxnLst>
                <a:rect l="0" t="0" r="r" b="b"/>
                <a:pathLst>
                  <a:path w="54" h="136">
                    <a:moveTo>
                      <a:pt x="0" y="0"/>
                    </a:moveTo>
                    <a:lnTo>
                      <a:pt x="0" y="0"/>
                    </a:lnTo>
                    <a:lnTo>
                      <a:pt x="0" y="44"/>
                    </a:lnTo>
                    <a:lnTo>
                      <a:pt x="54" y="136"/>
                    </a:lnTo>
                    <a:lnTo>
                      <a:pt x="54" y="9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0" name="Freeform 504"/>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1" name="Freeform 505"/>
              <p:cNvSpPr/>
              <p:nvPr/>
            </p:nvSpPr>
            <p:spPr bwMode="auto">
              <a:xfrm>
                <a:off x="4646" y="166"/>
                <a:ext cx="38" cy="100"/>
              </a:xfrm>
              <a:custGeom>
                <a:avLst/>
                <a:gdLst>
                  <a:gd name="T0" fmla="*/ 0 w 38"/>
                  <a:gd name="T1" fmla="*/ 0 h 100"/>
                  <a:gd name="T2" fmla="*/ 0 w 38"/>
                  <a:gd name="T3" fmla="*/ 0 h 100"/>
                  <a:gd name="T4" fmla="*/ 0 w 38"/>
                  <a:gd name="T5" fmla="*/ 36 h 100"/>
                  <a:gd name="T6" fmla="*/ 38 w 38"/>
                  <a:gd name="T7" fmla="*/ 100 h 100"/>
                  <a:gd name="T8" fmla="*/ 38 w 38"/>
                  <a:gd name="T9" fmla="*/ 68 h 100"/>
                  <a:gd name="T10" fmla="*/ 0 w 38"/>
                  <a:gd name="T11" fmla="*/ 0 h 100"/>
                </a:gdLst>
                <a:ahLst/>
                <a:cxnLst>
                  <a:cxn ang="0">
                    <a:pos x="T0" y="T1"/>
                  </a:cxn>
                  <a:cxn ang="0">
                    <a:pos x="T2" y="T3"/>
                  </a:cxn>
                  <a:cxn ang="0">
                    <a:pos x="T4" y="T5"/>
                  </a:cxn>
                  <a:cxn ang="0">
                    <a:pos x="T6" y="T7"/>
                  </a:cxn>
                  <a:cxn ang="0">
                    <a:pos x="T8" y="T9"/>
                  </a:cxn>
                  <a:cxn ang="0">
                    <a:pos x="T10" y="T11"/>
                  </a:cxn>
                </a:cxnLst>
                <a:rect l="0" t="0" r="r" b="b"/>
                <a:pathLst>
                  <a:path w="38" h="100">
                    <a:moveTo>
                      <a:pt x="0" y="0"/>
                    </a:moveTo>
                    <a:lnTo>
                      <a:pt x="0" y="0"/>
                    </a:lnTo>
                    <a:lnTo>
                      <a:pt x="0" y="36"/>
                    </a:lnTo>
                    <a:lnTo>
                      <a:pt x="38" y="100"/>
                    </a:lnTo>
                    <a:lnTo>
                      <a:pt x="38"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2" name="Freeform 506"/>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3" name="Freeform 507"/>
              <p:cNvSpPr/>
              <p:nvPr/>
            </p:nvSpPr>
            <p:spPr bwMode="auto">
              <a:xfrm>
                <a:off x="4708" y="276"/>
                <a:ext cx="16" cy="56"/>
              </a:xfrm>
              <a:custGeom>
                <a:avLst/>
                <a:gdLst>
                  <a:gd name="T0" fmla="*/ 0 w 16"/>
                  <a:gd name="T1" fmla="*/ 0 h 56"/>
                  <a:gd name="T2" fmla="*/ 0 w 16"/>
                  <a:gd name="T3" fmla="*/ 30 h 56"/>
                  <a:gd name="T4" fmla="*/ 16 w 16"/>
                  <a:gd name="T5" fmla="*/ 56 h 56"/>
                  <a:gd name="T6" fmla="*/ 16 w 16"/>
                  <a:gd name="T7" fmla="*/ 56 h 56"/>
                  <a:gd name="T8" fmla="*/ 16 w 16"/>
                  <a:gd name="T9" fmla="*/ 28 h 56"/>
                  <a:gd name="T10" fmla="*/ 0 w 16"/>
                  <a:gd name="T11" fmla="*/ 0 h 56"/>
                </a:gdLst>
                <a:ahLst/>
                <a:cxnLst>
                  <a:cxn ang="0">
                    <a:pos x="T0" y="T1"/>
                  </a:cxn>
                  <a:cxn ang="0">
                    <a:pos x="T2" y="T3"/>
                  </a:cxn>
                  <a:cxn ang="0">
                    <a:pos x="T4" y="T5"/>
                  </a:cxn>
                  <a:cxn ang="0">
                    <a:pos x="T6" y="T7"/>
                  </a:cxn>
                  <a:cxn ang="0">
                    <a:pos x="T8" y="T9"/>
                  </a:cxn>
                  <a:cxn ang="0">
                    <a:pos x="T10" y="T11"/>
                  </a:cxn>
                </a:cxnLst>
                <a:rect l="0" t="0" r="r" b="b"/>
                <a:pathLst>
                  <a:path w="16" h="56">
                    <a:moveTo>
                      <a:pt x="0" y="0"/>
                    </a:moveTo>
                    <a:lnTo>
                      <a:pt x="0" y="30"/>
                    </a:lnTo>
                    <a:lnTo>
                      <a:pt x="16" y="56"/>
                    </a:lnTo>
                    <a:lnTo>
                      <a:pt x="16" y="56"/>
                    </a:lnTo>
                    <a:lnTo>
                      <a:pt x="16" y="2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4" name="Freeform 508"/>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5" name="Freeform 509"/>
              <p:cNvSpPr/>
              <p:nvPr/>
            </p:nvSpPr>
            <p:spPr bwMode="auto">
              <a:xfrm>
                <a:off x="4748" y="346"/>
                <a:ext cx="14" cy="48"/>
              </a:xfrm>
              <a:custGeom>
                <a:avLst/>
                <a:gdLst>
                  <a:gd name="T0" fmla="*/ 0 w 14"/>
                  <a:gd name="T1" fmla="*/ 0 h 48"/>
                  <a:gd name="T2" fmla="*/ 0 w 14"/>
                  <a:gd name="T3" fmla="*/ 26 h 48"/>
                  <a:gd name="T4" fmla="*/ 14 w 14"/>
                  <a:gd name="T5" fmla="*/ 48 h 48"/>
                  <a:gd name="T6" fmla="*/ 14 w 14"/>
                  <a:gd name="T7" fmla="*/ 24 h 48"/>
                  <a:gd name="T8" fmla="*/ 0 w 14"/>
                  <a:gd name="T9" fmla="*/ 0 h 48"/>
                </a:gdLst>
                <a:ahLst/>
                <a:cxnLst>
                  <a:cxn ang="0">
                    <a:pos x="T0" y="T1"/>
                  </a:cxn>
                  <a:cxn ang="0">
                    <a:pos x="T2" y="T3"/>
                  </a:cxn>
                  <a:cxn ang="0">
                    <a:pos x="T4" y="T5"/>
                  </a:cxn>
                  <a:cxn ang="0">
                    <a:pos x="T6" y="T7"/>
                  </a:cxn>
                  <a:cxn ang="0">
                    <a:pos x="T8" y="T9"/>
                  </a:cxn>
                </a:cxnLst>
                <a:rect l="0" t="0" r="r" b="b"/>
                <a:pathLst>
                  <a:path w="14" h="48">
                    <a:moveTo>
                      <a:pt x="0" y="0"/>
                    </a:moveTo>
                    <a:lnTo>
                      <a:pt x="0" y="26"/>
                    </a:lnTo>
                    <a:lnTo>
                      <a:pt x="14" y="48"/>
                    </a:lnTo>
                    <a:lnTo>
                      <a:pt x="1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6" name="Freeform 510"/>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7" name="Freeform 511"/>
              <p:cNvSpPr/>
              <p:nvPr/>
            </p:nvSpPr>
            <p:spPr bwMode="auto">
              <a:xfrm>
                <a:off x="4516" y="26"/>
                <a:ext cx="56" cy="136"/>
              </a:xfrm>
              <a:custGeom>
                <a:avLst/>
                <a:gdLst>
                  <a:gd name="T0" fmla="*/ 0 w 56"/>
                  <a:gd name="T1" fmla="*/ 0 h 136"/>
                  <a:gd name="T2" fmla="*/ 0 w 56"/>
                  <a:gd name="T3" fmla="*/ 0 h 136"/>
                  <a:gd name="T4" fmla="*/ 0 w 56"/>
                  <a:gd name="T5" fmla="*/ 50 h 136"/>
                  <a:gd name="T6" fmla="*/ 56 w 56"/>
                  <a:gd name="T7" fmla="*/ 136 h 136"/>
                  <a:gd name="T8" fmla="*/ 56 w 56"/>
                  <a:gd name="T9" fmla="*/ 92 h 136"/>
                  <a:gd name="T10" fmla="*/ 0 w 56"/>
                  <a:gd name="T11" fmla="*/ 0 h 136"/>
                </a:gdLst>
                <a:ahLst/>
                <a:cxnLst>
                  <a:cxn ang="0">
                    <a:pos x="T0" y="T1"/>
                  </a:cxn>
                  <a:cxn ang="0">
                    <a:pos x="T2" y="T3"/>
                  </a:cxn>
                  <a:cxn ang="0">
                    <a:pos x="T4" y="T5"/>
                  </a:cxn>
                  <a:cxn ang="0">
                    <a:pos x="T6" y="T7"/>
                  </a:cxn>
                  <a:cxn ang="0">
                    <a:pos x="T8" y="T9"/>
                  </a:cxn>
                  <a:cxn ang="0">
                    <a:pos x="T10" y="T11"/>
                  </a:cxn>
                </a:cxnLst>
                <a:rect l="0" t="0" r="r" b="b"/>
                <a:pathLst>
                  <a:path w="56" h="136">
                    <a:moveTo>
                      <a:pt x="0" y="0"/>
                    </a:moveTo>
                    <a:lnTo>
                      <a:pt x="0" y="0"/>
                    </a:lnTo>
                    <a:lnTo>
                      <a:pt x="0" y="50"/>
                    </a:lnTo>
                    <a:lnTo>
                      <a:pt x="56" y="136"/>
                    </a:lnTo>
                    <a:lnTo>
                      <a:pt x="56" y="9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68" name="Freeform 512"/>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69" name="Freeform 513"/>
              <p:cNvSpPr/>
              <p:nvPr/>
            </p:nvSpPr>
            <p:spPr bwMode="auto">
              <a:xfrm>
                <a:off x="4596" y="158"/>
                <a:ext cx="166" cy="298"/>
              </a:xfrm>
              <a:custGeom>
                <a:avLst/>
                <a:gdLst>
                  <a:gd name="T0" fmla="*/ 0 w 166"/>
                  <a:gd name="T1" fmla="*/ 0 h 298"/>
                  <a:gd name="T2" fmla="*/ 0 w 166"/>
                  <a:gd name="T3" fmla="*/ 42 h 298"/>
                  <a:gd name="T4" fmla="*/ 166 w 166"/>
                  <a:gd name="T5" fmla="*/ 298 h 298"/>
                  <a:gd name="T6" fmla="*/ 166 w 166"/>
                  <a:gd name="T7" fmla="*/ 272 h 298"/>
                  <a:gd name="T8" fmla="*/ 0 w 166"/>
                  <a:gd name="T9" fmla="*/ 0 h 298"/>
                </a:gdLst>
                <a:ahLst/>
                <a:cxnLst>
                  <a:cxn ang="0">
                    <a:pos x="T0" y="T1"/>
                  </a:cxn>
                  <a:cxn ang="0">
                    <a:pos x="T2" y="T3"/>
                  </a:cxn>
                  <a:cxn ang="0">
                    <a:pos x="T4" y="T5"/>
                  </a:cxn>
                  <a:cxn ang="0">
                    <a:pos x="T6" y="T7"/>
                  </a:cxn>
                  <a:cxn ang="0">
                    <a:pos x="T8" y="T9"/>
                  </a:cxn>
                </a:cxnLst>
                <a:rect l="0" t="0" r="r" b="b"/>
                <a:pathLst>
                  <a:path w="166" h="298">
                    <a:moveTo>
                      <a:pt x="0" y="0"/>
                    </a:moveTo>
                    <a:lnTo>
                      <a:pt x="0" y="42"/>
                    </a:lnTo>
                    <a:lnTo>
                      <a:pt x="166" y="298"/>
                    </a:lnTo>
                    <a:lnTo>
                      <a:pt x="166" y="27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0" name="Freeform 514"/>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1" name="Freeform 515"/>
              <p:cNvSpPr/>
              <p:nvPr/>
            </p:nvSpPr>
            <p:spPr bwMode="auto">
              <a:xfrm>
                <a:off x="4516" y="120"/>
                <a:ext cx="94" cy="182"/>
              </a:xfrm>
              <a:custGeom>
                <a:avLst/>
                <a:gdLst>
                  <a:gd name="T0" fmla="*/ 0 w 94"/>
                  <a:gd name="T1" fmla="*/ 0 h 182"/>
                  <a:gd name="T2" fmla="*/ 0 w 94"/>
                  <a:gd name="T3" fmla="*/ 0 h 182"/>
                  <a:gd name="T4" fmla="*/ 0 w 94"/>
                  <a:gd name="T5" fmla="*/ 50 h 182"/>
                  <a:gd name="T6" fmla="*/ 94 w 94"/>
                  <a:gd name="T7" fmla="*/ 182 h 182"/>
                  <a:gd name="T8" fmla="*/ 94 w 94"/>
                  <a:gd name="T9" fmla="*/ 140 h 182"/>
                  <a:gd name="T10" fmla="*/ 0 w 94"/>
                  <a:gd name="T11" fmla="*/ 0 h 182"/>
                </a:gdLst>
                <a:ahLst/>
                <a:cxnLst>
                  <a:cxn ang="0">
                    <a:pos x="T0" y="T1"/>
                  </a:cxn>
                  <a:cxn ang="0">
                    <a:pos x="T2" y="T3"/>
                  </a:cxn>
                  <a:cxn ang="0">
                    <a:pos x="T4" y="T5"/>
                  </a:cxn>
                  <a:cxn ang="0">
                    <a:pos x="T6" y="T7"/>
                  </a:cxn>
                  <a:cxn ang="0">
                    <a:pos x="T8" y="T9"/>
                  </a:cxn>
                  <a:cxn ang="0">
                    <a:pos x="T10" y="T11"/>
                  </a:cxn>
                </a:cxnLst>
                <a:rect l="0" t="0" r="r" b="b"/>
                <a:pathLst>
                  <a:path w="94" h="182">
                    <a:moveTo>
                      <a:pt x="0" y="0"/>
                    </a:moveTo>
                    <a:lnTo>
                      <a:pt x="0" y="0"/>
                    </a:lnTo>
                    <a:lnTo>
                      <a:pt x="0" y="50"/>
                    </a:lnTo>
                    <a:lnTo>
                      <a:pt x="94" y="182"/>
                    </a:lnTo>
                    <a:lnTo>
                      <a:pt x="94" y="14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2" name="Freeform 516"/>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3" name="Freeform 517"/>
              <p:cNvSpPr/>
              <p:nvPr/>
            </p:nvSpPr>
            <p:spPr bwMode="auto">
              <a:xfrm>
                <a:off x="4634" y="296"/>
                <a:ext cx="44" cy="102"/>
              </a:xfrm>
              <a:custGeom>
                <a:avLst/>
                <a:gdLst>
                  <a:gd name="T0" fmla="*/ 0 w 44"/>
                  <a:gd name="T1" fmla="*/ 0 h 102"/>
                  <a:gd name="T2" fmla="*/ 0 w 44"/>
                  <a:gd name="T3" fmla="*/ 38 h 102"/>
                  <a:gd name="T4" fmla="*/ 44 w 44"/>
                  <a:gd name="T5" fmla="*/ 102 h 102"/>
                  <a:gd name="T6" fmla="*/ 44 w 44"/>
                  <a:gd name="T7" fmla="*/ 102 h 102"/>
                  <a:gd name="T8" fmla="*/ 44 w 44"/>
                  <a:gd name="T9" fmla="*/ 68 h 102"/>
                  <a:gd name="T10" fmla="*/ 0 w 44"/>
                  <a:gd name="T11" fmla="*/ 0 h 102"/>
                </a:gdLst>
                <a:ahLst/>
                <a:cxnLst>
                  <a:cxn ang="0">
                    <a:pos x="T0" y="T1"/>
                  </a:cxn>
                  <a:cxn ang="0">
                    <a:pos x="T2" y="T3"/>
                  </a:cxn>
                  <a:cxn ang="0">
                    <a:pos x="T4" y="T5"/>
                  </a:cxn>
                  <a:cxn ang="0">
                    <a:pos x="T6" y="T7"/>
                  </a:cxn>
                  <a:cxn ang="0">
                    <a:pos x="T8" y="T9"/>
                  </a:cxn>
                  <a:cxn ang="0">
                    <a:pos x="T10" y="T11"/>
                  </a:cxn>
                </a:cxnLst>
                <a:rect l="0" t="0" r="r" b="b"/>
                <a:pathLst>
                  <a:path w="44" h="102">
                    <a:moveTo>
                      <a:pt x="0" y="0"/>
                    </a:moveTo>
                    <a:lnTo>
                      <a:pt x="0" y="38"/>
                    </a:lnTo>
                    <a:lnTo>
                      <a:pt x="44" y="102"/>
                    </a:lnTo>
                    <a:lnTo>
                      <a:pt x="44" y="102"/>
                    </a:lnTo>
                    <a:lnTo>
                      <a:pt x="44" y="6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4" name="Freeform 518"/>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5" name="Freeform 519"/>
              <p:cNvSpPr/>
              <p:nvPr/>
            </p:nvSpPr>
            <p:spPr bwMode="auto">
              <a:xfrm>
                <a:off x="4702" y="400"/>
                <a:ext cx="60" cy="114"/>
              </a:xfrm>
              <a:custGeom>
                <a:avLst/>
                <a:gdLst>
                  <a:gd name="T0" fmla="*/ 0 w 60"/>
                  <a:gd name="T1" fmla="*/ 0 h 114"/>
                  <a:gd name="T2" fmla="*/ 0 w 60"/>
                  <a:gd name="T3" fmla="*/ 0 h 114"/>
                  <a:gd name="T4" fmla="*/ 0 w 60"/>
                  <a:gd name="T5" fmla="*/ 32 h 114"/>
                  <a:gd name="T6" fmla="*/ 60 w 60"/>
                  <a:gd name="T7" fmla="*/ 114 h 114"/>
                  <a:gd name="T8" fmla="*/ 60 w 60"/>
                  <a:gd name="T9" fmla="*/ 88 h 114"/>
                  <a:gd name="T10" fmla="*/ 0 w 60"/>
                  <a:gd name="T11" fmla="*/ 0 h 114"/>
                </a:gdLst>
                <a:ahLst/>
                <a:cxnLst>
                  <a:cxn ang="0">
                    <a:pos x="T0" y="T1"/>
                  </a:cxn>
                  <a:cxn ang="0">
                    <a:pos x="T2" y="T3"/>
                  </a:cxn>
                  <a:cxn ang="0">
                    <a:pos x="T4" y="T5"/>
                  </a:cxn>
                  <a:cxn ang="0">
                    <a:pos x="T6" y="T7"/>
                  </a:cxn>
                  <a:cxn ang="0">
                    <a:pos x="T8" y="T9"/>
                  </a:cxn>
                  <a:cxn ang="0">
                    <a:pos x="T10" y="T11"/>
                  </a:cxn>
                </a:cxnLst>
                <a:rect l="0" t="0" r="r" b="b"/>
                <a:pathLst>
                  <a:path w="60" h="114">
                    <a:moveTo>
                      <a:pt x="0" y="0"/>
                    </a:moveTo>
                    <a:lnTo>
                      <a:pt x="0" y="0"/>
                    </a:lnTo>
                    <a:lnTo>
                      <a:pt x="0" y="32"/>
                    </a:lnTo>
                    <a:lnTo>
                      <a:pt x="60" y="114"/>
                    </a:lnTo>
                    <a:lnTo>
                      <a:pt x="60" y="8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6" name="Freeform 520"/>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7" name="Freeform 521"/>
              <p:cNvSpPr/>
              <p:nvPr/>
            </p:nvSpPr>
            <p:spPr bwMode="auto">
              <a:xfrm>
                <a:off x="4516" y="204"/>
                <a:ext cx="28" cy="86"/>
              </a:xfrm>
              <a:custGeom>
                <a:avLst/>
                <a:gdLst>
                  <a:gd name="T0" fmla="*/ 0 w 28"/>
                  <a:gd name="T1" fmla="*/ 0 h 86"/>
                  <a:gd name="T2" fmla="*/ 0 w 28"/>
                  <a:gd name="T3" fmla="*/ 0 h 86"/>
                  <a:gd name="T4" fmla="*/ 0 w 28"/>
                  <a:gd name="T5" fmla="*/ 50 h 86"/>
                  <a:gd name="T6" fmla="*/ 28 w 28"/>
                  <a:gd name="T7" fmla="*/ 86 h 86"/>
                  <a:gd name="T8" fmla="*/ 28 w 28"/>
                  <a:gd name="T9" fmla="*/ 38 h 86"/>
                  <a:gd name="T10" fmla="*/ 0 w 28"/>
                  <a:gd name="T11" fmla="*/ 0 h 86"/>
                </a:gdLst>
                <a:ahLst/>
                <a:cxnLst>
                  <a:cxn ang="0">
                    <a:pos x="T0" y="T1"/>
                  </a:cxn>
                  <a:cxn ang="0">
                    <a:pos x="T2" y="T3"/>
                  </a:cxn>
                  <a:cxn ang="0">
                    <a:pos x="T4" y="T5"/>
                  </a:cxn>
                  <a:cxn ang="0">
                    <a:pos x="T6" y="T7"/>
                  </a:cxn>
                  <a:cxn ang="0">
                    <a:pos x="T8" y="T9"/>
                  </a:cxn>
                  <a:cxn ang="0">
                    <a:pos x="T10" y="T11"/>
                  </a:cxn>
                </a:cxnLst>
                <a:rect l="0" t="0" r="r" b="b"/>
                <a:pathLst>
                  <a:path w="28" h="86">
                    <a:moveTo>
                      <a:pt x="0" y="0"/>
                    </a:moveTo>
                    <a:lnTo>
                      <a:pt x="0" y="0"/>
                    </a:lnTo>
                    <a:lnTo>
                      <a:pt x="0" y="50"/>
                    </a:lnTo>
                    <a:lnTo>
                      <a:pt x="28" y="86"/>
                    </a:lnTo>
                    <a:lnTo>
                      <a:pt x="28"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78" name="Freeform 522"/>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79" name="Freeform 523"/>
              <p:cNvSpPr/>
              <p:nvPr/>
            </p:nvSpPr>
            <p:spPr bwMode="auto">
              <a:xfrm>
                <a:off x="4568" y="276"/>
                <a:ext cx="90" cy="162"/>
              </a:xfrm>
              <a:custGeom>
                <a:avLst/>
                <a:gdLst>
                  <a:gd name="T0" fmla="*/ 0 w 90"/>
                  <a:gd name="T1" fmla="*/ 0 h 162"/>
                  <a:gd name="T2" fmla="*/ 0 w 90"/>
                  <a:gd name="T3" fmla="*/ 0 h 162"/>
                  <a:gd name="T4" fmla="*/ 0 w 90"/>
                  <a:gd name="T5" fmla="*/ 44 h 162"/>
                  <a:gd name="T6" fmla="*/ 90 w 90"/>
                  <a:gd name="T7" fmla="*/ 162 h 162"/>
                  <a:gd name="T8" fmla="*/ 90 w 90"/>
                  <a:gd name="T9" fmla="*/ 126 h 162"/>
                  <a:gd name="T10" fmla="*/ 0 w 90"/>
                  <a:gd name="T11" fmla="*/ 0 h 162"/>
                </a:gdLst>
                <a:ahLst/>
                <a:cxnLst>
                  <a:cxn ang="0">
                    <a:pos x="T0" y="T1"/>
                  </a:cxn>
                  <a:cxn ang="0">
                    <a:pos x="T2" y="T3"/>
                  </a:cxn>
                  <a:cxn ang="0">
                    <a:pos x="T4" y="T5"/>
                  </a:cxn>
                  <a:cxn ang="0">
                    <a:pos x="T6" y="T7"/>
                  </a:cxn>
                  <a:cxn ang="0">
                    <a:pos x="T8" y="T9"/>
                  </a:cxn>
                  <a:cxn ang="0">
                    <a:pos x="T10" y="T11"/>
                  </a:cxn>
                </a:cxnLst>
                <a:rect l="0" t="0" r="r" b="b"/>
                <a:pathLst>
                  <a:path w="90" h="162">
                    <a:moveTo>
                      <a:pt x="0" y="0"/>
                    </a:moveTo>
                    <a:lnTo>
                      <a:pt x="0" y="0"/>
                    </a:lnTo>
                    <a:lnTo>
                      <a:pt x="0" y="44"/>
                    </a:lnTo>
                    <a:lnTo>
                      <a:pt x="90" y="162"/>
                    </a:lnTo>
                    <a:lnTo>
                      <a:pt x="90" y="1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0" name="Freeform 524"/>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1" name="Freeform 525"/>
              <p:cNvSpPr/>
              <p:nvPr/>
            </p:nvSpPr>
            <p:spPr bwMode="auto">
              <a:xfrm>
                <a:off x="4682" y="436"/>
                <a:ext cx="14" cy="52"/>
              </a:xfrm>
              <a:custGeom>
                <a:avLst/>
                <a:gdLst>
                  <a:gd name="T0" fmla="*/ 0 w 14"/>
                  <a:gd name="T1" fmla="*/ 0 h 52"/>
                  <a:gd name="T2" fmla="*/ 0 w 14"/>
                  <a:gd name="T3" fmla="*/ 0 h 52"/>
                  <a:gd name="T4" fmla="*/ 0 w 14"/>
                  <a:gd name="T5" fmla="*/ 32 h 52"/>
                  <a:gd name="T6" fmla="*/ 14 w 14"/>
                  <a:gd name="T7" fmla="*/ 52 h 52"/>
                  <a:gd name="T8" fmla="*/ 14 w 14"/>
                  <a:gd name="T9" fmla="*/ 52 h 52"/>
                  <a:gd name="T10" fmla="*/ 14 w 14"/>
                  <a:gd name="T11" fmla="*/ 20 h 52"/>
                  <a:gd name="T12" fmla="*/ 0 w 1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4" h="52">
                    <a:moveTo>
                      <a:pt x="0" y="0"/>
                    </a:moveTo>
                    <a:lnTo>
                      <a:pt x="0" y="0"/>
                    </a:lnTo>
                    <a:lnTo>
                      <a:pt x="0" y="32"/>
                    </a:lnTo>
                    <a:lnTo>
                      <a:pt x="14" y="52"/>
                    </a:lnTo>
                    <a:lnTo>
                      <a:pt x="14" y="52"/>
                    </a:lnTo>
                    <a:lnTo>
                      <a:pt x="14"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2" name="Freeform 526"/>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3" name="Freeform 527"/>
              <p:cNvSpPr/>
              <p:nvPr/>
            </p:nvSpPr>
            <p:spPr bwMode="auto">
              <a:xfrm>
                <a:off x="4720" y="490"/>
                <a:ext cx="42" cy="82"/>
              </a:xfrm>
              <a:custGeom>
                <a:avLst/>
                <a:gdLst>
                  <a:gd name="T0" fmla="*/ 0 w 42"/>
                  <a:gd name="T1" fmla="*/ 0 h 82"/>
                  <a:gd name="T2" fmla="*/ 0 w 42"/>
                  <a:gd name="T3" fmla="*/ 30 h 82"/>
                  <a:gd name="T4" fmla="*/ 42 w 42"/>
                  <a:gd name="T5" fmla="*/ 82 h 82"/>
                  <a:gd name="T6" fmla="*/ 42 w 42"/>
                  <a:gd name="T7" fmla="*/ 82 h 82"/>
                  <a:gd name="T8" fmla="*/ 42 w 42"/>
                  <a:gd name="T9" fmla="*/ 58 h 82"/>
                  <a:gd name="T10" fmla="*/ 0 w 42"/>
                  <a:gd name="T11" fmla="*/ 0 h 82"/>
                </a:gdLst>
                <a:ahLst/>
                <a:cxnLst>
                  <a:cxn ang="0">
                    <a:pos x="T0" y="T1"/>
                  </a:cxn>
                  <a:cxn ang="0">
                    <a:pos x="T2" y="T3"/>
                  </a:cxn>
                  <a:cxn ang="0">
                    <a:pos x="T4" y="T5"/>
                  </a:cxn>
                  <a:cxn ang="0">
                    <a:pos x="T6" y="T7"/>
                  </a:cxn>
                  <a:cxn ang="0">
                    <a:pos x="T8" y="T9"/>
                  </a:cxn>
                  <a:cxn ang="0">
                    <a:pos x="T10" y="T11"/>
                  </a:cxn>
                </a:cxnLst>
                <a:rect l="0" t="0" r="r" b="b"/>
                <a:pathLst>
                  <a:path w="42" h="82">
                    <a:moveTo>
                      <a:pt x="0" y="0"/>
                    </a:moveTo>
                    <a:lnTo>
                      <a:pt x="0" y="30"/>
                    </a:lnTo>
                    <a:lnTo>
                      <a:pt x="42" y="82"/>
                    </a:lnTo>
                    <a:lnTo>
                      <a:pt x="42" y="82"/>
                    </a:lnTo>
                    <a:lnTo>
                      <a:pt x="42" y="5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4" name="Freeform 528"/>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5" name="Freeform 529"/>
              <p:cNvSpPr/>
              <p:nvPr/>
            </p:nvSpPr>
            <p:spPr bwMode="auto">
              <a:xfrm>
                <a:off x="4516" y="294"/>
                <a:ext cx="78" cy="140"/>
              </a:xfrm>
              <a:custGeom>
                <a:avLst/>
                <a:gdLst>
                  <a:gd name="T0" fmla="*/ 0 w 78"/>
                  <a:gd name="T1" fmla="*/ 0 h 140"/>
                  <a:gd name="T2" fmla="*/ 0 w 78"/>
                  <a:gd name="T3" fmla="*/ 0 h 140"/>
                  <a:gd name="T4" fmla="*/ 0 w 78"/>
                  <a:gd name="T5" fmla="*/ 50 h 140"/>
                  <a:gd name="T6" fmla="*/ 78 w 78"/>
                  <a:gd name="T7" fmla="*/ 140 h 140"/>
                  <a:gd name="T8" fmla="*/ 78 w 78"/>
                  <a:gd name="T9" fmla="*/ 98 h 140"/>
                  <a:gd name="T10" fmla="*/ 0 w 78"/>
                  <a:gd name="T11" fmla="*/ 0 h 140"/>
                </a:gdLst>
                <a:ahLst/>
                <a:cxnLst>
                  <a:cxn ang="0">
                    <a:pos x="T0" y="T1"/>
                  </a:cxn>
                  <a:cxn ang="0">
                    <a:pos x="T2" y="T3"/>
                  </a:cxn>
                  <a:cxn ang="0">
                    <a:pos x="T4" y="T5"/>
                  </a:cxn>
                  <a:cxn ang="0">
                    <a:pos x="T6" y="T7"/>
                  </a:cxn>
                  <a:cxn ang="0">
                    <a:pos x="T8" y="T9"/>
                  </a:cxn>
                  <a:cxn ang="0">
                    <a:pos x="T10" y="T11"/>
                  </a:cxn>
                </a:cxnLst>
                <a:rect l="0" t="0" r="r" b="b"/>
                <a:pathLst>
                  <a:path w="78" h="140">
                    <a:moveTo>
                      <a:pt x="0" y="0"/>
                    </a:moveTo>
                    <a:lnTo>
                      <a:pt x="0" y="0"/>
                    </a:lnTo>
                    <a:lnTo>
                      <a:pt x="0" y="50"/>
                    </a:lnTo>
                    <a:lnTo>
                      <a:pt x="78" y="140"/>
                    </a:lnTo>
                    <a:lnTo>
                      <a:pt x="78"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6" name="Freeform 530"/>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7" name="Freeform 531"/>
              <p:cNvSpPr/>
              <p:nvPr/>
            </p:nvSpPr>
            <p:spPr bwMode="auto">
              <a:xfrm>
                <a:off x="4618" y="422"/>
                <a:ext cx="18" cy="62"/>
              </a:xfrm>
              <a:custGeom>
                <a:avLst/>
                <a:gdLst>
                  <a:gd name="T0" fmla="*/ 0 w 18"/>
                  <a:gd name="T1" fmla="*/ 0 h 62"/>
                  <a:gd name="T2" fmla="*/ 0 w 18"/>
                  <a:gd name="T3" fmla="*/ 40 h 62"/>
                  <a:gd name="T4" fmla="*/ 18 w 18"/>
                  <a:gd name="T5" fmla="*/ 62 h 62"/>
                  <a:gd name="T6" fmla="*/ 18 w 18"/>
                  <a:gd name="T7" fmla="*/ 62 h 62"/>
                  <a:gd name="T8" fmla="*/ 16 w 18"/>
                  <a:gd name="T9" fmla="*/ 58 h 62"/>
                  <a:gd name="T10" fmla="*/ 16 w 18"/>
                  <a:gd name="T11" fmla="*/ 22 h 62"/>
                  <a:gd name="T12" fmla="*/ 0 w 1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0" y="0"/>
                    </a:moveTo>
                    <a:lnTo>
                      <a:pt x="0" y="40"/>
                    </a:lnTo>
                    <a:lnTo>
                      <a:pt x="18" y="62"/>
                    </a:lnTo>
                    <a:lnTo>
                      <a:pt x="18" y="62"/>
                    </a:lnTo>
                    <a:lnTo>
                      <a:pt x="16" y="58"/>
                    </a:lnTo>
                    <a:lnTo>
                      <a:pt x="1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88" name="Freeform 532"/>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89" name="Freeform 533"/>
              <p:cNvSpPr/>
              <p:nvPr/>
            </p:nvSpPr>
            <p:spPr bwMode="auto">
              <a:xfrm>
                <a:off x="4658" y="474"/>
                <a:ext cx="50" cy="94"/>
              </a:xfrm>
              <a:custGeom>
                <a:avLst/>
                <a:gdLst>
                  <a:gd name="T0" fmla="*/ 0 w 50"/>
                  <a:gd name="T1" fmla="*/ 0 h 94"/>
                  <a:gd name="T2" fmla="*/ 0 w 50"/>
                  <a:gd name="T3" fmla="*/ 36 h 94"/>
                  <a:gd name="T4" fmla="*/ 50 w 50"/>
                  <a:gd name="T5" fmla="*/ 94 h 94"/>
                  <a:gd name="T6" fmla="*/ 50 w 50"/>
                  <a:gd name="T7" fmla="*/ 94 h 94"/>
                  <a:gd name="T8" fmla="*/ 50 w 50"/>
                  <a:gd name="T9" fmla="*/ 64 h 94"/>
                  <a:gd name="T10" fmla="*/ 0 w 50"/>
                  <a:gd name="T11" fmla="*/ 0 h 94"/>
                </a:gdLst>
                <a:ahLst/>
                <a:cxnLst>
                  <a:cxn ang="0">
                    <a:pos x="T0" y="T1"/>
                  </a:cxn>
                  <a:cxn ang="0">
                    <a:pos x="T2" y="T3"/>
                  </a:cxn>
                  <a:cxn ang="0">
                    <a:pos x="T4" y="T5"/>
                  </a:cxn>
                  <a:cxn ang="0">
                    <a:pos x="T6" y="T7"/>
                  </a:cxn>
                  <a:cxn ang="0">
                    <a:pos x="T8" y="T9"/>
                  </a:cxn>
                  <a:cxn ang="0">
                    <a:pos x="T10" y="T11"/>
                  </a:cxn>
                </a:cxnLst>
                <a:rect l="0" t="0" r="r" b="b"/>
                <a:pathLst>
                  <a:path w="50" h="94">
                    <a:moveTo>
                      <a:pt x="0" y="0"/>
                    </a:moveTo>
                    <a:lnTo>
                      <a:pt x="0" y="36"/>
                    </a:lnTo>
                    <a:lnTo>
                      <a:pt x="50" y="94"/>
                    </a:lnTo>
                    <a:lnTo>
                      <a:pt x="50" y="94"/>
                    </a:lnTo>
                    <a:lnTo>
                      <a:pt x="50" y="6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0" name="Freeform 534"/>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1" name="Freeform 535"/>
              <p:cNvSpPr/>
              <p:nvPr/>
            </p:nvSpPr>
            <p:spPr bwMode="auto">
              <a:xfrm>
                <a:off x="4608" y="480"/>
                <a:ext cx="50" cy="96"/>
              </a:xfrm>
              <a:custGeom>
                <a:avLst/>
                <a:gdLst>
                  <a:gd name="T0" fmla="*/ 0 w 50"/>
                  <a:gd name="T1" fmla="*/ 0 h 96"/>
                  <a:gd name="T2" fmla="*/ 0 w 50"/>
                  <a:gd name="T3" fmla="*/ 36 h 96"/>
                  <a:gd name="T4" fmla="*/ 50 w 50"/>
                  <a:gd name="T5" fmla="*/ 96 h 96"/>
                  <a:gd name="T6" fmla="*/ 50 w 50"/>
                  <a:gd name="T7" fmla="*/ 66 h 96"/>
                  <a:gd name="T8" fmla="*/ 0 w 50"/>
                  <a:gd name="T9" fmla="*/ 0 h 96"/>
                </a:gdLst>
                <a:ahLst/>
                <a:cxnLst>
                  <a:cxn ang="0">
                    <a:pos x="T0" y="T1"/>
                  </a:cxn>
                  <a:cxn ang="0">
                    <a:pos x="T2" y="T3"/>
                  </a:cxn>
                  <a:cxn ang="0">
                    <a:pos x="T4" y="T5"/>
                  </a:cxn>
                  <a:cxn ang="0">
                    <a:pos x="T6" y="T7"/>
                  </a:cxn>
                  <a:cxn ang="0">
                    <a:pos x="T8" y="T9"/>
                  </a:cxn>
                </a:cxnLst>
                <a:rect l="0" t="0" r="r" b="b"/>
                <a:pathLst>
                  <a:path w="50" h="96">
                    <a:moveTo>
                      <a:pt x="0" y="0"/>
                    </a:moveTo>
                    <a:lnTo>
                      <a:pt x="0" y="36"/>
                    </a:lnTo>
                    <a:lnTo>
                      <a:pt x="50" y="96"/>
                    </a:lnTo>
                    <a:lnTo>
                      <a:pt x="50" y="6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2" name="Freeform 536"/>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3" name="Freeform 537"/>
              <p:cNvSpPr/>
              <p:nvPr/>
            </p:nvSpPr>
            <p:spPr bwMode="auto">
              <a:xfrm>
                <a:off x="4732" y="568"/>
                <a:ext cx="30" cy="63"/>
              </a:xfrm>
              <a:custGeom>
                <a:avLst/>
                <a:gdLst>
                  <a:gd name="T0" fmla="*/ 0 w 30"/>
                  <a:gd name="T1" fmla="*/ 0 h 63"/>
                  <a:gd name="T2" fmla="*/ 0 w 30"/>
                  <a:gd name="T3" fmla="*/ 0 h 63"/>
                  <a:gd name="T4" fmla="*/ 0 w 30"/>
                  <a:gd name="T5" fmla="*/ 28 h 63"/>
                  <a:gd name="T6" fmla="*/ 30 w 30"/>
                  <a:gd name="T7" fmla="*/ 63 h 63"/>
                  <a:gd name="T8" fmla="*/ 30 w 30"/>
                  <a:gd name="T9" fmla="*/ 63 h 63"/>
                  <a:gd name="T10" fmla="*/ 30 w 30"/>
                  <a:gd name="T11" fmla="*/ 38 h 63"/>
                  <a:gd name="T12" fmla="*/ 0 w 30"/>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0" h="63">
                    <a:moveTo>
                      <a:pt x="0" y="0"/>
                    </a:moveTo>
                    <a:lnTo>
                      <a:pt x="0" y="0"/>
                    </a:lnTo>
                    <a:lnTo>
                      <a:pt x="0" y="28"/>
                    </a:lnTo>
                    <a:lnTo>
                      <a:pt x="30" y="63"/>
                    </a:lnTo>
                    <a:lnTo>
                      <a:pt x="30" y="63"/>
                    </a:lnTo>
                    <a:lnTo>
                      <a:pt x="30" y="3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4" name="Freeform 538"/>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5" name="Freeform 539"/>
              <p:cNvSpPr/>
              <p:nvPr/>
            </p:nvSpPr>
            <p:spPr bwMode="auto">
              <a:xfrm>
                <a:off x="4516" y="384"/>
                <a:ext cx="30" cy="82"/>
              </a:xfrm>
              <a:custGeom>
                <a:avLst/>
                <a:gdLst>
                  <a:gd name="T0" fmla="*/ 0 w 30"/>
                  <a:gd name="T1" fmla="*/ 0 h 82"/>
                  <a:gd name="T2" fmla="*/ 0 w 30"/>
                  <a:gd name="T3" fmla="*/ 0 h 82"/>
                  <a:gd name="T4" fmla="*/ 0 w 30"/>
                  <a:gd name="T5" fmla="*/ 50 h 82"/>
                  <a:gd name="T6" fmla="*/ 30 w 30"/>
                  <a:gd name="T7" fmla="*/ 82 h 82"/>
                  <a:gd name="T8" fmla="*/ 30 w 30"/>
                  <a:gd name="T9" fmla="*/ 82 h 82"/>
                  <a:gd name="T10" fmla="*/ 30 w 30"/>
                  <a:gd name="T11" fmla="*/ 34 h 82"/>
                  <a:gd name="T12" fmla="*/ 0 w 30"/>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30" h="82">
                    <a:moveTo>
                      <a:pt x="0" y="0"/>
                    </a:moveTo>
                    <a:lnTo>
                      <a:pt x="0" y="0"/>
                    </a:lnTo>
                    <a:lnTo>
                      <a:pt x="0" y="50"/>
                    </a:lnTo>
                    <a:lnTo>
                      <a:pt x="30" y="82"/>
                    </a:lnTo>
                    <a:lnTo>
                      <a:pt x="30" y="82"/>
                    </a:lnTo>
                    <a:lnTo>
                      <a:pt x="30" y="3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6" name="Freeform 540"/>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7" name="Freeform 541"/>
              <p:cNvSpPr/>
              <p:nvPr/>
            </p:nvSpPr>
            <p:spPr bwMode="auto">
              <a:xfrm>
                <a:off x="4732" y="633"/>
                <a:ext cx="30" cy="58"/>
              </a:xfrm>
              <a:custGeom>
                <a:avLst/>
                <a:gdLst>
                  <a:gd name="T0" fmla="*/ 0 w 30"/>
                  <a:gd name="T1" fmla="*/ 0 h 58"/>
                  <a:gd name="T2" fmla="*/ 0 w 30"/>
                  <a:gd name="T3" fmla="*/ 0 h 58"/>
                  <a:gd name="T4" fmla="*/ 0 w 30"/>
                  <a:gd name="T5" fmla="*/ 28 h 58"/>
                  <a:gd name="T6" fmla="*/ 30 w 30"/>
                  <a:gd name="T7" fmla="*/ 58 h 58"/>
                  <a:gd name="T8" fmla="*/ 30 w 30"/>
                  <a:gd name="T9" fmla="*/ 58 h 58"/>
                  <a:gd name="T10" fmla="*/ 30 w 30"/>
                  <a:gd name="T11" fmla="*/ 32 h 58"/>
                  <a:gd name="T12" fmla="*/ 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0" y="0"/>
                    </a:moveTo>
                    <a:lnTo>
                      <a:pt x="0" y="0"/>
                    </a:lnTo>
                    <a:lnTo>
                      <a:pt x="0" y="28"/>
                    </a:lnTo>
                    <a:lnTo>
                      <a:pt x="30" y="58"/>
                    </a:lnTo>
                    <a:lnTo>
                      <a:pt x="30" y="58"/>
                    </a:lnTo>
                    <a:lnTo>
                      <a:pt x="30" y="3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498" name="Freeform 542"/>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499" name="Freeform 543"/>
              <p:cNvSpPr/>
              <p:nvPr/>
            </p:nvSpPr>
            <p:spPr bwMode="auto">
              <a:xfrm>
                <a:off x="4622" y="582"/>
                <a:ext cx="24" cy="63"/>
              </a:xfrm>
              <a:custGeom>
                <a:avLst/>
                <a:gdLst>
                  <a:gd name="T0" fmla="*/ 0 w 24"/>
                  <a:gd name="T1" fmla="*/ 0 h 63"/>
                  <a:gd name="T2" fmla="*/ 0 w 24"/>
                  <a:gd name="T3" fmla="*/ 0 h 63"/>
                  <a:gd name="T4" fmla="*/ 0 w 24"/>
                  <a:gd name="T5" fmla="*/ 41 h 63"/>
                  <a:gd name="T6" fmla="*/ 24 w 24"/>
                  <a:gd name="T7" fmla="*/ 63 h 63"/>
                  <a:gd name="T8" fmla="*/ 24 w 24"/>
                  <a:gd name="T9" fmla="*/ 24 h 63"/>
                  <a:gd name="T10" fmla="*/ 0 w 24"/>
                  <a:gd name="T11" fmla="*/ 0 h 63"/>
                </a:gdLst>
                <a:ahLst/>
                <a:cxnLst>
                  <a:cxn ang="0">
                    <a:pos x="T0" y="T1"/>
                  </a:cxn>
                  <a:cxn ang="0">
                    <a:pos x="T2" y="T3"/>
                  </a:cxn>
                  <a:cxn ang="0">
                    <a:pos x="T4" y="T5"/>
                  </a:cxn>
                  <a:cxn ang="0">
                    <a:pos x="T6" y="T7"/>
                  </a:cxn>
                  <a:cxn ang="0">
                    <a:pos x="T8" y="T9"/>
                  </a:cxn>
                  <a:cxn ang="0">
                    <a:pos x="T10" y="T11"/>
                  </a:cxn>
                </a:cxnLst>
                <a:rect l="0" t="0" r="r" b="b"/>
                <a:pathLst>
                  <a:path w="24" h="63">
                    <a:moveTo>
                      <a:pt x="0" y="0"/>
                    </a:moveTo>
                    <a:lnTo>
                      <a:pt x="0" y="0"/>
                    </a:lnTo>
                    <a:lnTo>
                      <a:pt x="0" y="41"/>
                    </a:lnTo>
                    <a:lnTo>
                      <a:pt x="24" y="63"/>
                    </a:lnTo>
                    <a:lnTo>
                      <a:pt x="24" y="2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0" name="Freeform 544"/>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1" name="Freeform 545"/>
              <p:cNvSpPr/>
              <p:nvPr/>
            </p:nvSpPr>
            <p:spPr bwMode="auto">
              <a:xfrm>
                <a:off x="4668" y="631"/>
                <a:ext cx="94" cy="122"/>
              </a:xfrm>
              <a:custGeom>
                <a:avLst/>
                <a:gdLst>
                  <a:gd name="T0" fmla="*/ 0 w 94"/>
                  <a:gd name="T1" fmla="*/ 0 h 122"/>
                  <a:gd name="T2" fmla="*/ 0 w 94"/>
                  <a:gd name="T3" fmla="*/ 0 h 122"/>
                  <a:gd name="T4" fmla="*/ 2 w 94"/>
                  <a:gd name="T5" fmla="*/ 4 h 122"/>
                  <a:gd name="T6" fmla="*/ 2 w 94"/>
                  <a:gd name="T7" fmla="*/ 36 h 122"/>
                  <a:gd name="T8" fmla="*/ 94 w 94"/>
                  <a:gd name="T9" fmla="*/ 122 h 122"/>
                  <a:gd name="T10" fmla="*/ 94 w 94"/>
                  <a:gd name="T11" fmla="*/ 98 h 122"/>
                  <a:gd name="T12" fmla="*/ 0 w 94"/>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4" h="122">
                    <a:moveTo>
                      <a:pt x="0" y="0"/>
                    </a:moveTo>
                    <a:lnTo>
                      <a:pt x="0" y="0"/>
                    </a:lnTo>
                    <a:lnTo>
                      <a:pt x="2" y="4"/>
                    </a:lnTo>
                    <a:lnTo>
                      <a:pt x="2" y="36"/>
                    </a:lnTo>
                    <a:lnTo>
                      <a:pt x="94" y="122"/>
                    </a:lnTo>
                    <a:lnTo>
                      <a:pt x="94" y="9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2" name="Freeform 546"/>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3" name="Freeform 547"/>
              <p:cNvSpPr/>
              <p:nvPr/>
            </p:nvSpPr>
            <p:spPr bwMode="auto">
              <a:xfrm>
                <a:off x="4516" y="562"/>
                <a:ext cx="38" cy="83"/>
              </a:xfrm>
              <a:custGeom>
                <a:avLst/>
                <a:gdLst>
                  <a:gd name="T0" fmla="*/ 0 w 38"/>
                  <a:gd name="T1" fmla="*/ 0 h 83"/>
                  <a:gd name="T2" fmla="*/ 0 w 38"/>
                  <a:gd name="T3" fmla="*/ 50 h 83"/>
                  <a:gd name="T4" fmla="*/ 38 w 38"/>
                  <a:gd name="T5" fmla="*/ 83 h 83"/>
                  <a:gd name="T6" fmla="*/ 38 w 38"/>
                  <a:gd name="T7" fmla="*/ 36 h 83"/>
                  <a:gd name="T8" fmla="*/ 0 w 38"/>
                  <a:gd name="T9" fmla="*/ 0 h 83"/>
                </a:gdLst>
                <a:ahLst/>
                <a:cxnLst>
                  <a:cxn ang="0">
                    <a:pos x="T0" y="T1"/>
                  </a:cxn>
                  <a:cxn ang="0">
                    <a:pos x="T2" y="T3"/>
                  </a:cxn>
                  <a:cxn ang="0">
                    <a:pos x="T4" y="T5"/>
                  </a:cxn>
                  <a:cxn ang="0">
                    <a:pos x="T6" y="T7"/>
                  </a:cxn>
                  <a:cxn ang="0">
                    <a:pos x="T8" y="T9"/>
                  </a:cxn>
                </a:cxnLst>
                <a:rect l="0" t="0" r="r" b="b"/>
                <a:pathLst>
                  <a:path w="38" h="83">
                    <a:moveTo>
                      <a:pt x="0" y="0"/>
                    </a:moveTo>
                    <a:lnTo>
                      <a:pt x="0" y="50"/>
                    </a:lnTo>
                    <a:lnTo>
                      <a:pt x="38" y="83"/>
                    </a:lnTo>
                    <a:lnTo>
                      <a:pt x="38"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4" name="Freeform 548"/>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5" name="Freeform 549"/>
              <p:cNvSpPr/>
              <p:nvPr/>
            </p:nvSpPr>
            <p:spPr bwMode="auto">
              <a:xfrm>
                <a:off x="4738" y="765"/>
                <a:ext cx="24" cy="46"/>
              </a:xfrm>
              <a:custGeom>
                <a:avLst/>
                <a:gdLst>
                  <a:gd name="T0" fmla="*/ 0 w 24"/>
                  <a:gd name="T1" fmla="*/ 0 h 46"/>
                  <a:gd name="T2" fmla="*/ 0 w 24"/>
                  <a:gd name="T3" fmla="*/ 28 h 46"/>
                  <a:gd name="T4" fmla="*/ 24 w 24"/>
                  <a:gd name="T5" fmla="*/ 46 h 46"/>
                  <a:gd name="T6" fmla="*/ 24 w 24"/>
                  <a:gd name="T7" fmla="*/ 46 h 46"/>
                  <a:gd name="T8" fmla="*/ 24 w 24"/>
                  <a:gd name="T9" fmla="*/ 22 h 46"/>
                  <a:gd name="T10" fmla="*/ 0 w 24"/>
                  <a:gd name="T11" fmla="*/ 0 h 46"/>
                </a:gdLst>
                <a:ahLst/>
                <a:cxnLst>
                  <a:cxn ang="0">
                    <a:pos x="T0" y="T1"/>
                  </a:cxn>
                  <a:cxn ang="0">
                    <a:pos x="T2" y="T3"/>
                  </a:cxn>
                  <a:cxn ang="0">
                    <a:pos x="T4" y="T5"/>
                  </a:cxn>
                  <a:cxn ang="0">
                    <a:pos x="T6" y="T7"/>
                  </a:cxn>
                  <a:cxn ang="0">
                    <a:pos x="T8" y="T9"/>
                  </a:cxn>
                  <a:cxn ang="0">
                    <a:pos x="T10" y="T11"/>
                  </a:cxn>
                </a:cxnLst>
                <a:rect l="0" t="0" r="r" b="b"/>
                <a:pathLst>
                  <a:path w="24" h="46">
                    <a:moveTo>
                      <a:pt x="0" y="0"/>
                    </a:moveTo>
                    <a:lnTo>
                      <a:pt x="0" y="28"/>
                    </a:lnTo>
                    <a:lnTo>
                      <a:pt x="24" y="46"/>
                    </a:lnTo>
                    <a:lnTo>
                      <a:pt x="24" y="46"/>
                    </a:lnTo>
                    <a:lnTo>
                      <a:pt x="24"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6" name="Freeform 550"/>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7" name="Freeform 551"/>
              <p:cNvSpPr/>
              <p:nvPr/>
            </p:nvSpPr>
            <p:spPr bwMode="auto">
              <a:xfrm>
                <a:off x="4516" y="653"/>
                <a:ext cx="94" cy="114"/>
              </a:xfrm>
              <a:custGeom>
                <a:avLst/>
                <a:gdLst>
                  <a:gd name="T0" fmla="*/ 0 w 94"/>
                  <a:gd name="T1" fmla="*/ 0 h 114"/>
                  <a:gd name="T2" fmla="*/ 0 w 94"/>
                  <a:gd name="T3" fmla="*/ 50 h 114"/>
                  <a:gd name="T4" fmla="*/ 94 w 94"/>
                  <a:gd name="T5" fmla="*/ 114 h 114"/>
                  <a:gd name="T6" fmla="*/ 94 w 94"/>
                  <a:gd name="T7" fmla="*/ 74 h 114"/>
                  <a:gd name="T8" fmla="*/ 0 w 94"/>
                  <a:gd name="T9" fmla="*/ 0 h 114"/>
                </a:gdLst>
                <a:ahLst/>
                <a:cxnLst>
                  <a:cxn ang="0">
                    <a:pos x="T0" y="T1"/>
                  </a:cxn>
                  <a:cxn ang="0">
                    <a:pos x="T2" y="T3"/>
                  </a:cxn>
                  <a:cxn ang="0">
                    <a:pos x="T4" y="T5"/>
                  </a:cxn>
                  <a:cxn ang="0">
                    <a:pos x="T6" y="T7"/>
                  </a:cxn>
                  <a:cxn ang="0">
                    <a:pos x="T8" y="T9"/>
                  </a:cxn>
                </a:cxnLst>
                <a:rect l="0" t="0" r="r" b="b"/>
                <a:pathLst>
                  <a:path w="94" h="114">
                    <a:moveTo>
                      <a:pt x="0" y="0"/>
                    </a:moveTo>
                    <a:lnTo>
                      <a:pt x="0" y="50"/>
                    </a:lnTo>
                    <a:lnTo>
                      <a:pt x="94" y="114"/>
                    </a:lnTo>
                    <a:lnTo>
                      <a:pt x="94" y="7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08" name="Freeform 552"/>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09" name="Freeform 553"/>
              <p:cNvSpPr/>
              <p:nvPr/>
            </p:nvSpPr>
            <p:spPr bwMode="auto">
              <a:xfrm>
                <a:off x="4632" y="745"/>
                <a:ext cx="28" cy="56"/>
              </a:xfrm>
              <a:custGeom>
                <a:avLst/>
                <a:gdLst>
                  <a:gd name="T0" fmla="*/ 0 w 28"/>
                  <a:gd name="T1" fmla="*/ 0 h 56"/>
                  <a:gd name="T2" fmla="*/ 2 w 28"/>
                  <a:gd name="T3" fmla="*/ 2 h 56"/>
                  <a:gd name="T4" fmla="*/ 2 w 28"/>
                  <a:gd name="T5" fmla="*/ 38 h 56"/>
                  <a:gd name="T6" fmla="*/ 28 w 28"/>
                  <a:gd name="T7" fmla="*/ 56 h 56"/>
                  <a:gd name="T8" fmla="*/ 28 w 28"/>
                  <a:gd name="T9" fmla="*/ 20 h 56"/>
                  <a:gd name="T10" fmla="*/ 0 w 28"/>
                  <a:gd name="T11" fmla="*/ 0 h 56"/>
                </a:gdLst>
                <a:ahLst/>
                <a:cxnLst>
                  <a:cxn ang="0">
                    <a:pos x="T0" y="T1"/>
                  </a:cxn>
                  <a:cxn ang="0">
                    <a:pos x="T2" y="T3"/>
                  </a:cxn>
                  <a:cxn ang="0">
                    <a:pos x="T4" y="T5"/>
                  </a:cxn>
                  <a:cxn ang="0">
                    <a:pos x="T6" y="T7"/>
                  </a:cxn>
                  <a:cxn ang="0">
                    <a:pos x="T8" y="T9"/>
                  </a:cxn>
                  <a:cxn ang="0">
                    <a:pos x="T10" y="T11"/>
                  </a:cxn>
                </a:cxnLst>
                <a:rect l="0" t="0" r="r" b="b"/>
                <a:pathLst>
                  <a:path w="28" h="56">
                    <a:moveTo>
                      <a:pt x="0" y="0"/>
                    </a:moveTo>
                    <a:lnTo>
                      <a:pt x="2" y="2"/>
                    </a:lnTo>
                    <a:lnTo>
                      <a:pt x="2" y="38"/>
                    </a:lnTo>
                    <a:lnTo>
                      <a:pt x="28" y="56"/>
                    </a:lnTo>
                    <a:lnTo>
                      <a:pt x="28"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0" name="Freeform 554"/>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1" name="Freeform 555"/>
              <p:cNvSpPr/>
              <p:nvPr/>
            </p:nvSpPr>
            <p:spPr bwMode="auto">
              <a:xfrm>
                <a:off x="4684" y="785"/>
                <a:ext cx="78" cy="84"/>
              </a:xfrm>
              <a:custGeom>
                <a:avLst/>
                <a:gdLst>
                  <a:gd name="T0" fmla="*/ 0 w 78"/>
                  <a:gd name="T1" fmla="*/ 0 h 84"/>
                  <a:gd name="T2" fmla="*/ 0 w 78"/>
                  <a:gd name="T3" fmla="*/ 0 h 84"/>
                  <a:gd name="T4" fmla="*/ 0 w 78"/>
                  <a:gd name="T5" fmla="*/ 32 h 84"/>
                  <a:gd name="T6" fmla="*/ 78 w 78"/>
                  <a:gd name="T7" fmla="*/ 84 h 84"/>
                  <a:gd name="T8" fmla="*/ 78 w 78"/>
                  <a:gd name="T9" fmla="*/ 84 h 84"/>
                  <a:gd name="T10" fmla="*/ 78 w 78"/>
                  <a:gd name="T11" fmla="*/ 60 h 84"/>
                  <a:gd name="T12" fmla="*/ 0 w 7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78" h="84">
                    <a:moveTo>
                      <a:pt x="0" y="0"/>
                    </a:moveTo>
                    <a:lnTo>
                      <a:pt x="0" y="0"/>
                    </a:lnTo>
                    <a:lnTo>
                      <a:pt x="0" y="32"/>
                    </a:lnTo>
                    <a:lnTo>
                      <a:pt x="78" y="84"/>
                    </a:lnTo>
                    <a:lnTo>
                      <a:pt x="78" y="84"/>
                    </a:lnTo>
                    <a:lnTo>
                      <a:pt x="78" y="6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2" name="Freeform 556"/>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3" name="Freeform 557"/>
              <p:cNvSpPr/>
              <p:nvPr/>
            </p:nvSpPr>
            <p:spPr bwMode="auto">
              <a:xfrm>
                <a:off x="4516" y="743"/>
                <a:ext cx="30" cy="66"/>
              </a:xfrm>
              <a:custGeom>
                <a:avLst/>
                <a:gdLst>
                  <a:gd name="T0" fmla="*/ 0 w 30"/>
                  <a:gd name="T1" fmla="*/ 0 h 66"/>
                  <a:gd name="T2" fmla="*/ 0 w 30"/>
                  <a:gd name="T3" fmla="*/ 0 h 66"/>
                  <a:gd name="T4" fmla="*/ 0 w 30"/>
                  <a:gd name="T5" fmla="*/ 50 h 66"/>
                  <a:gd name="T6" fmla="*/ 30 w 30"/>
                  <a:gd name="T7" fmla="*/ 66 h 66"/>
                  <a:gd name="T8" fmla="*/ 30 w 30"/>
                  <a:gd name="T9" fmla="*/ 66 h 66"/>
                  <a:gd name="T10" fmla="*/ 30 w 30"/>
                  <a:gd name="T11" fmla="*/ 20 h 66"/>
                  <a:gd name="T12" fmla="*/ 0 w 30"/>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30" h="66">
                    <a:moveTo>
                      <a:pt x="0" y="0"/>
                    </a:moveTo>
                    <a:lnTo>
                      <a:pt x="0" y="0"/>
                    </a:lnTo>
                    <a:lnTo>
                      <a:pt x="0" y="50"/>
                    </a:lnTo>
                    <a:lnTo>
                      <a:pt x="30" y="66"/>
                    </a:lnTo>
                    <a:lnTo>
                      <a:pt x="30" y="66"/>
                    </a:lnTo>
                    <a:lnTo>
                      <a:pt x="30" y="2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4" name="Freeform 558"/>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5" name="Freeform 559"/>
              <p:cNvSpPr/>
              <p:nvPr/>
            </p:nvSpPr>
            <p:spPr bwMode="auto">
              <a:xfrm>
                <a:off x="4570" y="779"/>
                <a:ext cx="28" cy="58"/>
              </a:xfrm>
              <a:custGeom>
                <a:avLst/>
                <a:gdLst>
                  <a:gd name="T0" fmla="*/ 0 w 28"/>
                  <a:gd name="T1" fmla="*/ 0 h 58"/>
                  <a:gd name="T2" fmla="*/ 0 w 28"/>
                  <a:gd name="T3" fmla="*/ 0 h 58"/>
                  <a:gd name="T4" fmla="*/ 0 w 28"/>
                  <a:gd name="T5" fmla="*/ 44 h 58"/>
                  <a:gd name="T6" fmla="*/ 28 w 28"/>
                  <a:gd name="T7" fmla="*/ 58 h 58"/>
                  <a:gd name="T8" fmla="*/ 28 w 28"/>
                  <a:gd name="T9" fmla="*/ 16 h 58"/>
                  <a:gd name="T10" fmla="*/ 0 w 28"/>
                  <a:gd name="T11" fmla="*/ 0 h 58"/>
                </a:gdLst>
                <a:ahLst/>
                <a:cxnLst>
                  <a:cxn ang="0">
                    <a:pos x="T0" y="T1"/>
                  </a:cxn>
                  <a:cxn ang="0">
                    <a:pos x="T2" y="T3"/>
                  </a:cxn>
                  <a:cxn ang="0">
                    <a:pos x="T4" y="T5"/>
                  </a:cxn>
                  <a:cxn ang="0">
                    <a:pos x="T6" y="T7"/>
                  </a:cxn>
                  <a:cxn ang="0">
                    <a:pos x="T8" y="T9"/>
                  </a:cxn>
                  <a:cxn ang="0">
                    <a:pos x="T10" y="T11"/>
                  </a:cxn>
                </a:cxnLst>
                <a:rect l="0" t="0" r="r" b="b"/>
                <a:pathLst>
                  <a:path w="28" h="58">
                    <a:moveTo>
                      <a:pt x="0" y="0"/>
                    </a:moveTo>
                    <a:lnTo>
                      <a:pt x="0" y="0"/>
                    </a:lnTo>
                    <a:lnTo>
                      <a:pt x="0" y="44"/>
                    </a:lnTo>
                    <a:lnTo>
                      <a:pt x="28" y="58"/>
                    </a:lnTo>
                    <a:lnTo>
                      <a:pt x="28" y="1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6" name="Freeform 560"/>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7" name="Freeform 561"/>
              <p:cNvSpPr/>
              <p:nvPr/>
            </p:nvSpPr>
            <p:spPr bwMode="auto">
              <a:xfrm>
                <a:off x="4622" y="811"/>
                <a:ext cx="80" cy="84"/>
              </a:xfrm>
              <a:custGeom>
                <a:avLst/>
                <a:gdLst>
                  <a:gd name="T0" fmla="*/ 0 w 80"/>
                  <a:gd name="T1" fmla="*/ 0 h 84"/>
                  <a:gd name="T2" fmla="*/ 0 w 80"/>
                  <a:gd name="T3" fmla="*/ 40 h 84"/>
                  <a:gd name="T4" fmla="*/ 80 w 80"/>
                  <a:gd name="T5" fmla="*/ 84 h 84"/>
                  <a:gd name="T6" fmla="*/ 80 w 80"/>
                  <a:gd name="T7" fmla="*/ 52 h 84"/>
                  <a:gd name="T8" fmla="*/ 0 w 80"/>
                  <a:gd name="T9" fmla="*/ 0 h 84"/>
                </a:gdLst>
                <a:ahLst/>
                <a:cxnLst>
                  <a:cxn ang="0">
                    <a:pos x="T0" y="T1"/>
                  </a:cxn>
                  <a:cxn ang="0">
                    <a:pos x="T2" y="T3"/>
                  </a:cxn>
                  <a:cxn ang="0">
                    <a:pos x="T4" y="T5"/>
                  </a:cxn>
                  <a:cxn ang="0">
                    <a:pos x="T6" y="T7"/>
                  </a:cxn>
                  <a:cxn ang="0">
                    <a:pos x="T8" y="T9"/>
                  </a:cxn>
                </a:cxnLst>
                <a:rect l="0" t="0" r="r" b="b"/>
                <a:pathLst>
                  <a:path w="80" h="84">
                    <a:moveTo>
                      <a:pt x="0" y="0"/>
                    </a:moveTo>
                    <a:lnTo>
                      <a:pt x="0" y="40"/>
                    </a:lnTo>
                    <a:lnTo>
                      <a:pt x="80" y="84"/>
                    </a:lnTo>
                    <a:lnTo>
                      <a:pt x="80" y="5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18" name="Freeform 562"/>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19" name="Freeform 563"/>
              <p:cNvSpPr/>
              <p:nvPr/>
            </p:nvSpPr>
            <p:spPr bwMode="auto">
              <a:xfrm>
                <a:off x="4726" y="879"/>
                <a:ext cx="36" cy="48"/>
              </a:xfrm>
              <a:custGeom>
                <a:avLst/>
                <a:gdLst>
                  <a:gd name="T0" fmla="*/ 0 w 36"/>
                  <a:gd name="T1" fmla="*/ 0 h 48"/>
                  <a:gd name="T2" fmla="*/ 0 w 36"/>
                  <a:gd name="T3" fmla="*/ 0 h 48"/>
                  <a:gd name="T4" fmla="*/ 0 w 36"/>
                  <a:gd name="T5" fmla="*/ 28 h 48"/>
                  <a:gd name="T6" fmla="*/ 36 w 36"/>
                  <a:gd name="T7" fmla="*/ 48 h 48"/>
                  <a:gd name="T8" fmla="*/ 36 w 36"/>
                  <a:gd name="T9" fmla="*/ 48 h 48"/>
                  <a:gd name="T10" fmla="*/ 36 w 36"/>
                  <a:gd name="T11" fmla="*/ 22 h 48"/>
                  <a:gd name="T12" fmla="*/ 0 w 3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6" h="48">
                    <a:moveTo>
                      <a:pt x="0" y="0"/>
                    </a:moveTo>
                    <a:lnTo>
                      <a:pt x="0" y="0"/>
                    </a:lnTo>
                    <a:lnTo>
                      <a:pt x="0" y="28"/>
                    </a:lnTo>
                    <a:lnTo>
                      <a:pt x="36" y="48"/>
                    </a:lnTo>
                    <a:lnTo>
                      <a:pt x="36" y="48"/>
                    </a:lnTo>
                    <a:lnTo>
                      <a:pt x="36" y="2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0" name="Freeform 564"/>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1" name="Freeform 565"/>
              <p:cNvSpPr/>
              <p:nvPr/>
            </p:nvSpPr>
            <p:spPr bwMode="auto">
              <a:xfrm>
                <a:off x="4516" y="833"/>
                <a:ext cx="50" cy="70"/>
              </a:xfrm>
              <a:custGeom>
                <a:avLst/>
                <a:gdLst>
                  <a:gd name="T0" fmla="*/ 0 w 50"/>
                  <a:gd name="T1" fmla="*/ 0 h 70"/>
                  <a:gd name="T2" fmla="*/ 0 w 50"/>
                  <a:gd name="T3" fmla="*/ 50 h 70"/>
                  <a:gd name="T4" fmla="*/ 50 w 50"/>
                  <a:gd name="T5" fmla="*/ 70 h 70"/>
                  <a:gd name="T6" fmla="*/ 50 w 50"/>
                  <a:gd name="T7" fmla="*/ 26 h 70"/>
                  <a:gd name="T8" fmla="*/ 0 w 50"/>
                  <a:gd name="T9" fmla="*/ 0 h 70"/>
                </a:gdLst>
                <a:ahLst/>
                <a:cxnLst>
                  <a:cxn ang="0">
                    <a:pos x="T0" y="T1"/>
                  </a:cxn>
                  <a:cxn ang="0">
                    <a:pos x="T2" y="T3"/>
                  </a:cxn>
                  <a:cxn ang="0">
                    <a:pos x="T4" y="T5"/>
                  </a:cxn>
                  <a:cxn ang="0">
                    <a:pos x="T6" y="T7"/>
                  </a:cxn>
                  <a:cxn ang="0">
                    <a:pos x="T8" y="T9"/>
                  </a:cxn>
                </a:cxnLst>
                <a:rect l="0" t="0" r="r" b="b"/>
                <a:pathLst>
                  <a:path w="50" h="70">
                    <a:moveTo>
                      <a:pt x="0" y="0"/>
                    </a:moveTo>
                    <a:lnTo>
                      <a:pt x="0" y="50"/>
                    </a:lnTo>
                    <a:lnTo>
                      <a:pt x="50" y="70"/>
                    </a:lnTo>
                    <a:lnTo>
                      <a:pt x="50"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2" name="Freeform 566"/>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3" name="Freeform 567"/>
              <p:cNvSpPr/>
              <p:nvPr/>
            </p:nvSpPr>
            <p:spPr bwMode="auto">
              <a:xfrm>
                <a:off x="4590" y="871"/>
                <a:ext cx="52" cy="64"/>
              </a:xfrm>
              <a:custGeom>
                <a:avLst/>
                <a:gdLst>
                  <a:gd name="T0" fmla="*/ 0 w 52"/>
                  <a:gd name="T1" fmla="*/ 0 h 64"/>
                  <a:gd name="T2" fmla="*/ 0 w 52"/>
                  <a:gd name="T3" fmla="*/ 0 h 64"/>
                  <a:gd name="T4" fmla="*/ 0 w 52"/>
                  <a:gd name="T5" fmla="*/ 42 h 64"/>
                  <a:gd name="T6" fmla="*/ 52 w 52"/>
                  <a:gd name="T7" fmla="*/ 64 h 64"/>
                  <a:gd name="T8" fmla="*/ 52 w 52"/>
                  <a:gd name="T9" fmla="*/ 26 h 64"/>
                  <a:gd name="T10" fmla="*/ 0 w 52"/>
                  <a:gd name="T11" fmla="*/ 0 h 64"/>
                </a:gdLst>
                <a:ahLst/>
                <a:cxnLst>
                  <a:cxn ang="0">
                    <a:pos x="T0" y="T1"/>
                  </a:cxn>
                  <a:cxn ang="0">
                    <a:pos x="T2" y="T3"/>
                  </a:cxn>
                  <a:cxn ang="0">
                    <a:pos x="T4" y="T5"/>
                  </a:cxn>
                  <a:cxn ang="0">
                    <a:pos x="T6" y="T7"/>
                  </a:cxn>
                  <a:cxn ang="0">
                    <a:pos x="T8" y="T9"/>
                  </a:cxn>
                  <a:cxn ang="0">
                    <a:pos x="T10" y="T11"/>
                  </a:cxn>
                </a:cxnLst>
                <a:rect l="0" t="0" r="r" b="b"/>
                <a:pathLst>
                  <a:path w="52" h="64">
                    <a:moveTo>
                      <a:pt x="0" y="0"/>
                    </a:moveTo>
                    <a:lnTo>
                      <a:pt x="0" y="0"/>
                    </a:lnTo>
                    <a:lnTo>
                      <a:pt x="0" y="42"/>
                    </a:lnTo>
                    <a:lnTo>
                      <a:pt x="52" y="64"/>
                    </a:lnTo>
                    <a:lnTo>
                      <a:pt x="52"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4" name="Freeform 568"/>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5" name="Freeform 569"/>
              <p:cNvSpPr/>
              <p:nvPr/>
            </p:nvSpPr>
            <p:spPr bwMode="auto">
              <a:xfrm>
                <a:off x="4666" y="909"/>
                <a:ext cx="96" cy="76"/>
              </a:xfrm>
              <a:custGeom>
                <a:avLst/>
                <a:gdLst>
                  <a:gd name="T0" fmla="*/ 0 w 96"/>
                  <a:gd name="T1" fmla="*/ 0 h 76"/>
                  <a:gd name="T2" fmla="*/ 0 w 96"/>
                  <a:gd name="T3" fmla="*/ 0 h 76"/>
                  <a:gd name="T4" fmla="*/ 0 w 96"/>
                  <a:gd name="T5" fmla="*/ 36 h 76"/>
                  <a:gd name="T6" fmla="*/ 96 w 96"/>
                  <a:gd name="T7" fmla="*/ 76 h 76"/>
                  <a:gd name="T8" fmla="*/ 96 w 96"/>
                  <a:gd name="T9" fmla="*/ 50 h 76"/>
                  <a:gd name="T10" fmla="*/ 0 w 96"/>
                  <a:gd name="T11" fmla="*/ 0 h 76"/>
                </a:gdLst>
                <a:ahLst/>
                <a:cxnLst>
                  <a:cxn ang="0">
                    <a:pos x="T0" y="T1"/>
                  </a:cxn>
                  <a:cxn ang="0">
                    <a:pos x="T2" y="T3"/>
                  </a:cxn>
                  <a:cxn ang="0">
                    <a:pos x="T4" y="T5"/>
                  </a:cxn>
                  <a:cxn ang="0">
                    <a:pos x="T6" y="T7"/>
                  </a:cxn>
                  <a:cxn ang="0">
                    <a:pos x="T8" y="T9"/>
                  </a:cxn>
                  <a:cxn ang="0">
                    <a:pos x="T10" y="T11"/>
                  </a:cxn>
                </a:cxnLst>
                <a:rect l="0" t="0" r="r" b="b"/>
                <a:pathLst>
                  <a:path w="96" h="76">
                    <a:moveTo>
                      <a:pt x="0" y="0"/>
                    </a:moveTo>
                    <a:lnTo>
                      <a:pt x="0" y="0"/>
                    </a:lnTo>
                    <a:lnTo>
                      <a:pt x="0" y="36"/>
                    </a:lnTo>
                    <a:lnTo>
                      <a:pt x="96" y="76"/>
                    </a:lnTo>
                    <a:lnTo>
                      <a:pt x="96" y="5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6" name="Freeform 570"/>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7" name="Freeform 571"/>
              <p:cNvSpPr/>
              <p:nvPr/>
            </p:nvSpPr>
            <p:spPr bwMode="auto">
              <a:xfrm>
                <a:off x="4516" y="923"/>
                <a:ext cx="94" cy="76"/>
              </a:xfrm>
              <a:custGeom>
                <a:avLst/>
                <a:gdLst>
                  <a:gd name="T0" fmla="*/ 0 w 94"/>
                  <a:gd name="T1" fmla="*/ 0 h 76"/>
                  <a:gd name="T2" fmla="*/ 0 w 94"/>
                  <a:gd name="T3" fmla="*/ 0 h 76"/>
                  <a:gd name="T4" fmla="*/ 0 w 94"/>
                  <a:gd name="T5" fmla="*/ 50 h 76"/>
                  <a:gd name="T6" fmla="*/ 94 w 94"/>
                  <a:gd name="T7" fmla="*/ 76 h 76"/>
                  <a:gd name="T8" fmla="*/ 94 w 94"/>
                  <a:gd name="T9" fmla="*/ 36 h 76"/>
                  <a:gd name="T10" fmla="*/ 0 w 94"/>
                  <a:gd name="T11" fmla="*/ 0 h 76"/>
                </a:gdLst>
                <a:ahLst/>
                <a:cxnLst>
                  <a:cxn ang="0">
                    <a:pos x="T0" y="T1"/>
                  </a:cxn>
                  <a:cxn ang="0">
                    <a:pos x="T2" y="T3"/>
                  </a:cxn>
                  <a:cxn ang="0">
                    <a:pos x="T4" y="T5"/>
                  </a:cxn>
                  <a:cxn ang="0">
                    <a:pos x="T6" y="T7"/>
                  </a:cxn>
                  <a:cxn ang="0">
                    <a:pos x="T8" y="T9"/>
                  </a:cxn>
                  <a:cxn ang="0">
                    <a:pos x="T10" y="T11"/>
                  </a:cxn>
                </a:cxnLst>
                <a:rect l="0" t="0" r="r" b="b"/>
                <a:pathLst>
                  <a:path w="94" h="76">
                    <a:moveTo>
                      <a:pt x="0" y="0"/>
                    </a:moveTo>
                    <a:lnTo>
                      <a:pt x="0" y="0"/>
                    </a:lnTo>
                    <a:lnTo>
                      <a:pt x="0" y="50"/>
                    </a:lnTo>
                    <a:lnTo>
                      <a:pt x="94" y="76"/>
                    </a:lnTo>
                    <a:lnTo>
                      <a:pt x="94" y="3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28" name="Freeform 572"/>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29" name="Freeform 573"/>
              <p:cNvSpPr/>
              <p:nvPr/>
            </p:nvSpPr>
            <p:spPr bwMode="auto">
              <a:xfrm>
                <a:off x="4634" y="967"/>
                <a:ext cx="68" cy="58"/>
              </a:xfrm>
              <a:custGeom>
                <a:avLst/>
                <a:gdLst>
                  <a:gd name="T0" fmla="*/ 0 w 68"/>
                  <a:gd name="T1" fmla="*/ 0 h 58"/>
                  <a:gd name="T2" fmla="*/ 0 w 68"/>
                  <a:gd name="T3" fmla="*/ 38 h 58"/>
                  <a:gd name="T4" fmla="*/ 68 w 68"/>
                  <a:gd name="T5" fmla="*/ 58 h 58"/>
                  <a:gd name="T6" fmla="*/ 68 w 68"/>
                  <a:gd name="T7" fmla="*/ 26 h 58"/>
                  <a:gd name="T8" fmla="*/ 0 w 68"/>
                  <a:gd name="T9" fmla="*/ 0 h 58"/>
                </a:gdLst>
                <a:ahLst/>
                <a:cxnLst>
                  <a:cxn ang="0">
                    <a:pos x="T0" y="T1"/>
                  </a:cxn>
                  <a:cxn ang="0">
                    <a:pos x="T2" y="T3"/>
                  </a:cxn>
                  <a:cxn ang="0">
                    <a:pos x="T4" y="T5"/>
                  </a:cxn>
                  <a:cxn ang="0">
                    <a:pos x="T6" y="T7"/>
                  </a:cxn>
                  <a:cxn ang="0">
                    <a:pos x="T8" y="T9"/>
                  </a:cxn>
                </a:cxnLst>
                <a:rect l="0" t="0" r="r" b="b"/>
                <a:pathLst>
                  <a:path w="68" h="58">
                    <a:moveTo>
                      <a:pt x="0" y="0"/>
                    </a:moveTo>
                    <a:lnTo>
                      <a:pt x="0" y="38"/>
                    </a:lnTo>
                    <a:lnTo>
                      <a:pt x="68" y="58"/>
                    </a:lnTo>
                    <a:lnTo>
                      <a:pt x="68" y="26"/>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0" name="Freeform 574"/>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1" name="Freeform 575"/>
              <p:cNvSpPr/>
              <p:nvPr/>
            </p:nvSpPr>
            <p:spPr bwMode="auto">
              <a:xfrm>
                <a:off x="4726" y="1003"/>
                <a:ext cx="36" cy="38"/>
              </a:xfrm>
              <a:custGeom>
                <a:avLst/>
                <a:gdLst>
                  <a:gd name="T0" fmla="*/ 0 w 36"/>
                  <a:gd name="T1" fmla="*/ 0 h 38"/>
                  <a:gd name="T2" fmla="*/ 0 w 36"/>
                  <a:gd name="T3" fmla="*/ 28 h 38"/>
                  <a:gd name="T4" fmla="*/ 36 w 36"/>
                  <a:gd name="T5" fmla="*/ 38 h 38"/>
                  <a:gd name="T6" fmla="*/ 36 w 36"/>
                  <a:gd name="T7" fmla="*/ 38 h 38"/>
                  <a:gd name="T8" fmla="*/ 36 w 36"/>
                  <a:gd name="T9" fmla="*/ 14 h 38"/>
                  <a:gd name="T10" fmla="*/ 0 w 36"/>
                  <a:gd name="T11" fmla="*/ 0 h 38"/>
                </a:gdLst>
                <a:ahLst/>
                <a:cxnLst>
                  <a:cxn ang="0">
                    <a:pos x="T0" y="T1"/>
                  </a:cxn>
                  <a:cxn ang="0">
                    <a:pos x="T2" y="T3"/>
                  </a:cxn>
                  <a:cxn ang="0">
                    <a:pos x="T4" y="T5"/>
                  </a:cxn>
                  <a:cxn ang="0">
                    <a:pos x="T6" y="T7"/>
                  </a:cxn>
                  <a:cxn ang="0">
                    <a:pos x="T8" y="T9"/>
                  </a:cxn>
                  <a:cxn ang="0">
                    <a:pos x="T10" y="T11"/>
                  </a:cxn>
                </a:cxnLst>
                <a:rect l="0" t="0" r="r" b="b"/>
                <a:pathLst>
                  <a:path w="36" h="38">
                    <a:moveTo>
                      <a:pt x="0" y="0"/>
                    </a:moveTo>
                    <a:lnTo>
                      <a:pt x="0" y="28"/>
                    </a:lnTo>
                    <a:lnTo>
                      <a:pt x="36" y="38"/>
                    </a:lnTo>
                    <a:lnTo>
                      <a:pt x="36" y="38"/>
                    </a:lnTo>
                    <a:lnTo>
                      <a:pt x="3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2" name="Freeform 576"/>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3" name="Freeform 577"/>
              <p:cNvSpPr/>
              <p:nvPr/>
            </p:nvSpPr>
            <p:spPr bwMode="auto">
              <a:xfrm>
                <a:off x="4516" y="1011"/>
                <a:ext cx="38" cy="56"/>
              </a:xfrm>
              <a:custGeom>
                <a:avLst/>
                <a:gdLst>
                  <a:gd name="T0" fmla="*/ 0 w 38"/>
                  <a:gd name="T1" fmla="*/ 0 h 56"/>
                  <a:gd name="T2" fmla="*/ 0 w 38"/>
                  <a:gd name="T3" fmla="*/ 0 h 56"/>
                  <a:gd name="T4" fmla="*/ 0 w 38"/>
                  <a:gd name="T5" fmla="*/ 50 h 56"/>
                  <a:gd name="T6" fmla="*/ 38 w 38"/>
                  <a:gd name="T7" fmla="*/ 56 h 56"/>
                  <a:gd name="T8" fmla="*/ 38 w 38"/>
                  <a:gd name="T9" fmla="*/ 10 h 56"/>
                  <a:gd name="T10" fmla="*/ 0 w 38"/>
                  <a:gd name="T11" fmla="*/ 0 h 56"/>
                </a:gdLst>
                <a:ahLst/>
                <a:cxnLst>
                  <a:cxn ang="0">
                    <a:pos x="T0" y="T1"/>
                  </a:cxn>
                  <a:cxn ang="0">
                    <a:pos x="T2" y="T3"/>
                  </a:cxn>
                  <a:cxn ang="0">
                    <a:pos x="T4" y="T5"/>
                  </a:cxn>
                  <a:cxn ang="0">
                    <a:pos x="T6" y="T7"/>
                  </a:cxn>
                  <a:cxn ang="0">
                    <a:pos x="T8" y="T9"/>
                  </a:cxn>
                  <a:cxn ang="0">
                    <a:pos x="T10" y="T11"/>
                  </a:cxn>
                </a:cxnLst>
                <a:rect l="0" t="0" r="r" b="b"/>
                <a:pathLst>
                  <a:path w="38" h="56">
                    <a:moveTo>
                      <a:pt x="0" y="0"/>
                    </a:moveTo>
                    <a:lnTo>
                      <a:pt x="0" y="0"/>
                    </a:lnTo>
                    <a:lnTo>
                      <a:pt x="0" y="50"/>
                    </a:lnTo>
                    <a:lnTo>
                      <a:pt x="38" y="56"/>
                    </a:lnTo>
                    <a:lnTo>
                      <a:pt x="38"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4" name="Freeform 578"/>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5" name="Freeform 579"/>
              <p:cNvSpPr/>
              <p:nvPr/>
            </p:nvSpPr>
            <p:spPr bwMode="auto">
              <a:xfrm>
                <a:off x="4578" y="1027"/>
                <a:ext cx="56" cy="52"/>
              </a:xfrm>
              <a:custGeom>
                <a:avLst/>
                <a:gdLst>
                  <a:gd name="T0" fmla="*/ 0 w 56"/>
                  <a:gd name="T1" fmla="*/ 0 h 52"/>
                  <a:gd name="T2" fmla="*/ 0 w 56"/>
                  <a:gd name="T3" fmla="*/ 44 h 52"/>
                  <a:gd name="T4" fmla="*/ 56 w 56"/>
                  <a:gd name="T5" fmla="*/ 52 h 52"/>
                  <a:gd name="T6" fmla="*/ 56 w 56"/>
                  <a:gd name="T7" fmla="*/ 14 h 52"/>
                  <a:gd name="T8" fmla="*/ 0 w 56"/>
                  <a:gd name="T9" fmla="*/ 0 h 52"/>
                </a:gdLst>
                <a:ahLst/>
                <a:cxnLst>
                  <a:cxn ang="0">
                    <a:pos x="T0" y="T1"/>
                  </a:cxn>
                  <a:cxn ang="0">
                    <a:pos x="T2" y="T3"/>
                  </a:cxn>
                  <a:cxn ang="0">
                    <a:pos x="T4" y="T5"/>
                  </a:cxn>
                  <a:cxn ang="0">
                    <a:pos x="T6" y="T7"/>
                  </a:cxn>
                  <a:cxn ang="0">
                    <a:pos x="T8" y="T9"/>
                  </a:cxn>
                </a:cxnLst>
                <a:rect l="0" t="0" r="r" b="b"/>
                <a:pathLst>
                  <a:path w="56" h="52">
                    <a:moveTo>
                      <a:pt x="0" y="0"/>
                    </a:moveTo>
                    <a:lnTo>
                      <a:pt x="0" y="44"/>
                    </a:lnTo>
                    <a:lnTo>
                      <a:pt x="56" y="52"/>
                    </a:lnTo>
                    <a:lnTo>
                      <a:pt x="56"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6" name="Freeform 580"/>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7" name="Freeform 581"/>
              <p:cNvSpPr/>
              <p:nvPr/>
            </p:nvSpPr>
            <p:spPr bwMode="auto">
              <a:xfrm>
                <a:off x="4658" y="1047"/>
                <a:ext cx="30" cy="40"/>
              </a:xfrm>
              <a:custGeom>
                <a:avLst/>
                <a:gdLst>
                  <a:gd name="T0" fmla="*/ 0 w 30"/>
                  <a:gd name="T1" fmla="*/ 0 h 40"/>
                  <a:gd name="T2" fmla="*/ 0 w 30"/>
                  <a:gd name="T3" fmla="*/ 36 h 40"/>
                  <a:gd name="T4" fmla="*/ 30 w 30"/>
                  <a:gd name="T5" fmla="*/ 40 h 40"/>
                  <a:gd name="T6" fmla="*/ 30 w 30"/>
                  <a:gd name="T7" fmla="*/ 8 h 40"/>
                  <a:gd name="T8" fmla="*/ 0 w 30"/>
                  <a:gd name="T9" fmla="*/ 0 h 40"/>
                </a:gdLst>
                <a:ahLst/>
                <a:cxnLst>
                  <a:cxn ang="0">
                    <a:pos x="T0" y="T1"/>
                  </a:cxn>
                  <a:cxn ang="0">
                    <a:pos x="T2" y="T3"/>
                  </a:cxn>
                  <a:cxn ang="0">
                    <a:pos x="T4" y="T5"/>
                  </a:cxn>
                  <a:cxn ang="0">
                    <a:pos x="T6" y="T7"/>
                  </a:cxn>
                  <a:cxn ang="0">
                    <a:pos x="T8" y="T9"/>
                  </a:cxn>
                </a:cxnLst>
                <a:rect l="0" t="0" r="r" b="b"/>
                <a:pathLst>
                  <a:path w="30" h="40">
                    <a:moveTo>
                      <a:pt x="0" y="0"/>
                    </a:moveTo>
                    <a:lnTo>
                      <a:pt x="0" y="36"/>
                    </a:lnTo>
                    <a:lnTo>
                      <a:pt x="30" y="40"/>
                    </a:lnTo>
                    <a:lnTo>
                      <a:pt x="30" y="8"/>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38" name="Freeform 582"/>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39" name="Freeform 583"/>
              <p:cNvSpPr/>
              <p:nvPr/>
            </p:nvSpPr>
            <p:spPr bwMode="auto">
              <a:xfrm>
                <a:off x="4712" y="1061"/>
                <a:ext cx="50" cy="38"/>
              </a:xfrm>
              <a:custGeom>
                <a:avLst/>
                <a:gdLst>
                  <a:gd name="T0" fmla="*/ 0 w 50"/>
                  <a:gd name="T1" fmla="*/ 0 h 38"/>
                  <a:gd name="T2" fmla="*/ 0 w 50"/>
                  <a:gd name="T3" fmla="*/ 0 h 38"/>
                  <a:gd name="T4" fmla="*/ 0 w 50"/>
                  <a:gd name="T5" fmla="*/ 30 h 38"/>
                  <a:gd name="T6" fmla="*/ 50 w 50"/>
                  <a:gd name="T7" fmla="*/ 38 h 38"/>
                  <a:gd name="T8" fmla="*/ 50 w 50"/>
                  <a:gd name="T9" fmla="*/ 14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0" y="0"/>
                    </a:moveTo>
                    <a:lnTo>
                      <a:pt x="0" y="0"/>
                    </a:lnTo>
                    <a:lnTo>
                      <a:pt x="0" y="30"/>
                    </a:lnTo>
                    <a:lnTo>
                      <a:pt x="50" y="38"/>
                    </a:lnTo>
                    <a:lnTo>
                      <a:pt x="50" y="1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0" name="Freeform 584"/>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1" name="Freeform 585"/>
              <p:cNvSpPr/>
              <p:nvPr/>
            </p:nvSpPr>
            <p:spPr bwMode="auto">
              <a:xfrm>
                <a:off x="4628" y="1117"/>
                <a:ext cx="30" cy="40"/>
              </a:xfrm>
              <a:custGeom>
                <a:avLst/>
                <a:gdLst>
                  <a:gd name="T0" fmla="*/ 0 w 30"/>
                  <a:gd name="T1" fmla="*/ 0 h 40"/>
                  <a:gd name="T2" fmla="*/ 0 w 30"/>
                  <a:gd name="T3" fmla="*/ 0 h 40"/>
                  <a:gd name="T4" fmla="*/ 0 w 30"/>
                  <a:gd name="T5" fmla="*/ 38 h 40"/>
                  <a:gd name="T6" fmla="*/ 30 w 30"/>
                  <a:gd name="T7" fmla="*/ 40 h 40"/>
                  <a:gd name="T8" fmla="*/ 30 w 30"/>
                  <a:gd name="T9" fmla="*/ 4 h 40"/>
                  <a:gd name="T10" fmla="*/ 0 w 30"/>
                  <a:gd name="T11" fmla="*/ 0 h 40"/>
                </a:gdLst>
                <a:ahLst/>
                <a:cxnLst>
                  <a:cxn ang="0">
                    <a:pos x="T0" y="T1"/>
                  </a:cxn>
                  <a:cxn ang="0">
                    <a:pos x="T2" y="T3"/>
                  </a:cxn>
                  <a:cxn ang="0">
                    <a:pos x="T4" y="T5"/>
                  </a:cxn>
                  <a:cxn ang="0">
                    <a:pos x="T6" y="T7"/>
                  </a:cxn>
                  <a:cxn ang="0">
                    <a:pos x="T8" y="T9"/>
                  </a:cxn>
                  <a:cxn ang="0">
                    <a:pos x="T10" y="T11"/>
                  </a:cxn>
                </a:cxnLst>
                <a:rect l="0" t="0" r="r" b="b"/>
                <a:pathLst>
                  <a:path w="30" h="40">
                    <a:moveTo>
                      <a:pt x="0" y="0"/>
                    </a:moveTo>
                    <a:lnTo>
                      <a:pt x="0" y="0"/>
                    </a:lnTo>
                    <a:lnTo>
                      <a:pt x="0" y="38"/>
                    </a:lnTo>
                    <a:lnTo>
                      <a:pt x="30" y="40"/>
                    </a:lnTo>
                    <a:lnTo>
                      <a:pt x="30" y="4"/>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2" name="Freeform 586"/>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3" name="Freeform 587"/>
              <p:cNvSpPr/>
              <p:nvPr/>
            </p:nvSpPr>
            <p:spPr bwMode="auto">
              <a:xfrm>
                <a:off x="4682" y="1125"/>
                <a:ext cx="80" cy="36"/>
              </a:xfrm>
              <a:custGeom>
                <a:avLst/>
                <a:gdLst>
                  <a:gd name="T0" fmla="*/ 0 w 80"/>
                  <a:gd name="T1" fmla="*/ 0 h 36"/>
                  <a:gd name="T2" fmla="*/ 0 w 80"/>
                  <a:gd name="T3" fmla="*/ 32 h 36"/>
                  <a:gd name="T4" fmla="*/ 80 w 80"/>
                  <a:gd name="T5" fmla="*/ 36 h 36"/>
                  <a:gd name="T6" fmla="*/ 80 w 80"/>
                  <a:gd name="T7" fmla="*/ 36 h 36"/>
                  <a:gd name="T8" fmla="*/ 80 w 80"/>
                  <a:gd name="T9" fmla="*/ 10 h 36"/>
                  <a:gd name="T10" fmla="*/ 0 w 80"/>
                  <a:gd name="T11" fmla="*/ 0 h 36"/>
                </a:gdLst>
                <a:ahLst/>
                <a:cxnLst>
                  <a:cxn ang="0">
                    <a:pos x="T0" y="T1"/>
                  </a:cxn>
                  <a:cxn ang="0">
                    <a:pos x="T2" y="T3"/>
                  </a:cxn>
                  <a:cxn ang="0">
                    <a:pos x="T4" y="T5"/>
                  </a:cxn>
                  <a:cxn ang="0">
                    <a:pos x="T6" y="T7"/>
                  </a:cxn>
                  <a:cxn ang="0">
                    <a:pos x="T8" y="T9"/>
                  </a:cxn>
                  <a:cxn ang="0">
                    <a:pos x="T10" y="T11"/>
                  </a:cxn>
                </a:cxnLst>
                <a:rect l="0" t="0" r="r" b="b"/>
                <a:pathLst>
                  <a:path w="80" h="36">
                    <a:moveTo>
                      <a:pt x="0" y="0"/>
                    </a:moveTo>
                    <a:lnTo>
                      <a:pt x="0" y="32"/>
                    </a:lnTo>
                    <a:lnTo>
                      <a:pt x="80" y="36"/>
                    </a:lnTo>
                    <a:lnTo>
                      <a:pt x="80" y="36"/>
                    </a:lnTo>
                    <a:lnTo>
                      <a:pt x="80" y="1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4" name="Freeform 588"/>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5" name="Freeform 589"/>
              <p:cNvSpPr/>
              <p:nvPr/>
            </p:nvSpPr>
            <p:spPr bwMode="auto">
              <a:xfrm>
                <a:off x="4516" y="1191"/>
                <a:ext cx="38" cy="50"/>
              </a:xfrm>
              <a:custGeom>
                <a:avLst/>
                <a:gdLst>
                  <a:gd name="T0" fmla="*/ 0 w 38"/>
                  <a:gd name="T1" fmla="*/ 0 h 50"/>
                  <a:gd name="T2" fmla="*/ 0 w 38"/>
                  <a:gd name="T3" fmla="*/ 0 h 50"/>
                  <a:gd name="T4" fmla="*/ 0 w 38"/>
                  <a:gd name="T5" fmla="*/ 50 h 50"/>
                  <a:gd name="T6" fmla="*/ 0 w 38"/>
                  <a:gd name="T7" fmla="*/ 50 h 50"/>
                  <a:gd name="T8" fmla="*/ 38 w 38"/>
                  <a:gd name="T9" fmla="*/ 46 h 50"/>
                  <a:gd name="T10" fmla="*/ 38 w 38"/>
                  <a:gd name="T11" fmla="*/ 0 h 50"/>
                  <a:gd name="T12" fmla="*/ 0 w 3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8" h="50">
                    <a:moveTo>
                      <a:pt x="0" y="0"/>
                    </a:moveTo>
                    <a:lnTo>
                      <a:pt x="0" y="0"/>
                    </a:lnTo>
                    <a:lnTo>
                      <a:pt x="0" y="50"/>
                    </a:lnTo>
                    <a:lnTo>
                      <a:pt x="0" y="50"/>
                    </a:lnTo>
                    <a:lnTo>
                      <a:pt x="38" y="46"/>
                    </a:lnTo>
                    <a:lnTo>
                      <a:pt x="38"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6" name="Freeform 590"/>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7" name="Freeform 591"/>
              <p:cNvSpPr/>
              <p:nvPr/>
            </p:nvSpPr>
            <p:spPr bwMode="auto">
              <a:xfrm>
                <a:off x="4578" y="1191"/>
                <a:ext cx="56" cy="44"/>
              </a:xfrm>
              <a:custGeom>
                <a:avLst/>
                <a:gdLst>
                  <a:gd name="T0" fmla="*/ 0 w 56"/>
                  <a:gd name="T1" fmla="*/ 0 h 44"/>
                  <a:gd name="T2" fmla="*/ 0 w 56"/>
                  <a:gd name="T3" fmla="*/ 44 h 44"/>
                  <a:gd name="T4" fmla="*/ 56 w 56"/>
                  <a:gd name="T5" fmla="*/ 40 h 44"/>
                  <a:gd name="T6" fmla="*/ 56 w 56"/>
                  <a:gd name="T7" fmla="*/ 2 h 44"/>
                  <a:gd name="T8" fmla="*/ 0 w 56"/>
                  <a:gd name="T9" fmla="*/ 0 h 44"/>
                </a:gdLst>
                <a:ahLst/>
                <a:cxnLst>
                  <a:cxn ang="0">
                    <a:pos x="T0" y="T1"/>
                  </a:cxn>
                  <a:cxn ang="0">
                    <a:pos x="T2" y="T3"/>
                  </a:cxn>
                  <a:cxn ang="0">
                    <a:pos x="T4" y="T5"/>
                  </a:cxn>
                  <a:cxn ang="0">
                    <a:pos x="T6" y="T7"/>
                  </a:cxn>
                  <a:cxn ang="0">
                    <a:pos x="T8" y="T9"/>
                  </a:cxn>
                </a:cxnLst>
                <a:rect l="0" t="0" r="r" b="b"/>
                <a:pathLst>
                  <a:path w="56" h="44">
                    <a:moveTo>
                      <a:pt x="0" y="0"/>
                    </a:moveTo>
                    <a:lnTo>
                      <a:pt x="0" y="44"/>
                    </a:lnTo>
                    <a:lnTo>
                      <a:pt x="56" y="40"/>
                    </a:lnTo>
                    <a:lnTo>
                      <a:pt x="56"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48" name="Freeform 592"/>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49" name="Freeform 593"/>
              <p:cNvSpPr/>
              <p:nvPr/>
            </p:nvSpPr>
            <p:spPr bwMode="auto">
              <a:xfrm>
                <a:off x="4658" y="1193"/>
                <a:ext cx="60" cy="36"/>
              </a:xfrm>
              <a:custGeom>
                <a:avLst/>
                <a:gdLst>
                  <a:gd name="T0" fmla="*/ 0 w 60"/>
                  <a:gd name="T1" fmla="*/ 0 h 36"/>
                  <a:gd name="T2" fmla="*/ 0 w 60"/>
                  <a:gd name="T3" fmla="*/ 0 h 36"/>
                  <a:gd name="T4" fmla="*/ 0 w 60"/>
                  <a:gd name="T5" fmla="*/ 36 h 36"/>
                  <a:gd name="T6" fmla="*/ 60 w 60"/>
                  <a:gd name="T7" fmla="*/ 30 h 36"/>
                  <a:gd name="T8" fmla="*/ 60 w 60"/>
                  <a:gd name="T9" fmla="*/ 0 h 36"/>
                  <a:gd name="T10" fmla="*/ 0 w 60"/>
                  <a:gd name="T11" fmla="*/ 0 h 36"/>
                </a:gdLst>
                <a:ahLst/>
                <a:cxnLst>
                  <a:cxn ang="0">
                    <a:pos x="T0" y="T1"/>
                  </a:cxn>
                  <a:cxn ang="0">
                    <a:pos x="T2" y="T3"/>
                  </a:cxn>
                  <a:cxn ang="0">
                    <a:pos x="T4" y="T5"/>
                  </a:cxn>
                  <a:cxn ang="0">
                    <a:pos x="T6" y="T7"/>
                  </a:cxn>
                  <a:cxn ang="0">
                    <a:pos x="T8" y="T9"/>
                  </a:cxn>
                  <a:cxn ang="0">
                    <a:pos x="T10" y="T11"/>
                  </a:cxn>
                </a:cxnLst>
                <a:rect l="0" t="0" r="r" b="b"/>
                <a:pathLst>
                  <a:path w="60" h="36">
                    <a:moveTo>
                      <a:pt x="0" y="0"/>
                    </a:moveTo>
                    <a:lnTo>
                      <a:pt x="0" y="0"/>
                    </a:lnTo>
                    <a:lnTo>
                      <a:pt x="0" y="36"/>
                    </a:lnTo>
                    <a:lnTo>
                      <a:pt x="60" y="30"/>
                    </a:lnTo>
                    <a:lnTo>
                      <a:pt x="6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0" name="Freeform 594"/>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551" name="Freeform 595"/>
              <p:cNvSpPr/>
              <p:nvPr/>
            </p:nvSpPr>
            <p:spPr bwMode="auto">
              <a:xfrm>
                <a:off x="4742" y="1193"/>
                <a:ext cx="20" cy="28"/>
              </a:xfrm>
              <a:custGeom>
                <a:avLst/>
                <a:gdLst>
                  <a:gd name="T0" fmla="*/ 0 w 20"/>
                  <a:gd name="T1" fmla="*/ 0 h 28"/>
                  <a:gd name="T2" fmla="*/ 0 w 20"/>
                  <a:gd name="T3" fmla="*/ 0 h 28"/>
                  <a:gd name="T4" fmla="*/ 0 w 20"/>
                  <a:gd name="T5" fmla="*/ 28 h 28"/>
                  <a:gd name="T6" fmla="*/ 20 w 20"/>
                  <a:gd name="T7" fmla="*/ 26 h 28"/>
                  <a:gd name="T8" fmla="*/ 20 w 20"/>
                  <a:gd name="T9" fmla="*/ 2 h 28"/>
                  <a:gd name="T10" fmla="*/ 0 w 20"/>
                  <a:gd name="T11" fmla="*/ 0 h 28"/>
                </a:gdLst>
                <a:ahLst/>
                <a:cxnLst>
                  <a:cxn ang="0">
                    <a:pos x="T0" y="T1"/>
                  </a:cxn>
                  <a:cxn ang="0">
                    <a:pos x="T2" y="T3"/>
                  </a:cxn>
                  <a:cxn ang="0">
                    <a:pos x="T4" y="T5"/>
                  </a:cxn>
                  <a:cxn ang="0">
                    <a:pos x="T6" y="T7"/>
                  </a:cxn>
                  <a:cxn ang="0">
                    <a:pos x="T8" y="T9"/>
                  </a:cxn>
                  <a:cxn ang="0">
                    <a:pos x="T10" y="T11"/>
                  </a:cxn>
                </a:cxnLst>
                <a:rect l="0" t="0" r="r" b="b"/>
                <a:pathLst>
                  <a:path w="20" h="28">
                    <a:moveTo>
                      <a:pt x="0" y="0"/>
                    </a:moveTo>
                    <a:lnTo>
                      <a:pt x="0" y="0"/>
                    </a:lnTo>
                    <a:lnTo>
                      <a:pt x="0" y="28"/>
                    </a:lnTo>
                    <a:lnTo>
                      <a:pt x="20" y="26"/>
                    </a:lnTo>
                    <a:lnTo>
                      <a:pt x="20" y="2"/>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552" name="Freeform 596"/>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53" name="Freeform 597"/>
              <p:cNvSpPr/>
              <p:nvPr/>
            </p:nvSpPr>
            <p:spPr bwMode="auto">
              <a:xfrm>
                <a:off x="4634" y="1263"/>
                <a:ext cx="24" cy="43"/>
              </a:xfrm>
              <a:custGeom>
                <a:avLst/>
                <a:gdLst>
                  <a:gd name="T0" fmla="*/ 24 w 24"/>
                  <a:gd name="T1" fmla="*/ 0 h 43"/>
                  <a:gd name="T2" fmla="*/ 24 w 24"/>
                  <a:gd name="T3" fmla="*/ 0 h 43"/>
                  <a:gd name="T4" fmla="*/ 0 w 24"/>
                  <a:gd name="T5" fmla="*/ 4 h 43"/>
                  <a:gd name="T6" fmla="*/ 0 w 24"/>
                  <a:gd name="T7" fmla="*/ 43 h 43"/>
                  <a:gd name="T8" fmla="*/ 24 w 24"/>
                  <a:gd name="T9" fmla="*/ 37 h 43"/>
                  <a:gd name="T10" fmla="*/ 24 w 24"/>
                  <a:gd name="T11" fmla="*/ 0 h 43"/>
                </a:gdLst>
                <a:ahLst/>
                <a:cxnLst>
                  <a:cxn ang="0">
                    <a:pos x="T0" y="T1"/>
                  </a:cxn>
                  <a:cxn ang="0">
                    <a:pos x="T2" y="T3"/>
                  </a:cxn>
                  <a:cxn ang="0">
                    <a:pos x="T4" y="T5"/>
                  </a:cxn>
                  <a:cxn ang="0">
                    <a:pos x="T6" y="T7"/>
                  </a:cxn>
                  <a:cxn ang="0">
                    <a:pos x="T8" y="T9"/>
                  </a:cxn>
                  <a:cxn ang="0">
                    <a:pos x="T10" y="T11"/>
                  </a:cxn>
                </a:cxnLst>
                <a:rect l="0" t="0" r="r" b="b"/>
                <a:pathLst>
                  <a:path w="24" h="43">
                    <a:moveTo>
                      <a:pt x="24" y="0"/>
                    </a:moveTo>
                    <a:lnTo>
                      <a:pt x="24" y="0"/>
                    </a:lnTo>
                    <a:lnTo>
                      <a:pt x="0" y="4"/>
                    </a:lnTo>
                    <a:lnTo>
                      <a:pt x="0" y="43"/>
                    </a:lnTo>
                    <a:lnTo>
                      <a:pt x="24" y="37"/>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54" name="Freeform 598"/>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555" name="Freeform 599"/>
              <p:cNvSpPr/>
              <p:nvPr/>
            </p:nvSpPr>
            <p:spPr bwMode="auto">
              <a:xfrm>
                <a:off x="4682" y="1251"/>
                <a:ext cx="80" cy="45"/>
              </a:xfrm>
              <a:custGeom>
                <a:avLst/>
                <a:gdLst>
                  <a:gd name="T0" fmla="*/ 80 w 80"/>
                  <a:gd name="T1" fmla="*/ 0 h 45"/>
                  <a:gd name="T2" fmla="*/ 0 w 80"/>
                  <a:gd name="T3" fmla="*/ 10 h 45"/>
                  <a:gd name="T4" fmla="*/ 0 w 80"/>
                  <a:gd name="T5" fmla="*/ 45 h 45"/>
                  <a:gd name="T6" fmla="*/ 0 w 80"/>
                  <a:gd name="T7" fmla="*/ 45 h 45"/>
                  <a:gd name="T8" fmla="*/ 80 w 80"/>
                  <a:gd name="T9" fmla="*/ 26 h 45"/>
                  <a:gd name="T10" fmla="*/ 80 w 80"/>
                  <a:gd name="T11" fmla="*/ 0 h 45"/>
                </a:gdLst>
                <a:ahLst/>
                <a:cxnLst>
                  <a:cxn ang="0">
                    <a:pos x="T0" y="T1"/>
                  </a:cxn>
                  <a:cxn ang="0">
                    <a:pos x="T2" y="T3"/>
                  </a:cxn>
                  <a:cxn ang="0">
                    <a:pos x="T4" y="T5"/>
                  </a:cxn>
                  <a:cxn ang="0">
                    <a:pos x="T6" y="T7"/>
                  </a:cxn>
                  <a:cxn ang="0">
                    <a:pos x="T8" y="T9"/>
                  </a:cxn>
                  <a:cxn ang="0">
                    <a:pos x="T10" y="T11"/>
                  </a:cxn>
                </a:cxnLst>
                <a:rect l="0" t="0" r="r" b="b"/>
                <a:pathLst>
                  <a:path w="80" h="45">
                    <a:moveTo>
                      <a:pt x="80" y="0"/>
                    </a:moveTo>
                    <a:lnTo>
                      <a:pt x="0" y="10"/>
                    </a:lnTo>
                    <a:lnTo>
                      <a:pt x="0" y="45"/>
                    </a:lnTo>
                    <a:lnTo>
                      <a:pt x="0" y="45"/>
                    </a:lnTo>
                    <a:lnTo>
                      <a:pt x="80" y="26"/>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556" name="Freeform 600"/>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close/>
                  </a:path>
                </a:pathLst>
              </a:custGeom>
              <a:grpFill/>
              <a:ln>
                <a:noFill/>
              </a:ln>
            </p:spPr>
            <p:txBody>
              <a:bodyPr vert="horz" wrap="square" lIns="91440" tIns="45720" rIns="91440" bIns="45720" numCol="1" anchor="t" anchorCtr="0" compatLnSpc="1"/>
              <a:lstStyle/>
              <a:p>
                <a:endParaRPr lang="zh-CN" altLang="en-US"/>
              </a:p>
            </p:txBody>
          </p:sp>
          <p:sp>
            <p:nvSpPr>
              <p:cNvPr id="1557" name="Freeform 601"/>
              <p:cNvSpPr/>
              <p:nvPr/>
            </p:nvSpPr>
            <p:spPr bwMode="auto">
              <a:xfrm>
                <a:off x="4516" y="1356"/>
                <a:ext cx="48" cy="60"/>
              </a:xfrm>
              <a:custGeom>
                <a:avLst/>
                <a:gdLst>
                  <a:gd name="T0" fmla="*/ 48 w 48"/>
                  <a:gd name="T1" fmla="*/ 0 h 60"/>
                  <a:gd name="T2" fmla="*/ 48 w 48"/>
                  <a:gd name="T3" fmla="*/ 0 h 60"/>
                  <a:gd name="T4" fmla="*/ 0 w 48"/>
                  <a:gd name="T5" fmla="*/ 10 h 60"/>
                  <a:gd name="T6" fmla="*/ 0 w 48"/>
                  <a:gd name="T7" fmla="*/ 60 h 60"/>
                  <a:gd name="T8" fmla="*/ 48 w 48"/>
                  <a:gd name="T9" fmla="*/ 46 h 60"/>
                  <a:gd name="T10" fmla="*/ 48 w 48"/>
                  <a:gd name="T11" fmla="*/ 0 h 60"/>
                </a:gdLst>
                <a:ahLst/>
                <a:cxnLst>
                  <a:cxn ang="0">
                    <a:pos x="T0" y="T1"/>
                  </a:cxn>
                  <a:cxn ang="0">
                    <a:pos x="T2" y="T3"/>
                  </a:cxn>
                  <a:cxn ang="0">
                    <a:pos x="T4" y="T5"/>
                  </a:cxn>
                  <a:cxn ang="0">
                    <a:pos x="T6" y="T7"/>
                  </a:cxn>
                  <a:cxn ang="0">
                    <a:pos x="T8" y="T9"/>
                  </a:cxn>
                  <a:cxn ang="0">
                    <a:pos x="T10" y="T11"/>
                  </a:cxn>
                </a:cxnLst>
                <a:rect l="0" t="0" r="r" b="b"/>
                <a:pathLst>
                  <a:path w="48" h="60">
                    <a:moveTo>
                      <a:pt x="48" y="0"/>
                    </a:moveTo>
                    <a:lnTo>
                      <a:pt x="48" y="0"/>
                    </a:lnTo>
                    <a:lnTo>
                      <a:pt x="0" y="10"/>
                    </a:lnTo>
                    <a:lnTo>
                      <a:pt x="0" y="60"/>
                    </a:lnTo>
                    <a:lnTo>
                      <a:pt x="48" y="46"/>
                    </a:lnTo>
                    <a:lnTo>
                      <a:pt x="48" y="0"/>
                    </a:lnTo>
                  </a:path>
                </a:pathLst>
              </a:custGeom>
              <a:grpFill/>
              <a:ln>
                <a:noFill/>
              </a:ln>
            </p:spPr>
            <p:txBody>
              <a:bodyPr vert="horz" wrap="square" lIns="91440" tIns="45720" rIns="91440" bIns="45720" numCol="1" anchor="t" anchorCtr="0" compatLnSpc="1"/>
              <a:lstStyle/>
              <a:p>
                <a:endParaRPr lang="zh-CN" altLang="en-US"/>
              </a:p>
            </p:txBody>
          </p:sp>
          <p:sp>
            <p:nvSpPr>
              <p:cNvPr id="1558" name="Freeform 602"/>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559" name="Freeform 603"/>
              <p:cNvSpPr/>
              <p:nvPr/>
            </p:nvSpPr>
            <p:spPr bwMode="auto">
              <a:xfrm>
                <a:off x="4616" y="1342"/>
                <a:ext cx="18" cy="44"/>
              </a:xfrm>
              <a:custGeom>
                <a:avLst/>
                <a:gdLst>
                  <a:gd name="T0" fmla="*/ 18 w 18"/>
                  <a:gd name="T1" fmla="*/ 0 h 44"/>
                  <a:gd name="T2" fmla="*/ 18 w 18"/>
                  <a:gd name="T3" fmla="*/ 0 h 44"/>
                  <a:gd name="T4" fmla="*/ 0 w 18"/>
                  <a:gd name="T5" fmla="*/ 4 h 44"/>
                  <a:gd name="T6" fmla="*/ 0 w 18"/>
                  <a:gd name="T7" fmla="*/ 44 h 44"/>
                  <a:gd name="T8" fmla="*/ 18 w 18"/>
                  <a:gd name="T9" fmla="*/ 38 h 44"/>
                  <a:gd name="T10" fmla="*/ 18 w 18"/>
                  <a:gd name="T11" fmla="*/ 0 h 44"/>
                </a:gdLst>
                <a:ahLst/>
                <a:cxnLst>
                  <a:cxn ang="0">
                    <a:pos x="T0" y="T1"/>
                  </a:cxn>
                  <a:cxn ang="0">
                    <a:pos x="T2" y="T3"/>
                  </a:cxn>
                  <a:cxn ang="0">
                    <a:pos x="T4" y="T5"/>
                  </a:cxn>
                  <a:cxn ang="0">
                    <a:pos x="T6" y="T7"/>
                  </a:cxn>
                  <a:cxn ang="0">
                    <a:pos x="T8" y="T9"/>
                  </a:cxn>
                  <a:cxn ang="0">
                    <a:pos x="T10" y="T11"/>
                  </a:cxn>
                </a:cxnLst>
                <a:rect l="0" t="0" r="r" b="b"/>
                <a:pathLst>
                  <a:path w="18" h="44">
                    <a:moveTo>
                      <a:pt x="18" y="0"/>
                    </a:moveTo>
                    <a:lnTo>
                      <a:pt x="18" y="0"/>
                    </a:lnTo>
                    <a:lnTo>
                      <a:pt x="0" y="4"/>
                    </a:lnTo>
                    <a:lnTo>
                      <a:pt x="0" y="44"/>
                    </a:lnTo>
                    <a:lnTo>
                      <a:pt x="18" y="38"/>
                    </a:lnTo>
                    <a:lnTo>
                      <a:pt x="18" y="0"/>
                    </a:lnTo>
                  </a:path>
                </a:pathLst>
              </a:custGeom>
              <a:grpFill/>
              <a:ln>
                <a:noFill/>
              </a:ln>
            </p:spPr>
            <p:txBody>
              <a:bodyPr vert="horz" wrap="square" lIns="91440" tIns="45720" rIns="91440" bIns="45720" numCol="1" anchor="t" anchorCtr="0" compatLnSpc="1"/>
              <a:lstStyle/>
              <a:p>
                <a:endParaRPr lang="zh-CN" altLang="en-US"/>
              </a:p>
            </p:txBody>
          </p:sp>
          <p:sp>
            <p:nvSpPr>
              <p:cNvPr id="1560" name="Freeform 604"/>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561" name="Freeform 605"/>
              <p:cNvSpPr/>
              <p:nvPr/>
            </p:nvSpPr>
            <p:spPr bwMode="auto">
              <a:xfrm>
                <a:off x="4658" y="1324"/>
                <a:ext cx="56" cy="48"/>
              </a:xfrm>
              <a:custGeom>
                <a:avLst/>
                <a:gdLst>
                  <a:gd name="T0" fmla="*/ 56 w 56"/>
                  <a:gd name="T1" fmla="*/ 0 h 48"/>
                  <a:gd name="T2" fmla="*/ 56 w 56"/>
                  <a:gd name="T3" fmla="*/ 0 h 48"/>
                  <a:gd name="T4" fmla="*/ 24 w 56"/>
                  <a:gd name="T5" fmla="*/ 8 h 48"/>
                  <a:gd name="T6" fmla="*/ 24 w 56"/>
                  <a:gd name="T7" fmla="*/ 8 h 48"/>
                  <a:gd name="T8" fmla="*/ 24 w 56"/>
                  <a:gd name="T9" fmla="*/ 8 h 48"/>
                  <a:gd name="T10" fmla="*/ 24 w 56"/>
                  <a:gd name="T11" fmla="*/ 8 h 48"/>
                  <a:gd name="T12" fmla="*/ 24 w 56"/>
                  <a:gd name="T13" fmla="*/ 8 h 48"/>
                  <a:gd name="T14" fmla="*/ 24 w 56"/>
                  <a:gd name="T15" fmla="*/ 8 h 48"/>
                  <a:gd name="T16" fmla="*/ 24 w 56"/>
                  <a:gd name="T17" fmla="*/ 8 h 48"/>
                  <a:gd name="T18" fmla="*/ 0 w 56"/>
                  <a:gd name="T19" fmla="*/ 12 h 48"/>
                  <a:gd name="T20" fmla="*/ 0 w 56"/>
                  <a:gd name="T21" fmla="*/ 48 h 48"/>
                  <a:gd name="T22" fmla="*/ 56 w 56"/>
                  <a:gd name="T23" fmla="*/ 30 h 48"/>
                  <a:gd name="T24" fmla="*/ 56 w 5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8">
                    <a:moveTo>
                      <a:pt x="56" y="0"/>
                    </a:moveTo>
                    <a:lnTo>
                      <a:pt x="56" y="0"/>
                    </a:lnTo>
                    <a:lnTo>
                      <a:pt x="24" y="8"/>
                    </a:lnTo>
                    <a:lnTo>
                      <a:pt x="24" y="8"/>
                    </a:lnTo>
                    <a:lnTo>
                      <a:pt x="24" y="8"/>
                    </a:lnTo>
                    <a:lnTo>
                      <a:pt x="24" y="8"/>
                    </a:lnTo>
                    <a:lnTo>
                      <a:pt x="24" y="8"/>
                    </a:lnTo>
                    <a:lnTo>
                      <a:pt x="24" y="8"/>
                    </a:lnTo>
                    <a:lnTo>
                      <a:pt x="24" y="8"/>
                    </a:lnTo>
                    <a:lnTo>
                      <a:pt x="0" y="12"/>
                    </a:lnTo>
                    <a:lnTo>
                      <a:pt x="0" y="48"/>
                    </a:lnTo>
                    <a:lnTo>
                      <a:pt x="56" y="30"/>
                    </a:lnTo>
                    <a:lnTo>
                      <a:pt x="56" y="0"/>
                    </a:lnTo>
                  </a:path>
                </a:pathLst>
              </a:custGeom>
              <a:grpFill/>
              <a:ln>
                <a:noFill/>
              </a:ln>
            </p:spPr>
            <p:txBody>
              <a:bodyPr vert="horz" wrap="square" lIns="91440" tIns="45720" rIns="91440" bIns="45720" numCol="1" anchor="t" anchorCtr="0" compatLnSpc="1"/>
              <a:lstStyle/>
              <a:p>
                <a:endParaRPr lang="zh-CN" altLang="en-US"/>
              </a:p>
            </p:txBody>
          </p:sp>
          <p:sp>
            <p:nvSpPr>
              <p:cNvPr id="1562" name="Freeform 606"/>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563" name="Freeform 607"/>
              <p:cNvSpPr/>
              <p:nvPr/>
            </p:nvSpPr>
            <p:spPr bwMode="auto">
              <a:xfrm>
                <a:off x="4738" y="1314"/>
                <a:ext cx="24" cy="32"/>
              </a:xfrm>
              <a:custGeom>
                <a:avLst/>
                <a:gdLst>
                  <a:gd name="T0" fmla="*/ 24 w 24"/>
                  <a:gd name="T1" fmla="*/ 0 h 32"/>
                  <a:gd name="T2" fmla="*/ 24 w 24"/>
                  <a:gd name="T3" fmla="*/ 0 h 32"/>
                  <a:gd name="T4" fmla="*/ 0 w 24"/>
                  <a:gd name="T5" fmla="*/ 6 h 32"/>
                  <a:gd name="T6" fmla="*/ 0 w 24"/>
                  <a:gd name="T7" fmla="*/ 32 h 32"/>
                  <a:gd name="T8" fmla="*/ 0 w 24"/>
                  <a:gd name="T9" fmla="*/ 32 h 32"/>
                  <a:gd name="T10" fmla="*/ 24 w 24"/>
                  <a:gd name="T11" fmla="*/ 26 h 32"/>
                  <a:gd name="T12" fmla="*/ 24 w 2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4" h="32">
                    <a:moveTo>
                      <a:pt x="24" y="0"/>
                    </a:moveTo>
                    <a:lnTo>
                      <a:pt x="24" y="0"/>
                    </a:lnTo>
                    <a:lnTo>
                      <a:pt x="0" y="6"/>
                    </a:lnTo>
                    <a:lnTo>
                      <a:pt x="0" y="32"/>
                    </a:lnTo>
                    <a:lnTo>
                      <a:pt x="0" y="32"/>
                    </a:lnTo>
                    <a:lnTo>
                      <a:pt x="24" y="26"/>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564" name="Freeform 608"/>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565" name="Freeform 609"/>
              <p:cNvSpPr/>
              <p:nvPr/>
            </p:nvSpPr>
            <p:spPr bwMode="auto">
              <a:xfrm>
                <a:off x="4516" y="1448"/>
                <a:ext cx="36" cy="62"/>
              </a:xfrm>
              <a:custGeom>
                <a:avLst/>
                <a:gdLst>
                  <a:gd name="T0" fmla="*/ 36 w 36"/>
                  <a:gd name="T1" fmla="*/ 0 h 62"/>
                  <a:gd name="T2" fmla="*/ 36 w 36"/>
                  <a:gd name="T3" fmla="*/ 0 h 62"/>
                  <a:gd name="T4" fmla="*/ 0 w 36"/>
                  <a:gd name="T5" fmla="*/ 12 h 62"/>
                  <a:gd name="T6" fmla="*/ 0 w 36"/>
                  <a:gd name="T7" fmla="*/ 62 h 62"/>
                  <a:gd name="T8" fmla="*/ 36 w 36"/>
                  <a:gd name="T9" fmla="*/ 46 h 62"/>
                  <a:gd name="T10" fmla="*/ 36 w 36"/>
                  <a:gd name="T11" fmla="*/ 0 h 62"/>
                </a:gdLst>
                <a:ahLst/>
                <a:cxnLst>
                  <a:cxn ang="0">
                    <a:pos x="T0" y="T1"/>
                  </a:cxn>
                  <a:cxn ang="0">
                    <a:pos x="T2" y="T3"/>
                  </a:cxn>
                  <a:cxn ang="0">
                    <a:pos x="T4" y="T5"/>
                  </a:cxn>
                  <a:cxn ang="0">
                    <a:pos x="T6" y="T7"/>
                  </a:cxn>
                  <a:cxn ang="0">
                    <a:pos x="T8" y="T9"/>
                  </a:cxn>
                  <a:cxn ang="0">
                    <a:pos x="T10" y="T11"/>
                  </a:cxn>
                </a:cxnLst>
                <a:rect l="0" t="0" r="r" b="b"/>
                <a:pathLst>
                  <a:path w="36" h="62">
                    <a:moveTo>
                      <a:pt x="36" y="0"/>
                    </a:moveTo>
                    <a:lnTo>
                      <a:pt x="36" y="0"/>
                    </a:lnTo>
                    <a:lnTo>
                      <a:pt x="0" y="12"/>
                    </a:lnTo>
                    <a:lnTo>
                      <a:pt x="0" y="62"/>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grpSp>
        <p:grpSp>
          <p:nvGrpSpPr>
            <p:cNvPr id="370" name="Group 811"/>
            <p:cNvGrpSpPr/>
            <p:nvPr/>
          </p:nvGrpSpPr>
          <p:grpSpPr bwMode="auto">
            <a:xfrm>
              <a:off x="-4373911" y="-404813"/>
              <a:ext cx="2409908" cy="3767136"/>
              <a:chOff x="4516" y="1332"/>
              <a:chExt cx="1518" cy="2373"/>
            </a:xfrm>
            <a:grpFill/>
          </p:grpSpPr>
          <p:sp>
            <p:nvSpPr>
              <p:cNvPr id="1166" name="Freeform 611"/>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close/>
                  </a:path>
                </a:pathLst>
              </a:custGeom>
              <a:grpFill/>
              <a:ln>
                <a:noFill/>
              </a:ln>
            </p:spPr>
            <p:txBody>
              <a:bodyPr vert="horz" wrap="square" lIns="91440" tIns="45720" rIns="91440" bIns="45720" numCol="1" anchor="t" anchorCtr="0" compatLnSpc="1"/>
              <a:lstStyle/>
              <a:p>
                <a:endParaRPr lang="zh-CN" altLang="en-US"/>
              </a:p>
            </p:txBody>
          </p:sp>
          <p:sp>
            <p:nvSpPr>
              <p:cNvPr id="1167" name="Freeform 612"/>
              <p:cNvSpPr/>
              <p:nvPr/>
            </p:nvSpPr>
            <p:spPr bwMode="auto">
              <a:xfrm>
                <a:off x="4576" y="1404"/>
                <a:ext cx="104" cy="80"/>
              </a:xfrm>
              <a:custGeom>
                <a:avLst/>
                <a:gdLst>
                  <a:gd name="T0" fmla="*/ 104 w 104"/>
                  <a:gd name="T1" fmla="*/ 0 h 80"/>
                  <a:gd name="T2" fmla="*/ 104 w 104"/>
                  <a:gd name="T3" fmla="*/ 0 h 80"/>
                  <a:gd name="T4" fmla="*/ 0 w 104"/>
                  <a:gd name="T5" fmla="*/ 36 h 80"/>
                  <a:gd name="T6" fmla="*/ 0 w 104"/>
                  <a:gd name="T7" fmla="*/ 80 h 80"/>
                  <a:gd name="T8" fmla="*/ 104 w 104"/>
                  <a:gd name="T9" fmla="*/ 34 h 80"/>
                  <a:gd name="T10" fmla="*/ 104 w 104"/>
                  <a:gd name="T11" fmla="*/ 0 h 80"/>
                </a:gdLst>
                <a:ahLst/>
                <a:cxnLst>
                  <a:cxn ang="0">
                    <a:pos x="T0" y="T1"/>
                  </a:cxn>
                  <a:cxn ang="0">
                    <a:pos x="T2" y="T3"/>
                  </a:cxn>
                  <a:cxn ang="0">
                    <a:pos x="T4" y="T5"/>
                  </a:cxn>
                  <a:cxn ang="0">
                    <a:pos x="T6" y="T7"/>
                  </a:cxn>
                  <a:cxn ang="0">
                    <a:pos x="T8" y="T9"/>
                  </a:cxn>
                  <a:cxn ang="0">
                    <a:pos x="T10" y="T11"/>
                  </a:cxn>
                </a:cxnLst>
                <a:rect l="0" t="0" r="r" b="b"/>
                <a:pathLst>
                  <a:path w="104" h="80">
                    <a:moveTo>
                      <a:pt x="104" y="0"/>
                    </a:moveTo>
                    <a:lnTo>
                      <a:pt x="104" y="0"/>
                    </a:lnTo>
                    <a:lnTo>
                      <a:pt x="0" y="36"/>
                    </a:lnTo>
                    <a:lnTo>
                      <a:pt x="0" y="80"/>
                    </a:lnTo>
                    <a:lnTo>
                      <a:pt x="104" y="34"/>
                    </a:lnTo>
                    <a:lnTo>
                      <a:pt x="104" y="0"/>
                    </a:lnTo>
                  </a:path>
                </a:pathLst>
              </a:custGeom>
              <a:grpFill/>
              <a:ln>
                <a:noFill/>
              </a:ln>
            </p:spPr>
            <p:txBody>
              <a:bodyPr vert="horz" wrap="square" lIns="91440" tIns="45720" rIns="91440" bIns="45720" numCol="1" anchor="t" anchorCtr="0" compatLnSpc="1"/>
              <a:lstStyle/>
              <a:p>
                <a:endParaRPr lang="zh-CN" altLang="en-US"/>
              </a:p>
            </p:txBody>
          </p:sp>
          <p:sp>
            <p:nvSpPr>
              <p:cNvPr id="1168" name="Freeform 613"/>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1169" name="Freeform 614"/>
              <p:cNvSpPr/>
              <p:nvPr/>
            </p:nvSpPr>
            <p:spPr bwMode="auto">
              <a:xfrm>
                <a:off x="4704" y="1376"/>
                <a:ext cx="58" cy="50"/>
              </a:xfrm>
              <a:custGeom>
                <a:avLst/>
                <a:gdLst>
                  <a:gd name="T0" fmla="*/ 58 w 58"/>
                  <a:gd name="T1" fmla="*/ 0 h 50"/>
                  <a:gd name="T2" fmla="*/ 0 w 58"/>
                  <a:gd name="T3" fmla="*/ 20 h 50"/>
                  <a:gd name="T4" fmla="*/ 0 w 58"/>
                  <a:gd name="T5" fmla="*/ 50 h 50"/>
                  <a:gd name="T6" fmla="*/ 58 w 58"/>
                  <a:gd name="T7" fmla="*/ 24 h 50"/>
                  <a:gd name="T8" fmla="*/ 58 w 58"/>
                  <a:gd name="T9" fmla="*/ 0 h 50"/>
                </a:gdLst>
                <a:ahLst/>
                <a:cxnLst>
                  <a:cxn ang="0">
                    <a:pos x="T0" y="T1"/>
                  </a:cxn>
                  <a:cxn ang="0">
                    <a:pos x="T2" y="T3"/>
                  </a:cxn>
                  <a:cxn ang="0">
                    <a:pos x="T4" y="T5"/>
                  </a:cxn>
                  <a:cxn ang="0">
                    <a:pos x="T6" y="T7"/>
                  </a:cxn>
                  <a:cxn ang="0">
                    <a:pos x="T8" y="T9"/>
                  </a:cxn>
                </a:cxnLst>
                <a:rect l="0" t="0" r="r" b="b"/>
                <a:pathLst>
                  <a:path w="58" h="50">
                    <a:moveTo>
                      <a:pt x="58" y="0"/>
                    </a:moveTo>
                    <a:lnTo>
                      <a:pt x="0" y="20"/>
                    </a:lnTo>
                    <a:lnTo>
                      <a:pt x="0" y="50"/>
                    </a:lnTo>
                    <a:lnTo>
                      <a:pt x="58" y="24"/>
                    </a:lnTo>
                    <a:lnTo>
                      <a:pt x="58" y="0"/>
                    </a:lnTo>
                  </a:path>
                </a:pathLst>
              </a:custGeom>
              <a:grpFill/>
              <a:ln>
                <a:noFill/>
              </a:ln>
            </p:spPr>
            <p:txBody>
              <a:bodyPr vert="horz" wrap="square" lIns="91440" tIns="45720" rIns="91440" bIns="45720" numCol="1" anchor="t" anchorCtr="0" compatLnSpc="1"/>
              <a:lstStyle/>
              <a:p>
                <a:endParaRPr lang="zh-CN" altLang="en-US"/>
              </a:p>
            </p:txBody>
          </p:sp>
          <p:sp>
            <p:nvSpPr>
              <p:cNvPr id="1170" name="Freeform 615"/>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close/>
                  </a:path>
                </a:pathLst>
              </a:custGeom>
              <a:grpFill/>
              <a:ln>
                <a:noFill/>
              </a:ln>
            </p:spPr>
            <p:txBody>
              <a:bodyPr vert="horz" wrap="square" lIns="91440" tIns="45720" rIns="91440" bIns="45720" numCol="1" anchor="t" anchorCtr="0" compatLnSpc="1"/>
              <a:lstStyle/>
              <a:p>
                <a:endParaRPr lang="zh-CN" altLang="en-US"/>
              </a:p>
            </p:txBody>
          </p:sp>
          <p:sp>
            <p:nvSpPr>
              <p:cNvPr id="1171" name="Freeform 616"/>
              <p:cNvSpPr/>
              <p:nvPr/>
            </p:nvSpPr>
            <p:spPr bwMode="auto">
              <a:xfrm>
                <a:off x="4516" y="1506"/>
                <a:ext cx="94" cy="92"/>
              </a:xfrm>
              <a:custGeom>
                <a:avLst/>
                <a:gdLst>
                  <a:gd name="T0" fmla="*/ 94 w 94"/>
                  <a:gd name="T1" fmla="*/ 0 h 92"/>
                  <a:gd name="T2" fmla="*/ 0 w 94"/>
                  <a:gd name="T3" fmla="*/ 42 h 92"/>
                  <a:gd name="T4" fmla="*/ 0 w 94"/>
                  <a:gd name="T5" fmla="*/ 92 h 92"/>
                  <a:gd name="T6" fmla="*/ 94 w 94"/>
                  <a:gd name="T7" fmla="*/ 42 h 92"/>
                  <a:gd name="T8" fmla="*/ 94 w 94"/>
                  <a:gd name="T9" fmla="*/ 0 h 92"/>
                </a:gdLst>
                <a:ahLst/>
                <a:cxnLst>
                  <a:cxn ang="0">
                    <a:pos x="T0" y="T1"/>
                  </a:cxn>
                  <a:cxn ang="0">
                    <a:pos x="T2" y="T3"/>
                  </a:cxn>
                  <a:cxn ang="0">
                    <a:pos x="T4" y="T5"/>
                  </a:cxn>
                  <a:cxn ang="0">
                    <a:pos x="T6" y="T7"/>
                  </a:cxn>
                  <a:cxn ang="0">
                    <a:pos x="T8" y="T9"/>
                  </a:cxn>
                </a:cxnLst>
                <a:rect l="0" t="0" r="r" b="b"/>
                <a:pathLst>
                  <a:path w="94" h="92">
                    <a:moveTo>
                      <a:pt x="94" y="0"/>
                    </a:moveTo>
                    <a:lnTo>
                      <a:pt x="0" y="42"/>
                    </a:lnTo>
                    <a:lnTo>
                      <a:pt x="0" y="92"/>
                    </a:lnTo>
                    <a:lnTo>
                      <a:pt x="94" y="42"/>
                    </a:lnTo>
                    <a:lnTo>
                      <a:pt x="94" y="0"/>
                    </a:lnTo>
                  </a:path>
                </a:pathLst>
              </a:custGeom>
              <a:grpFill/>
              <a:ln>
                <a:noFill/>
              </a:ln>
            </p:spPr>
            <p:txBody>
              <a:bodyPr vert="horz" wrap="square" lIns="91440" tIns="45720" rIns="91440" bIns="45720" numCol="1" anchor="t" anchorCtr="0" compatLnSpc="1"/>
              <a:lstStyle/>
              <a:p>
                <a:endParaRPr lang="zh-CN" altLang="en-US"/>
              </a:p>
            </p:txBody>
          </p:sp>
          <p:sp>
            <p:nvSpPr>
              <p:cNvPr id="1172" name="Freeform 617"/>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73" name="Freeform 618"/>
              <p:cNvSpPr/>
              <p:nvPr/>
            </p:nvSpPr>
            <p:spPr bwMode="auto">
              <a:xfrm>
                <a:off x="4634" y="1464"/>
                <a:ext cx="76" cy="70"/>
              </a:xfrm>
              <a:custGeom>
                <a:avLst/>
                <a:gdLst>
                  <a:gd name="T0" fmla="*/ 76 w 76"/>
                  <a:gd name="T1" fmla="*/ 0 h 70"/>
                  <a:gd name="T2" fmla="*/ 0 w 76"/>
                  <a:gd name="T3" fmla="*/ 32 h 70"/>
                  <a:gd name="T4" fmla="*/ 0 w 76"/>
                  <a:gd name="T5" fmla="*/ 70 h 70"/>
                  <a:gd name="T6" fmla="*/ 0 w 76"/>
                  <a:gd name="T7" fmla="*/ 70 h 70"/>
                  <a:gd name="T8" fmla="*/ 76 w 76"/>
                  <a:gd name="T9" fmla="*/ 30 h 70"/>
                  <a:gd name="T10" fmla="*/ 76 w 76"/>
                  <a:gd name="T11" fmla="*/ 0 h 70"/>
                </a:gdLst>
                <a:ahLst/>
                <a:cxnLst>
                  <a:cxn ang="0">
                    <a:pos x="T0" y="T1"/>
                  </a:cxn>
                  <a:cxn ang="0">
                    <a:pos x="T2" y="T3"/>
                  </a:cxn>
                  <a:cxn ang="0">
                    <a:pos x="T4" y="T5"/>
                  </a:cxn>
                  <a:cxn ang="0">
                    <a:pos x="T6" y="T7"/>
                  </a:cxn>
                  <a:cxn ang="0">
                    <a:pos x="T8" y="T9"/>
                  </a:cxn>
                  <a:cxn ang="0">
                    <a:pos x="T10" y="T11"/>
                  </a:cxn>
                </a:cxnLst>
                <a:rect l="0" t="0" r="r" b="b"/>
                <a:pathLst>
                  <a:path w="76" h="70">
                    <a:moveTo>
                      <a:pt x="76" y="0"/>
                    </a:moveTo>
                    <a:lnTo>
                      <a:pt x="0" y="32"/>
                    </a:lnTo>
                    <a:lnTo>
                      <a:pt x="0" y="70"/>
                    </a:lnTo>
                    <a:lnTo>
                      <a:pt x="0" y="7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74" name="Freeform 619"/>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175" name="Freeform 620"/>
              <p:cNvSpPr/>
              <p:nvPr/>
            </p:nvSpPr>
            <p:spPr bwMode="auto">
              <a:xfrm>
                <a:off x="4734" y="1442"/>
                <a:ext cx="28" cy="40"/>
              </a:xfrm>
              <a:custGeom>
                <a:avLst/>
                <a:gdLst>
                  <a:gd name="T0" fmla="*/ 28 w 28"/>
                  <a:gd name="T1" fmla="*/ 0 h 40"/>
                  <a:gd name="T2" fmla="*/ 28 w 28"/>
                  <a:gd name="T3" fmla="*/ 0 h 40"/>
                  <a:gd name="T4" fmla="*/ 0 w 28"/>
                  <a:gd name="T5" fmla="*/ 12 h 40"/>
                  <a:gd name="T6" fmla="*/ 0 w 28"/>
                  <a:gd name="T7" fmla="*/ 40 h 40"/>
                  <a:gd name="T8" fmla="*/ 28 w 28"/>
                  <a:gd name="T9" fmla="*/ 24 h 40"/>
                  <a:gd name="T10" fmla="*/ 28 w 28"/>
                  <a:gd name="T11" fmla="*/ 0 h 40"/>
                </a:gdLst>
                <a:ahLst/>
                <a:cxnLst>
                  <a:cxn ang="0">
                    <a:pos x="T0" y="T1"/>
                  </a:cxn>
                  <a:cxn ang="0">
                    <a:pos x="T2" y="T3"/>
                  </a:cxn>
                  <a:cxn ang="0">
                    <a:pos x="T4" y="T5"/>
                  </a:cxn>
                  <a:cxn ang="0">
                    <a:pos x="T6" y="T7"/>
                  </a:cxn>
                  <a:cxn ang="0">
                    <a:pos x="T8" y="T9"/>
                  </a:cxn>
                  <a:cxn ang="0">
                    <a:pos x="T10" y="T11"/>
                  </a:cxn>
                </a:cxnLst>
                <a:rect l="0" t="0" r="r" b="b"/>
                <a:pathLst>
                  <a:path w="28" h="40">
                    <a:moveTo>
                      <a:pt x="28" y="0"/>
                    </a:moveTo>
                    <a:lnTo>
                      <a:pt x="28" y="0"/>
                    </a:lnTo>
                    <a:lnTo>
                      <a:pt x="0" y="12"/>
                    </a:lnTo>
                    <a:lnTo>
                      <a:pt x="0" y="40"/>
                    </a:lnTo>
                    <a:lnTo>
                      <a:pt x="28" y="24"/>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176" name="Freeform 621"/>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177" name="Freeform 622"/>
              <p:cNvSpPr/>
              <p:nvPr/>
            </p:nvSpPr>
            <p:spPr bwMode="auto">
              <a:xfrm>
                <a:off x="4516" y="1616"/>
                <a:ext cx="40" cy="72"/>
              </a:xfrm>
              <a:custGeom>
                <a:avLst/>
                <a:gdLst>
                  <a:gd name="T0" fmla="*/ 40 w 40"/>
                  <a:gd name="T1" fmla="*/ 0 h 72"/>
                  <a:gd name="T2" fmla="*/ 40 w 40"/>
                  <a:gd name="T3" fmla="*/ 0 h 72"/>
                  <a:gd name="T4" fmla="*/ 0 w 40"/>
                  <a:gd name="T5" fmla="*/ 22 h 72"/>
                  <a:gd name="T6" fmla="*/ 0 w 40"/>
                  <a:gd name="T7" fmla="*/ 72 h 72"/>
                  <a:gd name="T8" fmla="*/ 40 w 40"/>
                  <a:gd name="T9" fmla="*/ 46 h 72"/>
                  <a:gd name="T10" fmla="*/ 40 w 40"/>
                  <a:gd name="T11" fmla="*/ 0 h 72"/>
                </a:gdLst>
                <a:ahLst/>
                <a:cxnLst>
                  <a:cxn ang="0">
                    <a:pos x="T0" y="T1"/>
                  </a:cxn>
                  <a:cxn ang="0">
                    <a:pos x="T2" y="T3"/>
                  </a:cxn>
                  <a:cxn ang="0">
                    <a:pos x="T4" y="T5"/>
                  </a:cxn>
                  <a:cxn ang="0">
                    <a:pos x="T6" y="T7"/>
                  </a:cxn>
                  <a:cxn ang="0">
                    <a:pos x="T8" y="T9"/>
                  </a:cxn>
                  <a:cxn ang="0">
                    <a:pos x="T10" y="T11"/>
                  </a:cxn>
                </a:cxnLst>
                <a:rect l="0" t="0" r="r" b="b"/>
                <a:pathLst>
                  <a:path w="40" h="72">
                    <a:moveTo>
                      <a:pt x="40" y="0"/>
                    </a:moveTo>
                    <a:lnTo>
                      <a:pt x="40" y="0"/>
                    </a:lnTo>
                    <a:lnTo>
                      <a:pt x="0" y="22"/>
                    </a:lnTo>
                    <a:lnTo>
                      <a:pt x="0" y="72"/>
                    </a:lnTo>
                    <a:lnTo>
                      <a:pt x="40" y="46"/>
                    </a:lnTo>
                    <a:lnTo>
                      <a:pt x="40" y="0"/>
                    </a:lnTo>
                  </a:path>
                </a:pathLst>
              </a:custGeom>
              <a:grpFill/>
              <a:ln>
                <a:noFill/>
              </a:ln>
            </p:spPr>
            <p:txBody>
              <a:bodyPr vert="horz" wrap="square" lIns="91440" tIns="45720" rIns="91440" bIns="45720" numCol="1" anchor="t" anchorCtr="0" compatLnSpc="1"/>
              <a:lstStyle/>
              <a:p>
                <a:endParaRPr lang="zh-CN" altLang="en-US"/>
              </a:p>
            </p:txBody>
          </p:sp>
          <p:sp>
            <p:nvSpPr>
              <p:cNvPr id="1178" name="Freeform 623"/>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179" name="Freeform 624"/>
              <p:cNvSpPr/>
              <p:nvPr/>
            </p:nvSpPr>
            <p:spPr bwMode="auto">
              <a:xfrm>
                <a:off x="4612" y="1574"/>
                <a:ext cx="22" cy="52"/>
              </a:xfrm>
              <a:custGeom>
                <a:avLst/>
                <a:gdLst>
                  <a:gd name="T0" fmla="*/ 22 w 22"/>
                  <a:gd name="T1" fmla="*/ 0 h 52"/>
                  <a:gd name="T2" fmla="*/ 22 w 22"/>
                  <a:gd name="T3" fmla="*/ 0 h 52"/>
                  <a:gd name="T4" fmla="*/ 0 w 22"/>
                  <a:gd name="T5" fmla="*/ 12 h 52"/>
                  <a:gd name="T6" fmla="*/ 0 w 22"/>
                  <a:gd name="T7" fmla="*/ 52 h 52"/>
                  <a:gd name="T8" fmla="*/ 22 w 22"/>
                  <a:gd name="T9" fmla="*/ 38 h 52"/>
                  <a:gd name="T10" fmla="*/ 22 w 22"/>
                  <a:gd name="T11" fmla="*/ 0 h 52"/>
                </a:gdLst>
                <a:ahLst/>
                <a:cxnLst>
                  <a:cxn ang="0">
                    <a:pos x="T0" y="T1"/>
                  </a:cxn>
                  <a:cxn ang="0">
                    <a:pos x="T2" y="T3"/>
                  </a:cxn>
                  <a:cxn ang="0">
                    <a:pos x="T4" y="T5"/>
                  </a:cxn>
                  <a:cxn ang="0">
                    <a:pos x="T6" y="T7"/>
                  </a:cxn>
                  <a:cxn ang="0">
                    <a:pos x="T8" y="T9"/>
                  </a:cxn>
                  <a:cxn ang="0">
                    <a:pos x="T10" y="T11"/>
                  </a:cxn>
                </a:cxnLst>
                <a:rect l="0" t="0" r="r" b="b"/>
                <a:pathLst>
                  <a:path w="22" h="52">
                    <a:moveTo>
                      <a:pt x="22" y="0"/>
                    </a:moveTo>
                    <a:lnTo>
                      <a:pt x="22" y="0"/>
                    </a:lnTo>
                    <a:lnTo>
                      <a:pt x="0" y="12"/>
                    </a:lnTo>
                    <a:lnTo>
                      <a:pt x="0" y="52"/>
                    </a:lnTo>
                    <a:lnTo>
                      <a:pt x="22" y="38"/>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180" name="Freeform 625"/>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81" name="Freeform 626"/>
              <p:cNvSpPr/>
              <p:nvPr/>
            </p:nvSpPr>
            <p:spPr bwMode="auto">
              <a:xfrm>
                <a:off x="4658" y="1542"/>
                <a:ext cx="36" cy="56"/>
              </a:xfrm>
              <a:custGeom>
                <a:avLst/>
                <a:gdLst>
                  <a:gd name="T0" fmla="*/ 36 w 36"/>
                  <a:gd name="T1" fmla="*/ 0 h 56"/>
                  <a:gd name="T2" fmla="*/ 36 w 36"/>
                  <a:gd name="T3" fmla="*/ 0 h 56"/>
                  <a:gd name="T4" fmla="*/ 0 w 36"/>
                  <a:gd name="T5" fmla="*/ 20 h 56"/>
                  <a:gd name="T6" fmla="*/ 0 w 36"/>
                  <a:gd name="T7" fmla="*/ 56 h 56"/>
                  <a:gd name="T8" fmla="*/ 36 w 36"/>
                  <a:gd name="T9" fmla="*/ 32 h 56"/>
                  <a:gd name="T10" fmla="*/ 36 w 36"/>
                  <a:gd name="T11" fmla="*/ 0 h 56"/>
                </a:gdLst>
                <a:ahLst/>
                <a:cxnLst>
                  <a:cxn ang="0">
                    <a:pos x="T0" y="T1"/>
                  </a:cxn>
                  <a:cxn ang="0">
                    <a:pos x="T2" y="T3"/>
                  </a:cxn>
                  <a:cxn ang="0">
                    <a:pos x="T4" y="T5"/>
                  </a:cxn>
                  <a:cxn ang="0">
                    <a:pos x="T6" y="T7"/>
                  </a:cxn>
                  <a:cxn ang="0">
                    <a:pos x="T8" y="T9"/>
                  </a:cxn>
                  <a:cxn ang="0">
                    <a:pos x="T10" y="T11"/>
                  </a:cxn>
                </a:cxnLst>
                <a:rect l="0" t="0" r="r" b="b"/>
                <a:pathLst>
                  <a:path w="36" h="56">
                    <a:moveTo>
                      <a:pt x="36" y="0"/>
                    </a:moveTo>
                    <a:lnTo>
                      <a:pt x="36" y="0"/>
                    </a:lnTo>
                    <a:lnTo>
                      <a:pt x="0" y="20"/>
                    </a:lnTo>
                    <a:lnTo>
                      <a:pt x="0" y="56"/>
                    </a:lnTo>
                    <a:lnTo>
                      <a:pt x="36" y="3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82" name="Freeform 627"/>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183" name="Freeform 628"/>
              <p:cNvSpPr/>
              <p:nvPr/>
            </p:nvSpPr>
            <p:spPr bwMode="auto">
              <a:xfrm>
                <a:off x="4718" y="1506"/>
                <a:ext cx="44" cy="52"/>
              </a:xfrm>
              <a:custGeom>
                <a:avLst/>
                <a:gdLst>
                  <a:gd name="T0" fmla="*/ 44 w 44"/>
                  <a:gd name="T1" fmla="*/ 0 h 52"/>
                  <a:gd name="T2" fmla="*/ 0 w 44"/>
                  <a:gd name="T3" fmla="*/ 24 h 52"/>
                  <a:gd name="T4" fmla="*/ 0 w 44"/>
                  <a:gd name="T5" fmla="*/ 52 h 52"/>
                  <a:gd name="T6" fmla="*/ 44 w 44"/>
                  <a:gd name="T7" fmla="*/ 26 h 52"/>
                  <a:gd name="T8" fmla="*/ 44 w 44"/>
                  <a:gd name="T9" fmla="*/ 0 h 52"/>
                </a:gdLst>
                <a:ahLst/>
                <a:cxnLst>
                  <a:cxn ang="0">
                    <a:pos x="T0" y="T1"/>
                  </a:cxn>
                  <a:cxn ang="0">
                    <a:pos x="T2" y="T3"/>
                  </a:cxn>
                  <a:cxn ang="0">
                    <a:pos x="T4" y="T5"/>
                  </a:cxn>
                  <a:cxn ang="0">
                    <a:pos x="T6" y="T7"/>
                  </a:cxn>
                  <a:cxn ang="0">
                    <a:pos x="T8" y="T9"/>
                  </a:cxn>
                </a:cxnLst>
                <a:rect l="0" t="0" r="r" b="b"/>
                <a:pathLst>
                  <a:path w="44" h="52">
                    <a:moveTo>
                      <a:pt x="44" y="0"/>
                    </a:moveTo>
                    <a:lnTo>
                      <a:pt x="0" y="24"/>
                    </a:lnTo>
                    <a:lnTo>
                      <a:pt x="0" y="52"/>
                    </a:lnTo>
                    <a:lnTo>
                      <a:pt x="44" y="26"/>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184" name="Freeform 629"/>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185" name="Freeform 630"/>
              <p:cNvSpPr/>
              <p:nvPr/>
            </p:nvSpPr>
            <p:spPr bwMode="auto">
              <a:xfrm>
                <a:off x="4516" y="1682"/>
                <a:ext cx="64" cy="86"/>
              </a:xfrm>
              <a:custGeom>
                <a:avLst/>
                <a:gdLst>
                  <a:gd name="T0" fmla="*/ 64 w 64"/>
                  <a:gd name="T1" fmla="*/ 0 h 86"/>
                  <a:gd name="T2" fmla="*/ 64 w 64"/>
                  <a:gd name="T3" fmla="*/ 0 h 86"/>
                  <a:gd name="T4" fmla="*/ 0 w 64"/>
                  <a:gd name="T5" fmla="*/ 36 h 86"/>
                  <a:gd name="T6" fmla="*/ 0 w 64"/>
                  <a:gd name="T7" fmla="*/ 86 h 86"/>
                  <a:gd name="T8" fmla="*/ 64 w 64"/>
                  <a:gd name="T9" fmla="*/ 42 h 86"/>
                  <a:gd name="T10" fmla="*/ 64 w 64"/>
                  <a:gd name="T11" fmla="*/ 0 h 86"/>
                </a:gdLst>
                <a:ahLst/>
                <a:cxnLst>
                  <a:cxn ang="0">
                    <a:pos x="T0" y="T1"/>
                  </a:cxn>
                  <a:cxn ang="0">
                    <a:pos x="T2" y="T3"/>
                  </a:cxn>
                  <a:cxn ang="0">
                    <a:pos x="T4" y="T5"/>
                  </a:cxn>
                  <a:cxn ang="0">
                    <a:pos x="T6" y="T7"/>
                  </a:cxn>
                  <a:cxn ang="0">
                    <a:pos x="T8" y="T9"/>
                  </a:cxn>
                  <a:cxn ang="0">
                    <a:pos x="T10" y="T11"/>
                  </a:cxn>
                </a:cxnLst>
                <a:rect l="0" t="0" r="r" b="b"/>
                <a:pathLst>
                  <a:path w="64" h="86">
                    <a:moveTo>
                      <a:pt x="64" y="0"/>
                    </a:moveTo>
                    <a:lnTo>
                      <a:pt x="64" y="0"/>
                    </a:lnTo>
                    <a:lnTo>
                      <a:pt x="0" y="36"/>
                    </a:lnTo>
                    <a:lnTo>
                      <a:pt x="0" y="86"/>
                    </a:lnTo>
                    <a:lnTo>
                      <a:pt x="64" y="42"/>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186" name="Freeform 631"/>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187" name="Freeform 632"/>
              <p:cNvSpPr/>
              <p:nvPr/>
            </p:nvSpPr>
            <p:spPr bwMode="auto">
              <a:xfrm>
                <a:off x="4604" y="1636"/>
                <a:ext cx="54" cy="72"/>
              </a:xfrm>
              <a:custGeom>
                <a:avLst/>
                <a:gdLst>
                  <a:gd name="T0" fmla="*/ 54 w 54"/>
                  <a:gd name="T1" fmla="*/ 0 h 72"/>
                  <a:gd name="T2" fmla="*/ 0 w 54"/>
                  <a:gd name="T3" fmla="*/ 32 h 72"/>
                  <a:gd name="T4" fmla="*/ 0 w 54"/>
                  <a:gd name="T5" fmla="*/ 72 h 72"/>
                  <a:gd name="T6" fmla="*/ 54 w 54"/>
                  <a:gd name="T7" fmla="*/ 34 h 72"/>
                  <a:gd name="T8" fmla="*/ 54 w 54"/>
                  <a:gd name="T9" fmla="*/ 0 h 72"/>
                </a:gdLst>
                <a:ahLst/>
                <a:cxnLst>
                  <a:cxn ang="0">
                    <a:pos x="T0" y="T1"/>
                  </a:cxn>
                  <a:cxn ang="0">
                    <a:pos x="T2" y="T3"/>
                  </a:cxn>
                  <a:cxn ang="0">
                    <a:pos x="T4" y="T5"/>
                  </a:cxn>
                  <a:cxn ang="0">
                    <a:pos x="T6" y="T7"/>
                  </a:cxn>
                  <a:cxn ang="0">
                    <a:pos x="T8" y="T9"/>
                  </a:cxn>
                </a:cxnLst>
                <a:rect l="0" t="0" r="r" b="b"/>
                <a:pathLst>
                  <a:path w="54" h="72">
                    <a:moveTo>
                      <a:pt x="54" y="0"/>
                    </a:moveTo>
                    <a:lnTo>
                      <a:pt x="0" y="32"/>
                    </a:lnTo>
                    <a:lnTo>
                      <a:pt x="0" y="72"/>
                    </a:lnTo>
                    <a:lnTo>
                      <a:pt x="54" y="34"/>
                    </a:lnTo>
                    <a:lnTo>
                      <a:pt x="54" y="0"/>
                    </a:lnTo>
                  </a:path>
                </a:pathLst>
              </a:custGeom>
              <a:grpFill/>
              <a:ln>
                <a:noFill/>
              </a:ln>
            </p:spPr>
            <p:txBody>
              <a:bodyPr vert="horz" wrap="square" lIns="91440" tIns="45720" rIns="91440" bIns="45720" numCol="1" anchor="t" anchorCtr="0" compatLnSpc="1"/>
              <a:lstStyle/>
              <a:p>
                <a:endParaRPr lang="zh-CN" altLang="en-US"/>
              </a:p>
            </p:txBody>
          </p:sp>
          <p:sp>
            <p:nvSpPr>
              <p:cNvPr id="1188" name="Freeform 633"/>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close/>
                  </a:path>
                </a:pathLst>
              </a:custGeom>
              <a:grpFill/>
              <a:ln>
                <a:noFill/>
              </a:ln>
            </p:spPr>
            <p:txBody>
              <a:bodyPr vert="horz" wrap="square" lIns="91440" tIns="45720" rIns="91440" bIns="45720" numCol="1" anchor="t" anchorCtr="0" compatLnSpc="1"/>
              <a:lstStyle/>
              <a:p>
                <a:endParaRPr lang="zh-CN" altLang="en-US"/>
              </a:p>
            </p:txBody>
          </p:sp>
          <p:sp>
            <p:nvSpPr>
              <p:cNvPr id="1189" name="Freeform 634"/>
              <p:cNvSpPr/>
              <p:nvPr/>
            </p:nvSpPr>
            <p:spPr bwMode="auto">
              <a:xfrm>
                <a:off x="4682" y="1576"/>
                <a:ext cx="80" cy="78"/>
              </a:xfrm>
              <a:custGeom>
                <a:avLst/>
                <a:gdLst>
                  <a:gd name="T0" fmla="*/ 80 w 80"/>
                  <a:gd name="T1" fmla="*/ 0 h 78"/>
                  <a:gd name="T2" fmla="*/ 80 w 80"/>
                  <a:gd name="T3" fmla="*/ 0 h 78"/>
                  <a:gd name="T4" fmla="*/ 0 w 80"/>
                  <a:gd name="T5" fmla="*/ 46 h 78"/>
                  <a:gd name="T6" fmla="*/ 0 w 80"/>
                  <a:gd name="T7" fmla="*/ 78 h 78"/>
                  <a:gd name="T8" fmla="*/ 0 w 80"/>
                  <a:gd name="T9" fmla="*/ 78 h 78"/>
                  <a:gd name="T10" fmla="*/ 80 w 80"/>
                  <a:gd name="T11" fmla="*/ 24 h 78"/>
                  <a:gd name="T12" fmla="*/ 80 w 8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80" h="78">
                    <a:moveTo>
                      <a:pt x="80" y="0"/>
                    </a:moveTo>
                    <a:lnTo>
                      <a:pt x="80" y="0"/>
                    </a:lnTo>
                    <a:lnTo>
                      <a:pt x="0" y="46"/>
                    </a:lnTo>
                    <a:lnTo>
                      <a:pt x="0" y="78"/>
                    </a:lnTo>
                    <a:lnTo>
                      <a:pt x="0" y="78"/>
                    </a:lnTo>
                    <a:lnTo>
                      <a:pt x="80" y="24"/>
                    </a:lnTo>
                    <a:lnTo>
                      <a:pt x="80" y="0"/>
                    </a:lnTo>
                  </a:path>
                </a:pathLst>
              </a:custGeom>
              <a:grpFill/>
              <a:ln>
                <a:noFill/>
              </a:ln>
            </p:spPr>
            <p:txBody>
              <a:bodyPr vert="horz" wrap="square" lIns="91440" tIns="45720" rIns="91440" bIns="45720" numCol="1" anchor="t" anchorCtr="0" compatLnSpc="1"/>
              <a:lstStyle/>
              <a:p>
                <a:endParaRPr lang="zh-CN" altLang="en-US"/>
              </a:p>
            </p:txBody>
          </p:sp>
          <p:sp>
            <p:nvSpPr>
              <p:cNvPr id="1190" name="Freeform 635"/>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191" name="Freeform 636"/>
              <p:cNvSpPr/>
              <p:nvPr/>
            </p:nvSpPr>
            <p:spPr bwMode="auto">
              <a:xfrm>
                <a:off x="4516" y="1776"/>
                <a:ext cx="36" cy="74"/>
              </a:xfrm>
              <a:custGeom>
                <a:avLst/>
                <a:gdLst>
                  <a:gd name="T0" fmla="*/ 36 w 36"/>
                  <a:gd name="T1" fmla="*/ 0 h 74"/>
                  <a:gd name="T2" fmla="*/ 36 w 36"/>
                  <a:gd name="T3" fmla="*/ 0 h 74"/>
                  <a:gd name="T4" fmla="*/ 0 w 36"/>
                  <a:gd name="T5" fmla="*/ 24 h 74"/>
                  <a:gd name="T6" fmla="*/ 0 w 36"/>
                  <a:gd name="T7" fmla="*/ 74 h 74"/>
                  <a:gd name="T8" fmla="*/ 36 w 36"/>
                  <a:gd name="T9" fmla="*/ 46 h 74"/>
                  <a:gd name="T10" fmla="*/ 36 w 36"/>
                  <a:gd name="T11" fmla="*/ 0 h 74"/>
                </a:gdLst>
                <a:ahLst/>
                <a:cxnLst>
                  <a:cxn ang="0">
                    <a:pos x="T0" y="T1"/>
                  </a:cxn>
                  <a:cxn ang="0">
                    <a:pos x="T2" y="T3"/>
                  </a:cxn>
                  <a:cxn ang="0">
                    <a:pos x="T4" y="T5"/>
                  </a:cxn>
                  <a:cxn ang="0">
                    <a:pos x="T6" y="T7"/>
                  </a:cxn>
                  <a:cxn ang="0">
                    <a:pos x="T8" y="T9"/>
                  </a:cxn>
                  <a:cxn ang="0">
                    <a:pos x="T10" y="T11"/>
                  </a:cxn>
                </a:cxnLst>
                <a:rect l="0" t="0" r="r" b="b"/>
                <a:pathLst>
                  <a:path w="36" h="74">
                    <a:moveTo>
                      <a:pt x="36" y="0"/>
                    </a:moveTo>
                    <a:lnTo>
                      <a:pt x="36" y="0"/>
                    </a:lnTo>
                    <a:lnTo>
                      <a:pt x="0" y="24"/>
                    </a:lnTo>
                    <a:lnTo>
                      <a:pt x="0" y="74"/>
                    </a:lnTo>
                    <a:lnTo>
                      <a:pt x="36" y="46"/>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192" name="Freeform 637"/>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193" name="Freeform 638"/>
              <p:cNvSpPr/>
              <p:nvPr/>
            </p:nvSpPr>
            <p:spPr bwMode="auto">
              <a:xfrm>
                <a:off x="4630" y="1674"/>
                <a:ext cx="76" cy="90"/>
              </a:xfrm>
              <a:custGeom>
                <a:avLst/>
                <a:gdLst>
                  <a:gd name="T0" fmla="*/ 76 w 76"/>
                  <a:gd name="T1" fmla="*/ 0 h 90"/>
                  <a:gd name="T2" fmla="*/ 0 w 76"/>
                  <a:gd name="T3" fmla="*/ 50 h 90"/>
                  <a:gd name="T4" fmla="*/ 0 w 76"/>
                  <a:gd name="T5" fmla="*/ 90 h 90"/>
                  <a:gd name="T6" fmla="*/ 0 w 76"/>
                  <a:gd name="T7" fmla="*/ 90 h 90"/>
                  <a:gd name="T8" fmla="*/ 76 w 76"/>
                  <a:gd name="T9" fmla="*/ 30 h 90"/>
                  <a:gd name="T10" fmla="*/ 76 w 76"/>
                  <a:gd name="T11" fmla="*/ 0 h 90"/>
                </a:gdLst>
                <a:ahLst/>
                <a:cxnLst>
                  <a:cxn ang="0">
                    <a:pos x="T0" y="T1"/>
                  </a:cxn>
                  <a:cxn ang="0">
                    <a:pos x="T2" y="T3"/>
                  </a:cxn>
                  <a:cxn ang="0">
                    <a:pos x="T4" y="T5"/>
                  </a:cxn>
                  <a:cxn ang="0">
                    <a:pos x="T6" y="T7"/>
                  </a:cxn>
                  <a:cxn ang="0">
                    <a:pos x="T8" y="T9"/>
                  </a:cxn>
                  <a:cxn ang="0">
                    <a:pos x="T10" y="T11"/>
                  </a:cxn>
                </a:cxnLst>
                <a:rect l="0" t="0" r="r" b="b"/>
                <a:pathLst>
                  <a:path w="76" h="90">
                    <a:moveTo>
                      <a:pt x="76" y="0"/>
                    </a:moveTo>
                    <a:lnTo>
                      <a:pt x="0" y="50"/>
                    </a:lnTo>
                    <a:lnTo>
                      <a:pt x="0" y="90"/>
                    </a:lnTo>
                    <a:lnTo>
                      <a:pt x="0" y="90"/>
                    </a:lnTo>
                    <a:lnTo>
                      <a:pt x="76" y="30"/>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194" name="Freeform 639"/>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close/>
                  </a:path>
                </a:pathLst>
              </a:custGeom>
              <a:grpFill/>
              <a:ln>
                <a:noFill/>
              </a:ln>
            </p:spPr>
            <p:txBody>
              <a:bodyPr vert="horz" wrap="square" lIns="91440" tIns="45720" rIns="91440" bIns="45720" numCol="1" anchor="t" anchorCtr="0" compatLnSpc="1"/>
              <a:lstStyle/>
              <a:p>
                <a:endParaRPr lang="zh-CN" altLang="en-US"/>
              </a:p>
            </p:txBody>
          </p:sp>
          <p:sp>
            <p:nvSpPr>
              <p:cNvPr id="1195" name="Freeform 640"/>
              <p:cNvSpPr/>
              <p:nvPr/>
            </p:nvSpPr>
            <p:spPr bwMode="auto">
              <a:xfrm>
                <a:off x="4730" y="1638"/>
                <a:ext cx="32" cy="48"/>
              </a:xfrm>
              <a:custGeom>
                <a:avLst/>
                <a:gdLst>
                  <a:gd name="T0" fmla="*/ 32 w 32"/>
                  <a:gd name="T1" fmla="*/ 0 h 48"/>
                  <a:gd name="T2" fmla="*/ 32 w 32"/>
                  <a:gd name="T3" fmla="*/ 0 h 48"/>
                  <a:gd name="T4" fmla="*/ 0 w 32"/>
                  <a:gd name="T5" fmla="*/ 20 h 48"/>
                  <a:gd name="T6" fmla="*/ 0 w 32"/>
                  <a:gd name="T7" fmla="*/ 48 h 48"/>
                  <a:gd name="T8" fmla="*/ 32 w 32"/>
                  <a:gd name="T9" fmla="*/ 24 h 48"/>
                  <a:gd name="T10" fmla="*/ 32 w 32"/>
                  <a:gd name="T11" fmla="*/ 0 h 48"/>
                </a:gdLst>
                <a:ahLst/>
                <a:cxnLst>
                  <a:cxn ang="0">
                    <a:pos x="T0" y="T1"/>
                  </a:cxn>
                  <a:cxn ang="0">
                    <a:pos x="T2" y="T3"/>
                  </a:cxn>
                  <a:cxn ang="0">
                    <a:pos x="T4" y="T5"/>
                  </a:cxn>
                  <a:cxn ang="0">
                    <a:pos x="T6" y="T7"/>
                  </a:cxn>
                  <a:cxn ang="0">
                    <a:pos x="T8" y="T9"/>
                  </a:cxn>
                  <a:cxn ang="0">
                    <a:pos x="T10" y="T11"/>
                  </a:cxn>
                </a:cxnLst>
                <a:rect l="0" t="0" r="r" b="b"/>
                <a:pathLst>
                  <a:path w="32" h="48">
                    <a:moveTo>
                      <a:pt x="32" y="0"/>
                    </a:moveTo>
                    <a:lnTo>
                      <a:pt x="32" y="0"/>
                    </a:lnTo>
                    <a:lnTo>
                      <a:pt x="0" y="20"/>
                    </a:lnTo>
                    <a:lnTo>
                      <a:pt x="0" y="48"/>
                    </a:lnTo>
                    <a:lnTo>
                      <a:pt x="32" y="24"/>
                    </a:lnTo>
                    <a:lnTo>
                      <a:pt x="32" y="0"/>
                    </a:lnTo>
                  </a:path>
                </a:pathLst>
              </a:custGeom>
              <a:grpFill/>
              <a:ln>
                <a:noFill/>
              </a:ln>
            </p:spPr>
            <p:txBody>
              <a:bodyPr vert="horz" wrap="square" lIns="91440" tIns="45720" rIns="91440" bIns="45720" numCol="1" anchor="t" anchorCtr="0" compatLnSpc="1"/>
              <a:lstStyle/>
              <a:p>
                <a:endParaRPr lang="zh-CN" altLang="en-US"/>
              </a:p>
            </p:txBody>
          </p:sp>
          <p:sp>
            <p:nvSpPr>
              <p:cNvPr id="1196" name="Freeform 641"/>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197" name="Freeform 642"/>
              <p:cNvSpPr/>
              <p:nvPr/>
            </p:nvSpPr>
            <p:spPr bwMode="auto">
              <a:xfrm>
                <a:off x="4516" y="1814"/>
                <a:ext cx="92" cy="114"/>
              </a:xfrm>
              <a:custGeom>
                <a:avLst/>
                <a:gdLst>
                  <a:gd name="T0" fmla="*/ 92 w 92"/>
                  <a:gd name="T1" fmla="*/ 0 h 114"/>
                  <a:gd name="T2" fmla="*/ 92 w 92"/>
                  <a:gd name="T3" fmla="*/ 0 h 114"/>
                  <a:gd name="T4" fmla="*/ 0 w 92"/>
                  <a:gd name="T5" fmla="*/ 64 h 114"/>
                  <a:gd name="T6" fmla="*/ 0 w 92"/>
                  <a:gd name="T7" fmla="*/ 114 h 114"/>
                  <a:gd name="T8" fmla="*/ 92 w 92"/>
                  <a:gd name="T9" fmla="*/ 40 h 114"/>
                  <a:gd name="T10" fmla="*/ 92 w 92"/>
                  <a:gd name="T11" fmla="*/ 0 h 114"/>
                </a:gdLst>
                <a:ahLst/>
                <a:cxnLst>
                  <a:cxn ang="0">
                    <a:pos x="T0" y="T1"/>
                  </a:cxn>
                  <a:cxn ang="0">
                    <a:pos x="T2" y="T3"/>
                  </a:cxn>
                  <a:cxn ang="0">
                    <a:pos x="T4" y="T5"/>
                  </a:cxn>
                  <a:cxn ang="0">
                    <a:pos x="T6" y="T7"/>
                  </a:cxn>
                  <a:cxn ang="0">
                    <a:pos x="T8" y="T9"/>
                  </a:cxn>
                  <a:cxn ang="0">
                    <a:pos x="T10" y="T11"/>
                  </a:cxn>
                </a:cxnLst>
                <a:rect l="0" t="0" r="r" b="b"/>
                <a:pathLst>
                  <a:path w="92" h="114">
                    <a:moveTo>
                      <a:pt x="92" y="0"/>
                    </a:moveTo>
                    <a:lnTo>
                      <a:pt x="92" y="0"/>
                    </a:lnTo>
                    <a:lnTo>
                      <a:pt x="0" y="64"/>
                    </a:lnTo>
                    <a:lnTo>
                      <a:pt x="0" y="114"/>
                    </a:lnTo>
                    <a:lnTo>
                      <a:pt x="92" y="40"/>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198" name="Freeform 643"/>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199" name="Freeform 644"/>
              <p:cNvSpPr/>
              <p:nvPr/>
            </p:nvSpPr>
            <p:spPr bwMode="auto">
              <a:xfrm>
                <a:off x="4632" y="1776"/>
                <a:ext cx="30" cy="58"/>
              </a:xfrm>
              <a:custGeom>
                <a:avLst/>
                <a:gdLst>
                  <a:gd name="T0" fmla="*/ 30 w 30"/>
                  <a:gd name="T1" fmla="*/ 0 h 58"/>
                  <a:gd name="T2" fmla="*/ 30 w 30"/>
                  <a:gd name="T3" fmla="*/ 0 h 58"/>
                  <a:gd name="T4" fmla="*/ 0 w 30"/>
                  <a:gd name="T5" fmla="*/ 20 h 58"/>
                  <a:gd name="T6" fmla="*/ 0 w 30"/>
                  <a:gd name="T7" fmla="*/ 58 h 58"/>
                  <a:gd name="T8" fmla="*/ 0 w 30"/>
                  <a:gd name="T9" fmla="*/ 58 h 58"/>
                  <a:gd name="T10" fmla="*/ 30 w 30"/>
                  <a:gd name="T11" fmla="*/ 34 h 58"/>
                  <a:gd name="T12" fmla="*/ 30 w 30"/>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30" h="58">
                    <a:moveTo>
                      <a:pt x="30" y="0"/>
                    </a:moveTo>
                    <a:lnTo>
                      <a:pt x="30" y="0"/>
                    </a:lnTo>
                    <a:lnTo>
                      <a:pt x="0" y="20"/>
                    </a:lnTo>
                    <a:lnTo>
                      <a:pt x="0" y="58"/>
                    </a:lnTo>
                    <a:lnTo>
                      <a:pt x="0" y="58"/>
                    </a:lnTo>
                    <a:lnTo>
                      <a:pt x="30" y="34"/>
                    </a:lnTo>
                    <a:lnTo>
                      <a:pt x="30" y="0"/>
                    </a:lnTo>
                  </a:path>
                </a:pathLst>
              </a:custGeom>
              <a:grpFill/>
              <a:ln>
                <a:noFill/>
              </a:ln>
            </p:spPr>
            <p:txBody>
              <a:bodyPr vert="horz" wrap="square" lIns="91440" tIns="45720" rIns="91440" bIns="45720" numCol="1" anchor="t" anchorCtr="0" compatLnSpc="1"/>
              <a:lstStyle/>
              <a:p>
                <a:endParaRPr lang="zh-CN" altLang="en-US"/>
              </a:p>
            </p:txBody>
          </p:sp>
          <p:sp>
            <p:nvSpPr>
              <p:cNvPr id="1200" name="Freeform 645"/>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close/>
                  </a:path>
                </a:pathLst>
              </a:custGeom>
              <a:grpFill/>
              <a:ln>
                <a:noFill/>
              </a:ln>
            </p:spPr>
            <p:txBody>
              <a:bodyPr vert="horz" wrap="square" lIns="91440" tIns="45720" rIns="91440" bIns="45720" numCol="1" anchor="t" anchorCtr="0" compatLnSpc="1"/>
              <a:lstStyle/>
              <a:p>
                <a:endParaRPr lang="zh-CN" altLang="en-US"/>
              </a:p>
            </p:txBody>
          </p:sp>
          <p:sp>
            <p:nvSpPr>
              <p:cNvPr id="1201" name="Freeform 646"/>
              <p:cNvSpPr/>
              <p:nvPr/>
            </p:nvSpPr>
            <p:spPr bwMode="auto">
              <a:xfrm>
                <a:off x="4686" y="1704"/>
                <a:ext cx="76" cy="86"/>
              </a:xfrm>
              <a:custGeom>
                <a:avLst/>
                <a:gdLst>
                  <a:gd name="T0" fmla="*/ 76 w 76"/>
                  <a:gd name="T1" fmla="*/ 0 h 86"/>
                  <a:gd name="T2" fmla="*/ 76 w 76"/>
                  <a:gd name="T3" fmla="*/ 0 h 86"/>
                  <a:gd name="T4" fmla="*/ 0 w 76"/>
                  <a:gd name="T5" fmla="*/ 54 h 86"/>
                  <a:gd name="T6" fmla="*/ 0 w 76"/>
                  <a:gd name="T7" fmla="*/ 86 h 86"/>
                  <a:gd name="T8" fmla="*/ 76 w 76"/>
                  <a:gd name="T9" fmla="*/ 26 h 86"/>
                  <a:gd name="T10" fmla="*/ 76 w 76"/>
                  <a:gd name="T11" fmla="*/ 0 h 86"/>
                </a:gdLst>
                <a:ahLst/>
                <a:cxnLst>
                  <a:cxn ang="0">
                    <a:pos x="T0" y="T1"/>
                  </a:cxn>
                  <a:cxn ang="0">
                    <a:pos x="T2" y="T3"/>
                  </a:cxn>
                  <a:cxn ang="0">
                    <a:pos x="T4" y="T5"/>
                  </a:cxn>
                  <a:cxn ang="0">
                    <a:pos x="T6" y="T7"/>
                  </a:cxn>
                  <a:cxn ang="0">
                    <a:pos x="T8" y="T9"/>
                  </a:cxn>
                  <a:cxn ang="0">
                    <a:pos x="T10" y="T11"/>
                  </a:cxn>
                </a:cxnLst>
                <a:rect l="0" t="0" r="r" b="b"/>
                <a:pathLst>
                  <a:path w="76" h="86">
                    <a:moveTo>
                      <a:pt x="76" y="0"/>
                    </a:moveTo>
                    <a:lnTo>
                      <a:pt x="76" y="0"/>
                    </a:lnTo>
                    <a:lnTo>
                      <a:pt x="0" y="54"/>
                    </a:lnTo>
                    <a:lnTo>
                      <a:pt x="0" y="86"/>
                    </a:lnTo>
                    <a:lnTo>
                      <a:pt x="76" y="26"/>
                    </a:lnTo>
                    <a:lnTo>
                      <a:pt x="76" y="0"/>
                    </a:lnTo>
                  </a:path>
                </a:pathLst>
              </a:custGeom>
              <a:grpFill/>
              <a:ln>
                <a:noFill/>
              </a:ln>
            </p:spPr>
            <p:txBody>
              <a:bodyPr vert="horz" wrap="square" lIns="91440" tIns="45720" rIns="91440" bIns="45720" numCol="1" anchor="t" anchorCtr="0" compatLnSpc="1"/>
              <a:lstStyle/>
              <a:p>
                <a:endParaRPr lang="zh-CN" altLang="en-US"/>
              </a:p>
            </p:txBody>
          </p:sp>
          <p:sp>
            <p:nvSpPr>
              <p:cNvPr id="1202" name="Freeform 647"/>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203" name="Freeform 648"/>
              <p:cNvSpPr/>
              <p:nvPr/>
            </p:nvSpPr>
            <p:spPr bwMode="auto">
              <a:xfrm>
                <a:off x="4516" y="1918"/>
                <a:ext cx="52" cy="91"/>
              </a:xfrm>
              <a:custGeom>
                <a:avLst/>
                <a:gdLst>
                  <a:gd name="T0" fmla="*/ 52 w 52"/>
                  <a:gd name="T1" fmla="*/ 0 h 91"/>
                  <a:gd name="T2" fmla="*/ 52 w 52"/>
                  <a:gd name="T3" fmla="*/ 0 h 91"/>
                  <a:gd name="T4" fmla="*/ 0 w 52"/>
                  <a:gd name="T5" fmla="*/ 40 h 91"/>
                  <a:gd name="T6" fmla="*/ 0 w 52"/>
                  <a:gd name="T7" fmla="*/ 91 h 91"/>
                  <a:gd name="T8" fmla="*/ 52 w 52"/>
                  <a:gd name="T9" fmla="*/ 47 h 91"/>
                  <a:gd name="T10" fmla="*/ 52 w 52"/>
                  <a:gd name="T11" fmla="*/ 0 h 91"/>
                </a:gdLst>
                <a:ahLst/>
                <a:cxnLst>
                  <a:cxn ang="0">
                    <a:pos x="T0" y="T1"/>
                  </a:cxn>
                  <a:cxn ang="0">
                    <a:pos x="T2" y="T3"/>
                  </a:cxn>
                  <a:cxn ang="0">
                    <a:pos x="T4" y="T5"/>
                  </a:cxn>
                  <a:cxn ang="0">
                    <a:pos x="T6" y="T7"/>
                  </a:cxn>
                  <a:cxn ang="0">
                    <a:pos x="T8" y="T9"/>
                  </a:cxn>
                  <a:cxn ang="0">
                    <a:pos x="T10" y="T11"/>
                  </a:cxn>
                </a:cxnLst>
                <a:rect l="0" t="0" r="r" b="b"/>
                <a:pathLst>
                  <a:path w="52" h="91">
                    <a:moveTo>
                      <a:pt x="52" y="0"/>
                    </a:moveTo>
                    <a:lnTo>
                      <a:pt x="52" y="0"/>
                    </a:lnTo>
                    <a:lnTo>
                      <a:pt x="0" y="40"/>
                    </a:lnTo>
                    <a:lnTo>
                      <a:pt x="0" y="91"/>
                    </a:lnTo>
                    <a:lnTo>
                      <a:pt x="52" y="47"/>
                    </a:lnTo>
                    <a:lnTo>
                      <a:pt x="52" y="0"/>
                    </a:lnTo>
                  </a:path>
                </a:pathLst>
              </a:custGeom>
              <a:grpFill/>
              <a:ln>
                <a:noFill/>
              </a:ln>
            </p:spPr>
            <p:txBody>
              <a:bodyPr vert="horz" wrap="square" lIns="91440" tIns="45720" rIns="91440" bIns="45720" numCol="1" anchor="t" anchorCtr="0" compatLnSpc="1"/>
              <a:lstStyle/>
              <a:p>
                <a:endParaRPr lang="zh-CN" altLang="en-US"/>
              </a:p>
            </p:txBody>
          </p:sp>
          <p:sp>
            <p:nvSpPr>
              <p:cNvPr id="1204" name="Freeform 649"/>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close/>
                  </a:path>
                </a:pathLst>
              </a:custGeom>
              <a:grpFill/>
              <a:ln>
                <a:noFill/>
              </a:ln>
            </p:spPr>
            <p:txBody>
              <a:bodyPr vert="horz" wrap="square" lIns="91440" tIns="45720" rIns="91440" bIns="45720" numCol="1" anchor="t" anchorCtr="0" compatLnSpc="1"/>
              <a:lstStyle/>
              <a:p>
                <a:endParaRPr lang="zh-CN" altLang="en-US"/>
              </a:p>
            </p:txBody>
          </p:sp>
          <p:sp>
            <p:nvSpPr>
              <p:cNvPr id="1205" name="Freeform 650"/>
              <p:cNvSpPr/>
              <p:nvPr/>
            </p:nvSpPr>
            <p:spPr bwMode="auto">
              <a:xfrm>
                <a:off x="4592" y="1830"/>
                <a:ext cx="90" cy="112"/>
              </a:xfrm>
              <a:custGeom>
                <a:avLst/>
                <a:gdLst>
                  <a:gd name="T0" fmla="*/ 90 w 90"/>
                  <a:gd name="T1" fmla="*/ 0 h 112"/>
                  <a:gd name="T2" fmla="*/ 0 w 90"/>
                  <a:gd name="T3" fmla="*/ 70 h 112"/>
                  <a:gd name="T4" fmla="*/ 0 w 90"/>
                  <a:gd name="T5" fmla="*/ 112 h 112"/>
                  <a:gd name="T6" fmla="*/ 0 w 90"/>
                  <a:gd name="T7" fmla="*/ 112 h 112"/>
                  <a:gd name="T8" fmla="*/ 90 w 90"/>
                  <a:gd name="T9" fmla="*/ 32 h 112"/>
                  <a:gd name="T10" fmla="*/ 90 w 90"/>
                  <a:gd name="T11" fmla="*/ 0 h 112"/>
                </a:gdLst>
                <a:ahLst/>
                <a:cxnLst>
                  <a:cxn ang="0">
                    <a:pos x="T0" y="T1"/>
                  </a:cxn>
                  <a:cxn ang="0">
                    <a:pos x="T2" y="T3"/>
                  </a:cxn>
                  <a:cxn ang="0">
                    <a:pos x="T4" y="T5"/>
                  </a:cxn>
                  <a:cxn ang="0">
                    <a:pos x="T6" y="T7"/>
                  </a:cxn>
                  <a:cxn ang="0">
                    <a:pos x="T8" y="T9"/>
                  </a:cxn>
                  <a:cxn ang="0">
                    <a:pos x="T10" y="T11"/>
                  </a:cxn>
                </a:cxnLst>
                <a:rect l="0" t="0" r="r" b="b"/>
                <a:pathLst>
                  <a:path w="90" h="112">
                    <a:moveTo>
                      <a:pt x="90" y="0"/>
                    </a:moveTo>
                    <a:lnTo>
                      <a:pt x="0" y="70"/>
                    </a:lnTo>
                    <a:lnTo>
                      <a:pt x="0" y="112"/>
                    </a:lnTo>
                    <a:lnTo>
                      <a:pt x="0" y="112"/>
                    </a:lnTo>
                    <a:lnTo>
                      <a:pt x="90" y="32"/>
                    </a:lnTo>
                    <a:lnTo>
                      <a:pt x="90" y="0"/>
                    </a:lnTo>
                  </a:path>
                </a:pathLst>
              </a:custGeom>
              <a:grpFill/>
              <a:ln>
                <a:noFill/>
              </a:ln>
            </p:spPr>
            <p:txBody>
              <a:bodyPr vert="horz" wrap="square" lIns="91440" tIns="45720" rIns="91440" bIns="45720" numCol="1" anchor="t" anchorCtr="0" compatLnSpc="1"/>
              <a:lstStyle/>
              <a:p>
                <a:endParaRPr lang="zh-CN" altLang="en-US"/>
              </a:p>
            </p:txBody>
          </p:sp>
          <p:sp>
            <p:nvSpPr>
              <p:cNvPr id="1206" name="Freeform 651"/>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close/>
                  </a:path>
                </a:pathLst>
              </a:custGeom>
              <a:grpFill/>
              <a:ln>
                <a:noFill/>
              </a:ln>
            </p:spPr>
            <p:txBody>
              <a:bodyPr vert="horz" wrap="square" lIns="91440" tIns="45720" rIns="91440" bIns="45720" numCol="1" anchor="t" anchorCtr="0" compatLnSpc="1"/>
              <a:lstStyle/>
              <a:p>
                <a:endParaRPr lang="zh-CN" altLang="en-US"/>
              </a:p>
            </p:txBody>
          </p:sp>
          <p:sp>
            <p:nvSpPr>
              <p:cNvPr id="1207" name="Freeform 652"/>
              <p:cNvSpPr/>
              <p:nvPr/>
            </p:nvSpPr>
            <p:spPr bwMode="auto">
              <a:xfrm>
                <a:off x="4736" y="1768"/>
                <a:ext cx="26" cy="48"/>
              </a:xfrm>
              <a:custGeom>
                <a:avLst/>
                <a:gdLst>
                  <a:gd name="T0" fmla="*/ 26 w 26"/>
                  <a:gd name="T1" fmla="*/ 0 h 48"/>
                  <a:gd name="T2" fmla="*/ 26 w 26"/>
                  <a:gd name="T3" fmla="*/ 0 h 48"/>
                  <a:gd name="T4" fmla="*/ 0 w 26"/>
                  <a:gd name="T5" fmla="*/ 20 h 48"/>
                  <a:gd name="T6" fmla="*/ 0 w 26"/>
                  <a:gd name="T7" fmla="*/ 48 h 48"/>
                  <a:gd name="T8" fmla="*/ 0 w 26"/>
                  <a:gd name="T9" fmla="*/ 48 h 48"/>
                  <a:gd name="T10" fmla="*/ 26 w 26"/>
                  <a:gd name="T11" fmla="*/ 24 h 48"/>
                  <a:gd name="T12" fmla="*/ 26 w 26"/>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6" h="48">
                    <a:moveTo>
                      <a:pt x="26" y="0"/>
                    </a:moveTo>
                    <a:lnTo>
                      <a:pt x="26" y="0"/>
                    </a:lnTo>
                    <a:lnTo>
                      <a:pt x="0" y="20"/>
                    </a:lnTo>
                    <a:lnTo>
                      <a:pt x="0" y="48"/>
                    </a:lnTo>
                    <a:lnTo>
                      <a:pt x="0" y="48"/>
                    </a:lnTo>
                    <a:lnTo>
                      <a:pt x="26" y="24"/>
                    </a:lnTo>
                    <a:lnTo>
                      <a:pt x="26" y="0"/>
                    </a:lnTo>
                  </a:path>
                </a:pathLst>
              </a:custGeom>
              <a:grpFill/>
              <a:ln>
                <a:noFill/>
              </a:ln>
            </p:spPr>
            <p:txBody>
              <a:bodyPr vert="horz" wrap="square" lIns="91440" tIns="45720" rIns="91440" bIns="45720" numCol="1" anchor="t" anchorCtr="0" compatLnSpc="1"/>
              <a:lstStyle/>
              <a:p>
                <a:endParaRPr lang="zh-CN" altLang="en-US"/>
              </a:p>
            </p:txBody>
          </p:sp>
          <p:sp>
            <p:nvSpPr>
              <p:cNvPr id="1208" name="Freeform 653"/>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209" name="Freeform 654"/>
              <p:cNvSpPr/>
              <p:nvPr/>
            </p:nvSpPr>
            <p:spPr bwMode="auto">
              <a:xfrm>
                <a:off x="4516" y="2017"/>
                <a:ext cx="28" cy="72"/>
              </a:xfrm>
              <a:custGeom>
                <a:avLst/>
                <a:gdLst>
                  <a:gd name="T0" fmla="*/ 28 w 28"/>
                  <a:gd name="T1" fmla="*/ 0 h 72"/>
                  <a:gd name="T2" fmla="*/ 28 w 28"/>
                  <a:gd name="T3" fmla="*/ 0 h 72"/>
                  <a:gd name="T4" fmla="*/ 0 w 28"/>
                  <a:gd name="T5" fmla="*/ 22 h 72"/>
                  <a:gd name="T6" fmla="*/ 0 w 28"/>
                  <a:gd name="T7" fmla="*/ 72 h 72"/>
                  <a:gd name="T8" fmla="*/ 28 w 28"/>
                  <a:gd name="T9" fmla="*/ 46 h 72"/>
                  <a:gd name="T10" fmla="*/ 28 w 28"/>
                  <a:gd name="T11" fmla="*/ 0 h 72"/>
                </a:gdLst>
                <a:ahLst/>
                <a:cxnLst>
                  <a:cxn ang="0">
                    <a:pos x="T0" y="T1"/>
                  </a:cxn>
                  <a:cxn ang="0">
                    <a:pos x="T2" y="T3"/>
                  </a:cxn>
                  <a:cxn ang="0">
                    <a:pos x="T4" y="T5"/>
                  </a:cxn>
                  <a:cxn ang="0">
                    <a:pos x="T6" y="T7"/>
                  </a:cxn>
                  <a:cxn ang="0">
                    <a:pos x="T8" y="T9"/>
                  </a:cxn>
                  <a:cxn ang="0">
                    <a:pos x="T10" y="T11"/>
                  </a:cxn>
                </a:cxnLst>
                <a:rect l="0" t="0" r="r" b="b"/>
                <a:pathLst>
                  <a:path w="28" h="72">
                    <a:moveTo>
                      <a:pt x="28" y="0"/>
                    </a:moveTo>
                    <a:lnTo>
                      <a:pt x="28" y="0"/>
                    </a:lnTo>
                    <a:lnTo>
                      <a:pt x="0" y="22"/>
                    </a:lnTo>
                    <a:lnTo>
                      <a:pt x="0" y="72"/>
                    </a:lnTo>
                    <a:lnTo>
                      <a:pt x="28" y="46"/>
                    </a:lnTo>
                    <a:lnTo>
                      <a:pt x="28" y="0"/>
                    </a:lnTo>
                  </a:path>
                </a:pathLst>
              </a:custGeom>
              <a:grpFill/>
              <a:ln>
                <a:noFill/>
              </a:ln>
            </p:spPr>
            <p:txBody>
              <a:bodyPr vert="horz" wrap="square" lIns="91440" tIns="45720" rIns="91440" bIns="45720" numCol="1" anchor="t" anchorCtr="0" compatLnSpc="1"/>
              <a:lstStyle/>
              <a:p>
                <a:endParaRPr lang="zh-CN" altLang="en-US"/>
              </a:p>
            </p:txBody>
          </p:sp>
          <p:sp>
            <p:nvSpPr>
              <p:cNvPr id="1210" name="Freeform 655"/>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211" name="Freeform 656"/>
              <p:cNvSpPr/>
              <p:nvPr/>
            </p:nvSpPr>
            <p:spPr bwMode="auto">
              <a:xfrm>
                <a:off x="4568" y="1922"/>
                <a:ext cx="86" cy="119"/>
              </a:xfrm>
              <a:custGeom>
                <a:avLst/>
                <a:gdLst>
                  <a:gd name="T0" fmla="*/ 86 w 86"/>
                  <a:gd name="T1" fmla="*/ 0 h 119"/>
                  <a:gd name="T2" fmla="*/ 86 w 86"/>
                  <a:gd name="T3" fmla="*/ 0 h 119"/>
                  <a:gd name="T4" fmla="*/ 0 w 86"/>
                  <a:gd name="T5" fmla="*/ 75 h 119"/>
                  <a:gd name="T6" fmla="*/ 0 w 86"/>
                  <a:gd name="T7" fmla="*/ 119 h 119"/>
                  <a:gd name="T8" fmla="*/ 86 w 86"/>
                  <a:gd name="T9" fmla="*/ 36 h 119"/>
                  <a:gd name="T10" fmla="*/ 86 w 86"/>
                  <a:gd name="T11" fmla="*/ 0 h 119"/>
                </a:gdLst>
                <a:ahLst/>
                <a:cxnLst>
                  <a:cxn ang="0">
                    <a:pos x="T0" y="T1"/>
                  </a:cxn>
                  <a:cxn ang="0">
                    <a:pos x="T2" y="T3"/>
                  </a:cxn>
                  <a:cxn ang="0">
                    <a:pos x="T4" y="T5"/>
                  </a:cxn>
                  <a:cxn ang="0">
                    <a:pos x="T6" y="T7"/>
                  </a:cxn>
                  <a:cxn ang="0">
                    <a:pos x="T8" y="T9"/>
                  </a:cxn>
                  <a:cxn ang="0">
                    <a:pos x="T10" y="T11"/>
                  </a:cxn>
                </a:cxnLst>
                <a:rect l="0" t="0" r="r" b="b"/>
                <a:pathLst>
                  <a:path w="86" h="119">
                    <a:moveTo>
                      <a:pt x="86" y="0"/>
                    </a:moveTo>
                    <a:lnTo>
                      <a:pt x="86" y="0"/>
                    </a:lnTo>
                    <a:lnTo>
                      <a:pt x="0" y="75"/>
                    </a:lnTo>
                    <a:lnTo>
                      <a:pt x="0" y="119"/>
                    </a:lnTo>
                    <a:lnTo>
                      <a:pt x="86" y="36"/>
                    </a:lnTo>
                    <a:lnTo>
                      <a:pt x="86" y="0"/>
                    </a:lnTo>
                  </a:path>
                </a:pathLst>
              </a:custGeom>
              <a:grpFill/>
              <a:ln>
                <a:noFill/>
              </a:ln>
            </p:spPr>
            <p:txBody>
              <a:bodyPr vert="horz" wrap="square" lIns="91440" tIns="45720" rIns="91440" bIns="45720" numCol="1" anchor="t" anchorCtr="0" compatLnSpc="1"/>
              <a:lstStyle/>
              <a:p>
                <a:endParaRPr lang="zh-CN" altLang="en-US"/>
              </a:p>
            </p:txBody>
          </p:sp>
          <p:sp>
            <p:nvSpPr>
              <p:cNvPr id="1212" name="Freeform 657"/>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13" name="Freeform 658"/>
              <p:cNvSpPr/>
              <p:nvPr/>
            </p:nvSpPr>
            <p:spPr bwMode="auto">
              <a:xfrm>
                <a:off x="4678" y="1832"/>
                <a:ext cx="84" cy="104"/>
              </a:xfrm>
              <a:custGeom>
                <a:avLst/>
                <a:gdLst>
                  <a:gd name="T0" fmla="*/ 84 w 84"/>
                  <a:gd name="T1" fmla="*/ 0 h 104"/>
                  <a:gd name="T2" fmla="*/ 84 w 84"/>
                  <a:gd name="T3" fmla="*/ 0 h 104"/>
                  <a:gd name="T4" fmla="*/ 0 w 84"/>
                  <a:gd name="T5" fmla="*/ 70 h 104"/>
                  <a:gd name="T6" fmla="*/ 0 w 84"/>
                  <a:gd name="T7" fmla="*/ 104 h 104"/>
                  <a:gd name="T8" fmla="*/ 84 w 84"/>
                  <a:gd name="T9" fmla="*/ 26 h 104"/>
                  <a:gd name="T10" fmla="*/ 84 w 84"/>
                  <a:gd name="T11" fmla="*/ 0 h 104"/>
                </a:gdLst>
                <a:ahLst/>
                <a:cxnLst>
                  <a:cxn ang="0">
                    <a:pos x="T0" y="T1"/>
                  </a:cxn>
                  <a:cxn ang="0">
                    <a:pos x="T2" y="T3"/>
                  </a:cxn>
                  <a:cxn ang="0">
                    <a:pos x="T4" y="T5"/>
                  </a:cxn>
                  <a:cxn ang="0">
                    <a:pos x="T6" y="T7"/>
                  </a:cxn>
                  <a:cxn ang="0">
                    <a:pos x="T8" y="T9"/>
                  </a:cxn>
                  <a:cxn ang="0">
                    <a:pos x="T10" y="T11"/>
                  </a:cxn>
                </a:cxnLst>
                <a:rect l="0" t="0" r="r" b="b"/>
                <a:pathLst>
                  <a:path w="84" h="104">
                    <a:moveTo>
                      <a:pt x="84" y="0"/>
                    </a:moveTo>
                    <a:lnTo>
                      <a:pt x="84" y="0"/>
                    </a:lnTo>
                    <a:lnTo>
                      <a:pt x="0" y="70"/>
                    </a:lnTo>
                    <a:lnTo>
                      <a:pt x="0" y="104"/>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14" name="Freeform 659"/>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close/>
                  </a:path>
                </a:pathLst>
              </a:custGeom>
              <a:grpFill/>
              <a:ln>
                <a:noFill/>
              </a:ln>
            </p:spPr>
            <p:txBody>
              <a:bodyPr vert="horz" wrap="square" lIns="91440" tIns="45720" rIns="91440" bIns="45720" numCol="1" anchor="t" anchorCtr="0" compatLnSpc="1"/>
              <a:lstStyle/>
              <a:p>
                <a:endParaRPr lang="zh-CN" altLang="en-US"/>
              </a:p>
            </p:txBody>
          </p:sp>
          <p:sp>
            <p:nvSpPr>
              <p:cNvPr id="1215" name="Freeform 660"/>
              <p:cNvSpPr/>
              <p:nvPr/>
            </p:nvSpPr>
            <p:spPr bwMode="auto">
              <a:xfrm>
                <a:off x="4516" y="2069"/>
                <a:ext cx="60" cy="104"/>
              </a:xfrm>
              <a:custGeom>
                <a:avLst/>
                <a:gdLst>
                  <a:gd name="T0" fmla="*/ 60 w 60"/>
                  <a:gd name="T1" fmla="*/ 0 h 104"/>
                  <a:gd name="T2" fmla="*/ 60 w 60"/>
                  <a:gd name="T3" fmla="*/ 0 h 104"/>
                  <a:gd name="T4" fmla="*/ 0 w 60"/>
                  <a:gd name="T5" fmla="*/ 54 h 104"/>
                  <a:gd name="T6" fmla="*/ 0 w 60"/>
                  <a:gd name="T7" fmla="*/ 104 h 104"/>
                  <a:gd name="T8" fmla="*/ 60 w 60"/>
                  <a:gd name="T9" fmla="*/ 44 h 104"/>
                  <a:gd name="T10" fmla="*/ 60 w 60"/>
                  <a:gd name="T11" fmla="*/ 0 h 104"/>
                </a:gdLst>
                <a:ahLst/>
                <a:cxnLst>
                  <a:cxn ang="0">
                    <a:pos x="T0" y="T1"/>
                  </a:cxn>
                  <a:cxn ang="0">
                    <a:pos x="T2" y="T3"/>
                  </a:cxn>
                  <a:cxn ang="0">
                    <a:pos x="T4" y="T5"/>
                  </a:cxn>
                  <a:cxn ang="0">
                    <a:pos x="T6" y="T7"/>
                  </a:cxn>
                  <a:cxn ang="0">
                    <a:pos x="T8" y="T9"/>
                  </a:cxn>
                  <a:cxn ang="0">
                    <a:pos x="T10" y="T11"/>
                  </a:cxn>
                </a:cxnLst>
                <a:rect l="0" t="0" r="r" b="b"/>
                <a:pathLst>
                  <a:path w="60" h="104">
                    <a:moveTo>
                      <a:pt x="60" y="0"/>
                    </a:moveTo>
                    <a:lnTo>
                      <a:pt x="60" y="0"/>
                    </a:lnTo>
                    <a:lnTo>
                      <a:pt x="0" y="54"/>
                    </a:lnTo>
                    <a:lnTo>
                      <a:pt x="0" y="104"/>
                    </a:lnTo>
                    <a:lnTo>
                      <a:pt x="60" y="44"/>
                    </a:lnTo>
                    <a:lnTo>
                      <a:pt x="60" y="0"/>
                    </a:lnTo>
                  </a:path>
                </a:pathLst>
              </a:custGeom>
              <a:grpFill/>
              <a:ln>
                <a:noFill/>
              </a:ln>
            </p:spPr>
            <p:txBody>
              <a:bodyPr vert="horz" wrap="square" lIns="91440" tIns="45720" rIns="91440" bIns="45720" numCol="1" anchor="t" anchorCtr="0" compatLnSpc="1"/>
              <a:lstStyle/>
              <a:p>
                <a:endParaRPr lang="zh-CN" altLang="en-US"/>
              </a:p>
            </p:txBody>
          </p:sp>
          <p:sp>
            <p:nvSpPr>
              <p:cNvPr id="1216" name="Freeform 661"/>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close/>
                  </a:path>
                </a:pathLst>
              </a:custGeom>
              <a:grpFill/>
              <a:ln>
                <a:noFill/>
              </a:ln>
            </p:spPr>
            <p:txBody>
              <a:bodyPr vert="horz" wrap="square" lIns="91440" tIns="45720" rIns="91440" bIns="45720" numCol="1" anchor="t" anchorCtr="0" compatLnSpc="1"/>
              <a:lstStyle/>
              <a:p>
                <a:endParaRPr lang="zh-CN" altLang="en-US"/>
              </a:p>
            </p:txBody>
          </p:sp>
          <p:sp>
            <p:nvSpPr>
              <p:cNvPr id="1217" name="Freeform 662"/>
              <p:cNvSpPr/>
              <p:nvPr/>
            </p:nvSpPr>
            <p:spPr bwMode="auto">
              <a:xfrm>
                <a:off x="4600" y="2025"/>
                <a:ext cx="24" cy="64"/>
              </a:xfrm>
              <a:custGeom>
                <a:avLst/>
                <a:gdLst>
                  <a:gd name="T0" fmla="*/ 24 w 24"/>
                  <a:gd name="T1" fmla="*/ 0 h 64"/>
                  <a:gd name="T2" fmla="*/ 0 w 24"/>
                  <a:gd name="T3" fmla="*/ 22 h 64"/>
                  <a:gd name="T4" fmla="*/ 0 w 24"/>
                  <a:gd name="T5" fmla="*/ 64 h 64"/>
                  <a:gd name="T6" fmla="*/ 24 w 24"/>
                  <a:gd name="T7" fmla="*/ 40 h 64"/>
                  <a:gd name="T8" fmla="*/ 24 w 24"/>
                  <a:gd name="T9" fmla="*/ 0 h 64"/>
                </a:gdLst>
                <a:ahLst/>
                <a:cxnLst>
                  <a:cxn ang="0">
                    <a:pos x="T0" y="T1"/>
                  </a:cxn>
                  <a:cxn ang="0">
                    <a:pos x="T2" y="T3"/>
                  </a:cxn>
                  <a:cxn ang="0">
                    <a:pos x="T4" y="T5"/>
                  </a:cxn>
                  <a:cxn ang="0">
                    <a:pos x="T6" y="T7"/>
                  </a:cxn>
                  <a:cxn ang="0">
                    <a:pos x="T8" y="T9"/>
                  </a:cxn>
                </a:cxnLst>
                <a:rect l="0" t="0" r="r" b="b"/>
                <a:pathLst>
                  <a:path w="24" h="64">
                    <a:moveTo>
                      <a:pt x="24" y="0"/>
                    </a:moveTo>
                    <a:lnTo>
                      <a:pt x="0" y="22"/>
                    </a:lnTo>
                    <a:lnTo>
                      <a:pt x="0" y="64"/>
                    </a:lnTo>
                    <a:lnTo>
                      <a:pt x="24" y="40"/>
                    </a:lnTo>
                    <a:lnTo>
                      <a:pt x="24" y="0"/>
                    </a:lnTo>
                  </a:path>
                </a:pathLst>
              </a:custGeom>
              <a:grpFill/>
              <a:ln>
                <a:noFill/>
              </a:ln>
            </p:spPr>
            <p:txBody>
              <a:bodyPr vert="horz" wrap="square" lIns="91440" tIns="45720" rIns="91440" bIns="45720" numCol="1" anchor="t" anchorCtr="0" compatLnSpc="1"/>
              <a:lstStyle/>
              <a:p>
                <a:endParaRPr lang="zh-CN" altLang="en-US"/>
              </a:p>
            </p:txBody>
          </p:sp>
          <p:sp>
            <p:nvSpPr>
              <p:cNvPr id="1218" name="Freeform 663"/>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close/>
                  </a:path>
                </a:pathLst>
              </a:custGeom>
              <a:grpFill/>
              <a:ln>
                <a:noFill/>
              </a:ln>
            </p:spPr>
            <p:txBody>
              <a:bodyPr vert="horz" wrap="square" lIns="91440" tIns="45720" rIns="91440" bIns="45720" numCol="1" anchor="t" anchorCtr="0" compatLnSpc="1"/>
              <a:lstStyle/>
              <a:p>
                <a:endParaRPr lang="zh-CN" altLang="en-US"/>
              </a:p>
            </p:txBody>
          </p:sp>
          <p:sp>
            <p:nvSpPr>
              <p:cNvPr id="1219" name="Freeform 664"/>
              <p:cNvSpPr/>
              <p:nvPr/>
            </p:nvSpPr>
            <p:spPr bwMode="auto">
              <a:xfrm>
                <a:off x="4648" y="1960"/>
                <a:ext cx="46" cy="81"/>
              </a:xfrm>
              <a:custGeom>
                <a:avLst/>
                <a:gdLst>
                  <a:gd name="T0" fmla="*/ 46 w 46"/>
                  <a:gd name="T1" fmla="*/ 0 h 81"/>
                  <a:gd name="T2" fmla="*/ 0 w 46"/>
                  <a:gd name="T3" fmla="*/ 43 h 81"/>
                  <a:gd name="T4" fmla="*/ 0 w 46"/>
                  <a:gd name="T5" fmla="*/ 81 h 81"/>
                  <a:gd name="T6" fmla="*/ 46 w 46"/>
                  <a:gd name="T7" fmla="*/ 33 h 81"/>
                  <a:gd name="T8" fmla="*/ 46 w 46"/>
                  <a:gd name="T9" fmla="*/ 0 h 81"/>
                </a:gdLst>
                <a:ahLst/>
                <a:cxnLst>
                  <a:cxn ang="0">
                    <a:pos x="T0" y="T1"/>
                  </a:cxn>
                  <a:cxn ang="0">
                    <a:pos x="T2" y="T3"/>
                  </a:cxn>
                  <a:cxn ang="0">
                    <a:pos x="T4" y="T5"/>
                  </a:cxn>
                  <a:cxn ang="0">
                    <a:pos x="T6" y="T7"/>
                  </a:cxn>
                  <a:cxn ang="0">
                    <a:pos x="T8" y="T9"/>
                  </a:cxn>
                </a:cxnLst>
                <a:rect l="0" t="0" r="r" b="b"/>
                <a:pathLst>
                  <a:path w="46" h="81">
                    <a:moveTo>
                      <a:pt x="46" y="0"/>
                    </a:moveTo>
                    <a:lnTo>
                      <a:pt x="0" y="43"/>
                    </a:lnTo>
                    <a:lnTo>
                      <a:pt x="0" y="81"/>
                    </a:lnTo>
                    <a:lnTo>
                      <a:pt x="46" y="33"/>
                    </a:lnTo>
                    <a:lnTo>
                      <a:pt x="46" y="0"/>
                    </a:lnTo>
                  </a:path>
                </a:pathLst>
              </a:custGeom>
              <a:grpFill/>
              <a:ln>
                <a:noFill/>
              </a:ln>
            </p:spPr>
            <p:txBody>
              <a:bodyPr vert="horz" wrap="square" lIns="91440" tIns="45720" rIns="91440" bIns="45720" numCol="1" anchor="t" anchorCtr="0" compatLnSpc="1"/>
              <a:lstStyle/>
              <a:p>
                <a:endParaRPr lang="zh-CN" altLang="en-US"/>
              </a:p>
            </p:txBody>
          </p:sp>
          <p:sp>
            <p:nvSpPr>
              <p:cNvPr id="1220" name="Freeform 665"/>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close/>
                  </a:path>
                </a:pathLst>
              </a:custGeom>
              <a:grpFill/>
              <a:ln>
                <a:noFill/>
              </a:ln>
            </p:spPr>
            <p:txBody>
              <a:bodyPr vert="horz" wrap="square" lIns="91440" tIns="45720" rIns="91440" bIns="45720" numCol="1" anchor="t" anchorCtr="0" compatLnSpc="1"/>
              <a:lstStyle/>
              <a:p>
                <a:endParaRPr lang="zh-CN" altLang="en-US"/>
              </a:p>
            </p:txBody>
          </p:sp>
          <p:sp>
            <p:nvSpPr>
              <p:cNvPr id="1221" name="Freeform 666"/>
              <p:cNvSpPr/>
              <p:nvPr/>
            </p:nvSpPr>
            <p:spPr bwMode="auto">
              <a:xfrm>
                <a:off x="4740" y="1900"/>
                <a:ext cx="22" cy="46"/>
              </a:xfrm>
              <a:custGeom>
                <a:avLst/>
                <a:gdLst>
                  <a:gd name="T0" fmla="*/ 22 w 22"/>
                  <a:gd name="T1" fmla="*/ 0 h 46"/>
                  <a:gd name="T2" fmla="*/ 22 w 22"/>
                  <a:gd name="T3" fmla="*/ 0 h 46"/>
                  <a:gd name="T4" fmla="*/ 0 w 22"/>
                  <a:gd name="T5" fmla="*/ 20 h 46"/>
                  <a:gd name="T6" fmla="*/ 0 w 22"/>
                  <a:gd name="T7" fmla="*/ 46 h 46"/>
                  <a:gd name="T8" fmla="*/ 22 w 22"/>
                  <a:gd name="T9" fmla="*/ 26 h 46"/>
                  <a:gd name="T10" fmla="*/ 22 w 22"/>
                  <a:gd name="T11" fmla="*/ 0 h 46"/>
                </a:gdLst>
                <a:ahLst/>
                <a:cxnLst>
                  <a:cxn ang="0">
                    <a:pos x="T0" y="T1"/>
                  </a:cxn>
                  <a:cxn ang="0">
                    <a:pos x="T2" y="T3"/>
                  </a:cxn>
                  <a:cxn ang="0">
                    <a:pos x="T4" y="T5"/>
                  </a:cxn>
                  <a:cxn ang="0">
                    <a:pos x="T6" y="T7"/>
                  </a:cxn>
                  <a:cxn ang="0">
                    <a:pos x="T8" y="T9"/>
                  </a:cxn>
                  <a:cxn ang="0">
                    <a:pos x="T10" y="T11"/>
                  </a:cxn>
                </a:cxnLst>
                <a:rect l="0" t="0" r="r" b="b"/>
                <a:pathLst>
                  <a:path w="22" h="46">
                    <a:moveTo>
                      <a:pt x="22" y="0"/>
                    </a:moveTo>
                    <a:lnTo>
                      <a:pt x="22" y="0"/>
                    </a:lnTo>
                    <a:lnTo>
                      <a:pt x="0" y="20"/>
                    </a:lnTo>
                    <a:lnTo>
                      <a:pt x="0" y="46"/>
                    </a:lnTo>
                    <a:lnTo>
                      <a:pt x="22" y="26"/>
                    </a:lnTo>
                    <a:lnTo>
                      <a:pt x="22" y="0"/>
                    </a:lnTo>
                  </a:path>
                </a:pathLst>
              </a:custGeom>
              <a:grpFill/>
              <a:ln>
                <a:noFill/>
              </a:ln>
            </p:spPr>
            <p:txBody>
              <a:bodyPr vert="horz" wrap="square" lIns="91440" tIns="45720" rIns="91440" bIns="45720" numCol="1" anchor="t" anchorCtr="0" compatLnSpc="1"/>
              <a:lstStyle/>
              <a:p>
                <a:endParaRPr lang="zh-CN" altLang="en-US"/>
              </a:p>
            </p:txBody>
          </p:sp>
          <p:sp>
            <p:nvSpPr>
              <p:cNvPr id="1222" name="Freeform 667"/>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3" name="Freeform 668"/>
              <p:cNvSpPr/>
              <p:nvPr/>
            </p:nvSpPr>
            <p:spPr bwMode="auto">
              <a:xfrm>
                <a:off x="4582" y="2047"/>
                <a:ext cx="92" cy="132"/>
              </a:xfrm>
              <a:custGeom>
                <a:avLst/>
                <a:gdLst>
                  <a:gd name="T0" fmla="*/ 92 w 92"/>
                  <a:gd name="T1" fmla="*/ 0 h 132"/>
                  <a:gd name="T2" fmla="*/ 92 w 92"/>
                  <a:gd name="T3" fmla="*/ 0 h 132"/>
                  <a:gd name="T4" fmla="*/ 0 w 92"/>
                  <a:gd name="T5" fmla="*/ 90 h 132"/>
                  <a:gd name="T6" fmla="*/ 0 w 92"/>
                  <a:gd name="T7" fmla="*/ 132 h 132"/>
                  <a:gd name="T8" fmla="*/ 92 w 92"/>
                  <a:gd name="T9" fmla="*/ 34 h 132"/>
                  <a:gd name="T10" fmla="*/ 92 w 92"/>
                  <a:gd name="T11" fmla="*/ 0 h 132"/>
                </a:gdLst>
                <a:ahLst/>
                <a:cxnLst>
                  <a:cxn ang="0">
                    <a:pos x="T0" y="T1"/>
                  </a:cxn>
                  <a:cxn ang="0">
                    <a:pos x="T2" y="T3"/>
                  </a:cxn>
                  <a:cxn ang="0">
                    <a:pos x="T4" y="T5"/>
                  </a:cxn>
                  <a:cxn ang="0">
                    <a:pos x="T6" y="T7"/>
                  </a:cxn>
                  <a:cxn ang="0">
                    <a:pos x="T8" y="T9"/>
                  </a:cxn>
                  <a:cxn ang="0">
                    <a:pos x="T10" y="T11"/>
                  </a:cxn>
                </a:cxnLst>
                <a:rect l="0" t="0" r="r" b="b"/>
                <a:pathLst>
                  <a:path w="92" h="132">
                    <a:moveTo>
                      <a:pt x="92" y="0"/>
                    </a:moveTo>
                    <a:lnTo>
                      <a:pt x="92" y="0"/>
                    </a:lnTo>
                    <a:lnTo>
                      <a:pt x="0" y="90"/>
                    </a:lnTo>
                    <a:lnTo>
                      <a:pt x="0" y="132"/>
                    </a:lnTo>
                    <a:lnTo>
                      <a:pt x="92" y="34"/>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4" name="Freeform 669"/>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225" name="Freeform 670"/>
              <p:cNvSpPr/>
              <p:nvPr/>
            </p:nvSpPr>
            <p:spPr bwMode="auto">
              <a:xfrm>
                <a:off x="4698" y="1962"/>
                <a:ext cx="64" cy="93"/>
              </a:xfrm>
              <a:custGeom>
                <a:avLst/>
                <a:gdLst>
                  <a:gd name="T0" fmla="*/ 64 w 64"/>
                  <a:gd name="T1" fmla="*/ 0 h 93"/>
                  <a:gd name="T2" fmla="*/ 64 w 64"/>
                  <a:gd name="T3" fmla="*/ 0 h 93"/>
                  <a:gd name="T4" fmla="*/ 0 w 64"/>
                  <a:gd name="T5" fmla="*/ 61 h 93"/>
                  <a:gd name="T6" fmla="*/ 0 w 64"/>
                  <a:gd name="T7" fmla="*/ 93 h 93"/>
                  <a:gd name="T8" fmla="*/ 0 w 64"/>
                  <a:gd name="T9" fmla="*/ 93 h 93"/>
                  <a:gd name="T10" fmla="*/ 64 w 64"/>
                  <a:gd name="T11" fmla="*/ 25 h 93"/>
                  <a:gd name="T12" fmla="*/ 64 w 64"/>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64" h="93">
                    <a:moveTo>
                      <a:pt x="64" y="0"/>
                    </a:moveTo>
                    <a:lnTo>
                      <a:pt x="64" y="0"/>
                    </a:lnTo>
                    <a:lnTo>
                      <a:pt x="0" y="61"/>
                    </a:lnTo>
                    <a:lnTo>
                      <a:pt x="0" y="93"/>
                    </a:lnTo>
                    <a:lnTo>
                      <a:pt x="0" y="93"/>
                    </a:lnTo>
                    <a:lnTo>
                      <a:pt x="64" y="25"/>
                    </a:lnTo>
                    <a:lnTo>
                      <a:pt x="64" y="0"/>
                    </a:lnTo>
                  </a:path>
                </a:pathLst>
              </a:custGeom>
              <a:grpFill/>
              <a:ln>
                <a:noFill/>
              </a:ln>
            </p:spPr>
            <p:txBody>
              <a:bodyPr vert="horz" wrap="square" lIns="91440" tIns="45720" rIns="91440" bIns="45720" numCol="1" anchor="t" anchorCtr="0" compatLnSpc="1"/>
              <a:lstStyle/>
              <a:p>
                <a:endParaRPr lang="zh-CN" altLang="en-US"/>
              </a:p>
            </p:txBody>
          </p:sp>
          <p:sp>
            <p:nvSpPr>
              <p:cNvPr id="1226" name="Freeform 671"/>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close/>
                  </a:path>
                </a:pathLst>
              </a:custGeom>
              <a:grpFill/>
              <a:ln>
                <a:noFill/>
              </a:ln>
            </p:spPr>
            <p:txBody>
              <a:bodyPr vert="horz" wrap="square" lIns="91440" tIns="45720" rIns="91440" bIns="45720" numCol="1" anchor="t" anchorCtr="0" compatLnSpc="1"/>
              <a:lstStyle/>
              <a:p>
                <a:endParaRPr lang="zh-CN" altLang="en-US"/>
              </a:p>
            </p:txBody>
          </p:sp>
          <p:sp>
            <p:nvSpPr>
              <p:cNvPr id="1227" name="Freeform 672"/>
              <p:cNvSpPr/>
              <p:nvPr/>
            </p:nvSpPr>
            <p:spPr bwMode="auto">
              <a:xfrm>
                <a:off x="4558" y="2143"/>
                <a:ext cx="92" cy="138"/>
              </a:xfrm>
              <a:custGeom>
                <a:avLst/>
                <a:gdLst>
                  <a:gd name="T0" fmla="*/ 92 w 92"/>
                  <a:gd name="T1" fmla="*/ 0 h 138"/>
                  <a:gd name="T2" fmla="*/ 92 w 92"/>
                  <a:gd name="T3" fmla="*/ 0 h 138"/>
                  <a:gd name="T4" fmla="*/ 0 w 92"/>
                  <a:gd name="T5" fmla="*/ 94 h 138"/>
                  <a:gd name="T6" fmla="*/ 0 w 92"/>
                  <a:gd name="T7" fmla="*/ 138 h 138"/>
                  <a:gd name="T8" fmla="*/ 92 w 92"/>
                  <a:gd name="T9" fmla="*/ 36 h 138"/>
                  <a:gd name="T10" fmla="*/ 92 w 92"/>
                  <a:gd name="T11" fmla="*/ 0 h 138"/>
                </a:gdLst>
                <a:ahLst/>
                <a:cxnLst>
                  <a:cxn ang="0">
                    <a:pos x="T0" y="T1"/>
                  </a:cxn>
                  <a:cxn ang="0">
                    <a:pos x="T2" y="T3"/>
                  </a:cxn>
                  <a:cxn ang="0">
                    <a:pos x="T4" y="T5"/>
                  </a:cxn>
                  <a:cxn ang="0">
                    <a:pos x="T6" y="T7"/>
                  </a:cxn>
                  <a:cxn ang="0">
                    <a:pos x="T8" y="T9"/>
                  </a:cxn>
                  <a:cxn ang="0">
                    <a:pos x="T10" y="T11"/>
                  </a:cxn>
                </a:cxnLst>
                <a:rect l="0" t="0" r="r" b="b"/>
                <a:pathLst>
                  <a:path w="92" h="138">
                    <a:moveTo>
                      <a:pt x="92" y="0"/>
                    </a:moveTo>
                    <a:lnTo>
                      <a:pt x="92" y="0"/>
                    </a:lnTo>
                    <a:lnTo>
                      <a:pt x="0" y="94"/>
                    </a:lnTo>
                    <a:lnTo>
                      <a:pt x="0" y="138"/>
                    </a:lnTo>
                    <a:lnTo>
                      <a:pt x="92" y="36"/>
                    </a:lnTo>
                    <a:lnTo>
                      <a:pt x="92" y="0"/>
                    </a:lnTo>
                  </a:path>
                </a:pathLst>
              </a:custGeom>
              <a:grpFill/>
              <a:ln>
                <a:noFill/>
              </a:ln>
            </p:spPr>
            <p:txBody>
              <a:bodyPr vert="horz" wrap="square" lIns="91440" tIns="45720" rIns="91440" bIns="45720" numCol="1" anchor="t" anchorCtr="0" compatLnSpc="1"/>
              <a:lstStyle/>
              <a:p>
                <a:endParaRPr lang="zh-CN" altLang="en-US"/>
              </a:p>
            </p:txBody>
          </p:sp>
          <p:sp>
            <p:nvSpPr>
              <p:cNvPr id="1228" name="Freeform 673"/>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close/>
                  </a:path>
                </a:pathLst>
              </a:custGeom>
              <a:grpFill/>
              <a:ln>
                <a:noFill/>
              </a:ln>
            </p:spPr>
            <p:txBody>
              <a:bodyPr vert="horz" wrap="square" lIns="91440" tIns="45720" rIns="91440" bIns="45720" numCol="1" anchor="t" anchorCtr="0" compatLnSpc="1"/>
              <a:lstStyle/>
              <a:p>
                <a:endParaRPr lang="zh-CN" altLang="en-US"/>
              </a:p>
            </p:txBody>
          </p:sp>
          <p:sp>
            <p:nvSpPr>
              <p:cNvPr id="1229" name="Freeform 674"/>
              <p:cNvSpPr/>
              <p:nvPr/>
            </p:nvSpPr>
            <p:spPr bwMode="auto">
              <a:xfrm>
                <a:off x="4674" y="2073"/>
                <a:ext cx="44" cy="80"/>
              </a:xfrm>
              <a:custGeom>
                <a:avLst/>
                <a:gdLst>
                  <a:gd name="T0" fmla="*/ 44 w 44"/>
                  <a:gd name="T1" fmla="*/ 0 h 80"/>
                  <a:gd name="T2" fmla="*/ 0 w 44"/>
                  <a:gd name="T3" fmla="*/ 46 h 80"/>
                  <a:gd name="T4" fmla="*/ 0 w 44"/>
                  <a:gd name="T5" fmla="*/ 80 h 80"/>
                  <a:gd name="T6" fmla="*/ 44 w 44"/>
                  <a:gd name="T7" fmla="*/ 30 h 80"/>
                  <a:gd name="T8" fmla="*/ 44 w 44"/>
                  <a:gd name="T9" fmla="*/ 0 h 80"/>
                </a:gdLst>
                <a:ahLst/>
                <a:cxnLst>
                  <a:cxn ang="0">
                    <a:pos x="T0" y="T1"/>
                  </a:cxn>
                  <a:cxn ang="0">
                    <a:pos x="T2" y="T3"/>
                  </a:cxn>
                  <a:cxn ang="0">
                    <a:pos x="T4" y="T5"/>
                  </a:cxn>
                  <a:cxn ang="0">
                    <a:pos x="T6" y="T7"/>
                  </a:cxn>
                  <a:cxn ang="0">
                    <a:pos x="T8" y="T9"/>
                  </a:cxn>
                </a:cxnLst>
                <a:rect l="0" t="0" r="r" b="b"/>
                <a:pathLst>
                  <a:path w="44" h="80">
                    <a:moveTo>
                      <a:pt x="44" y="0"/>
                    </a:moveTo>
                    <a:lnTo>
                      <a:pt x="0" y="46"/>
                    </a:lnTo>
                    <a:lnTo>
                      <a:pt x="0" y="80"/>
                    </a:lnTo>
                    <a:lnTo>
                      <a:pt x="44" y="30"/>
                    </a:lnTo>
                    <a:lnTo>
                      <a:pt x="44" y="0"/>
                    </a:lnTo>
                  </a:path>
                </a:pathLst>
              </a:custGeom>
              <a:grpFill/>
              <a:ln>
                <a:noFill/>
              </a:ln>
            </p:spPr>
            <p:txBody>
              <a:bodyPr vert="horz" wrap="square" lIns="91440" tIns="45720" rIns="91440" bIns="45720" numCol="1" anchor="t" anchorCtr="0" compatLnSpc="1"/>
              <a:lstStyle/>
              <a:p>
                <a:endParaRPr lang="zh-CN" altLang="en-US"/>
              </a:p>
            </p:txBody>
          </p:sp>
          <p:sp>
            <p:nvSpPr>
              <p:cNvPr id="1230" name="Freeform 675"/>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close/>
                  </a:path>
                </a:pathLst>
              </a:custGeom>
              <a:grpFill/>
              <a:ln>
                <a:noFill/>
              </a:ln>
            </p:spPr>
            <p:txBody>
              <a:bodyPr vert="horz" wrap="square" lIns="91440" tIns="45720" rIns="91440" bIns="45720" numCol="1" anchor="t" anchorCtr="0" compatLnSpc="1"/>
              <a:lstStyle/>
              <a:p>
                <a:endParaRPr lang="zh-CN" altLang="en-US"/>
              </a:p>
            </p:txBody>
          </p:sp>
          <p:sp>
            <p:nvSpPr>
              <p:cNvPr id="1231" name="Freeform 676"/>
              <p:cNvSpPr/>
              <p:nvPr/>
            </p:nvSpPr>
            <p:spPr bwMode="auto">
              <a:xfrm>
                <a:off x="4754" y="2029"/>
                <a:ext cx="8" cy="34"/>
              </a:xfrm>
              <a:custGeom>
                <a:avLst/>
                <a:gdLst>
                  <a:gd name="T0" fmla="*/ 8 w 8"/>
                  <a:gd name="T1" fmla="*/ 0 h 34"/>
                  <a:gd name="T2" fmla="*/ 8 w 8"/>
                  <a:gd name="T3" fmla="*/ 0 h 34"/>
                  <a:gd name="T4" fmla="*/ 0 w 8"/>
                  <a:gd name="T5" fmla="*/ 8 h 34"/>
                  <a:gd name="T6" fmla="*/ 0 w 8"/>
                  <a:gd name="T7" fmla="*/ 34 h 34"/>
                  <a:gd name="T8" fmla="*/ 8 w 8"/>
                  <a:gd name="T9" fmla="*/ 26 h 34"/>
                  <a:gd name="T10" fmla="*/ 8 w 8"/>
                  <a:gd name="T11" fmla="*/ 0 h 34"/>
                </a:gdLst>
                <a:ahLst/>
                <a:cxnLst>
                  <a:cxn ang="0">
                    <a:pos x="T0" y="T1"/>
                  </a:cxn>
                  <a:cxn ang="0">
                    <a:pos x="T2" y="T3"/>
                  </a:cxn>
                  <a:cxn ang="0">
                    <a:pos x="T4" y="T5"/>
                  </a:cxn>
                  <a:cxn ang="0">
                    <a:pos x="T6" y="T7"/>
                  </a:cxn>
                  <a:cxn ang="0">
                    <a:pos x="T8" y="T9"/>
                  </a:cxn>
                  <a:cxn ang="0">
                    <a:pos x="T10" y="T11"/>
                  </a:cxn>
                </a:cxnLst>
                <a:rect l="0" t="0" r="r" b="b"/>
                <a:pathLst>
                  <a:path w="8" h="34">
                    <a:moveTo>
                      <a:pt x="8" y="0"/>
                    </a:moveTo>
                    <a:lnTo>
                      <a:pt x="8" y="0"/>
                    </a:lnTo>
                    <a:lnTo>
                      <a:pt x="0" y="8"/>
                    </a:lnTo>
                    <a:lnTo>
                      <a:pt x="0" y="34"/>
                    </a:lnTo>
                    <a:lnTo>
                      <a:pt x="8" y="26"/>
                    </a:lnTo>
                    <a:lnTo>
                      <a:pt x="8" y="0"/>
                    </a:lnTo>
                  </a:path>
                </a:pathLst>
              </a:custGeom>
              <a:grpFill/>
              <a:ln>
                <a:noFill/>
              </a:ln>
            </p:spPr>
            <p:txBody>
              <a:bodyPr vert="horz" wrap="square" lIns="91440" tIns="45720" rIns="91440" bIns="45720" numCol="1" anchor="t" anchorCtr="0" compatLnSpc="1"/>
              <a:lstStyle/>
              <a:p>
                <a:endParaRPr lang="zh-CN" altLang="en-US"/>
              </a:p>
            </p:txBody>
          </p:sp>
          <p:sp>
            <p:nvSpPr>
              <p:cNvPr id="1232" name="Freeform 677"/>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233" name="Freeform 678"/>
              <p:cNvSpPr/>
              <p:nvPr/>
            </p:nvSpPr>
            <p:spPr bwMode="auto">
              <a:xfrm>
                <a:off x="4564" y="2267"/>
                <a:ext cx="36" cy="84"/>
              </a:xfrm>
              <a:custGeom>
                <a:avLst/>
                <a:gdLst>
                  <a:gd name="T0" fmla="*/ 36 w 36"/>
                  <a:gd name="T1" fmla="*/ 0 h 84"/>
                  <a:gd name="T2" fmla="*/ 36 w 36"/>
                  <a:gd name="T3" fmla="*/ 0 h 84"/>
                  <a:gd name="T4" fmla="*/ 0 w 36"/>
                  <a:gd name="T5" fmla="*/ 40 h 84"/>
                  <a:gd name="T6" fmla="*/ 0 w 36"/>
                  <a:gd name="T7" fmla="*/ 84 h 84"/>
                  <a:gd name="T8" fmla="*/ 0 w 36"/>
                  <a:gd name="T9" fmla="*/ 84 h 84"/>
                  <a:gd name="T10" fmla="*/ 36 w 36"/>
                  <a:gd name="T11" fmla="*/ 42 h 84"/>
                  <a:gd name="T12" fmla="*/ 36 w 36"/>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36" h="84">
                    <a:moveTo>
                      <a:pt x="36" y="0"/>
                    </a:moveTo>
                    <a:lnTo>
                      <a:pt x="36" y="0"/>
                    </a:lnTo>
                    <a:lnTo>
                      <a:pt x="0" y="40"/>
                    </a:lnTo>
                    <a:lnTo>
                      <a:pt x="0" y="84"/>
                    </a:lnTo>
                    <a:lnTo>
                      <a:pt x="0" y="84"/>
                    </a:lnTo>
                    <a:lnTo>
                      <a:pt x="36" y="42"/>
                    </a:lnTo>
                    <a:lnTo>
                      <a:pt x="36" y="0"/>
                    </a:lnTo>
                  </a:path>
                </a:pathLst>
              </a:custGeom>
              <a:grpFill/>
              <a:ln>
                <a:noFill/>
              </a:ln>
            </p:spPr>
            <p:txBody>
              <a:bodyPr vert="horz" wrap="square" lIns="91440" tIns="45720" rIns="91440" bIns="45720" numCol="1" anchor="t" anchorCtr="0" compatLnSpc="1"/>
              <a:lstStyle/>
              <a:p>
                <a:endParaRPr lang="zh-CN" altLang="en-US"/>
              </a:p>
            </p:txBody>
          </p:sp>
          <p:sp>
            <p:nvSpPr>
              <p:cNvPr id="1234" name="Freeform 679"/>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close/>
                  </a:path>
                </a:pathLst>
              </a:custGeom>
              <a:grpFill/>
              <a:ln>
                <a:noFill/>
              </a:ln>
            </p:spPr>
            <p:txBody>
              <a:bodyPr vert="horz" wrap="square" lIns="91440" tIns="45720" rIns="91440" bIns="45720" numCol="1" anchor="t" anchorCtr="0" compatLnSpc="1"/>
              <a:lstStyle/>
              <a:p>
                <a:endParaRPr lang="zh-CN" altLang="en-US"/>
              </a:p>
            </p:txBody>
          </p:sp>
          <p:sp>
            <p:nvSpPr>
              <p:cNvPr id="1235" name="Freeform 680"/>
              <p:cNvSpPr/>
              <p:nvPr/>
            </p:nvSpPr>
            <p:spPr bwMode="auto">
              <a:xfrm>
                <a:off x="4624" y="2093"/>
                <a:ext cx="138" cy="188"/>
              </a:xfrm>
              <a:custGeom>
                <a:avLst/>
                <a:gdLst>
                  <a:gd name="T0" fmla="*/ 138 w 138"/>
                  <a:gd name="T1" fmla="*/ 0 h 188"/>
                  <a:gd name="T2" fmla="*/ 138 w 138"/>
                  <a:gd name="T3" fmla="*/ 0 h 188"/>
                  <a:gd name="T4" fmla="*/ 0 w 138"/>
                  <a:gd name="T5" fmla="*/ 148 h 188"/>
                  <a:gd name="T6" fmla="*/ 0 w 138"/>
                  <a:gd name="T7" fmla="*/ 188 h 188"/>
                  <a:gd name="T8" fmla="*/ 138 w 138"/>
                  <a:gd name="T9" fmla="*/ 24 h 188"/>
                  <a:gd name="T10" fmla="*/ 138 w 138"/>
                  <a:gd name="T11" fmla="*/ 0 h 188"/>
                </a:gdLst>
                <a:ahLst/>
                <a:cxnLst>
                  <a:cxn ang="0">
                    <a:pos x="T0" y="T1"/>
                  </a:cxn>
                  <a:cxn ang="0">
                    <a:pos x="T2" y="T3"/>
                  </a:cxn>
                  <a:cxn ang="0">
                    <a:pos x="T4" y="T5"/>
                  </a:cxn>
                  <a:cxn ang="0">
                    <a:pos x="T6" y="T7"/>
                  </a:cxn>
                  <a:cxn ang="0">
                    <a:pos x="T8" y="T9"/>
                  </a:cxn>
                  <a:cxn ang="0">
                    <a:pos x="T10" y="T11"/>
                  </a:cxn>
                </a:cxnLst>
                <a:rect l="0" t="0" r="r" b="b"/>
                <a:pathLst>
                  <a:path w="138" h="188">
                    <a:moveTo>
                      <a:pt x="138" y="0"/>
                    </a:moveTo>
                    <a:lnTo>
                      <a:pt x="138" y="0"/>
                    </a:lnTo>
                    <a:lnTo>
                      <a:pt x="0" y="148"/>
                    </a:lnTo>
                    <a:lnTo>
                      <a:pt x="0" y="188"/>
                    </a:lnTo>
                    <a:lnTo>
                      <a:pt x="138" y="24"/>
                    </a:lnTo>
                    <a:lnTo>
                      <a:pt x="138" y="0"/>
                    </a:lnTo>
                  </a:path>
                </a:pathLst>
              </a:custGeom>
              <a:grpFill/>
              <a:ln>
                <a:noFill/>
              </a:ln>
            </p:spPr>
            <p:txBody>
              <a:bodyPr vert="horz" wrap="square" lIns="91440" tIns="45720" rIns="91440" bIns="45720" numCol="1" anchor="t" anchorCtr="0" compatLnSpc="1"/>
              <a:lstStyle/>
              <a:p>
                <a:endParaRPr lang="zh-CN" altLang="en-US"/>
              </a:p>
            </p:txBody>
          </p:sp>
          <p:sp>
            <p:nvSpPr>
              <p:cNvPr id="1236" name="Freeform 681"/>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close/>
                  </a:path>
                </a:pathLst>
              </a:custGeom>
              <a:grpFill/>
              <a:ln>
                <a:noFill/>
              </a:ln>
            </p:spPr>
            <p:txBody>
              <a:bodyPr vert="horz" wrap="square" lIns="91440" tIns="45720" rIns="91440" bIns="45720" numCol="1" anchor="t" anchorCtr="0" compatLnSpc="1"/>
              <a:lstStyle/>
              <a:p>
                <a:endParaRPr lang="zh-CN" altLang="en-US"/>
              </a:p>
            </p:txBody>
          </p:sp>
          <p:sp>
            <p:nvSpPr>
              <p:cNvPr id="1237" name="Freeform 682"/>
              <p:cNvSpPr/>
              <p:nvPr/>
            </p:nvSpPr>
            <p:spPr bwMode="auto">
              <a:xfrm>
                <a:off x="4678" y="2159"/>
                <a:ext cx="84" cy="128"/>
              </a:xfrm>
              <a:custGeom>
                <a:avLst/>
                <a:gdLst>
                  <a:gd name="T0" fmla="*/ 84 w 84"/>
                  <a:gd name="T1" fmla="*/ 0 h 128"/>
                  <a:gd name="T2" fmla="*/ 84 w 84"/>
                  <a:gd name="T3" fmla="*/ 0 h 128"/>
                  <a:gd name="T4" fmla="*/ 0 w 84"/>
                  <a:gd name="T5" fmla="*/ 94 h 128"/>
                  <a:gd name="T6" fmla="*/ 0 w 84"/>
                  <a:gd name="T7" fmla="*/ 128 h 128"/>
                  <a:gd name="T8" fmla="*/ 84 w 84"/>
                  <a:gd name="T9" fmla="*/ 26 h 128"/>
                  <a:gd name="T10" fmla="*/ 84 w 84"/>
                  <a:gd name="T11" fmla="*/ 0 h 128"/>
                </a:gdLst>
                <a:ahLst/>
                <a:cxnLst>
                  <a:cxn ang="0">
                    <a:pos x="T0" y="T1"/>
                  </a:cxn>
                  <a:cxn ang="0">
                    <a:pos x="T2" y="T3"/>
                  </a:cxn>
                  <a:cxn ang="0">
                    <a:pos x="T4" y="T5"/>
                  </a:cxn>
                  <a:cxn ang="0">
                    <a:pos x="T6" y="T7"/>
                  </a:cxn>
                  <a:cxn ang="0">
                    <a:pos x="T8" y="T9"/>
                  </a:cxn>
                  <a:cxn ang="0">
                    <a:pos x="T10" y="T11"/>
                  </a:cxn>
                </a:cxnLst>
                <a:rect l="0" t="0" r="r" b="b"/>
                <a:pathLst>
                  <a:path w="84" h="128">
                    <a:moveTo>
                      <a:pt x="84" y="0"/>
                    </a:moveTo>
                    <a:lnTo>
                      <a:pt x="84" y="0"/>
                    </a:lnTo>
                    <a:lnTo>
                      <a:pt x="0" y="94"/>
                    </a:lnTo>
                    <a:lnTo>
                      <a:pt x="0" y="128"/>
                    </a:lnTo>
                    <a:lnTo>
                      <a:pt x="84" y="26"/>
                    </a:lnTo>
                    <a:lnTo>
                      <a:pt x="84" y="0"/>
                    </a:lnTo>
                  </a:path>
                </a:pathLst>
              </a:custGeom>
              <a:grpFill/>
              <a:ln>
                <a:noFill/>
              </a:ln>
            </p:spPr>
            <p:txBody>
              <a:bodyPr vert="horz" wrap="square" lIns="91440" tIns="45720" rIns="91440" bIns="45720" numCol="1" anchor="t" anchorCtr="0" compatLnSpc="1"/>
              <a:lstStyle/>
              <a:p>
                <a:endParaRPr lang="zh-CN" altLang="en-US"/>
              </a:p>
            </p:txBody>
          </p:sp>
          <p:sp>
            <p:nvSpPr>
              <p:cNvPr id="1238" name="Rectangle 683"/>
              <p:cNvSpPr>
                <a:spLocks noChangeArrowheads="1"/>
              </p:cNvSpPr>
              <p:nvPr/>
            </p:nvSpPr>
            <p:spPr bwMode="auto">
              <a:xfrm>
                <a:off x="4682" y="1332"/>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239" name="Freeform 684"/>
              <p:cNvSpPr/>
              <p:nvPr/>
            </p:nvSpPr>
            <p:spPr bwMode="auto">
              <a:xfrm>
                <a:off x="4682" y="1332"/>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0" name="Freeform 685"/>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241" name="Freeform 686"/>
              <p:cNvSpPr/>
              <p:nvPr/>
            </p:nvSpPr>
            <p:spPr bwMode="auto">
              <a:xfrm>
                <a:off x="4682" y="133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grpFill/>
              <a:ln>
                <a:noFill/>
              </a:ln>
            </p:spPr>
            <p:txBody>
              <a:bodyPr vert="horz" wrap="square" lIns="91440" tIns="45720" rIns="91440" bIns="45720" numCol="1" anchor="t" anchorCtr="0" compatLnSpc="1"/>
              <a:lstStyle/>
              <a:p>
                <a:endParaRPr lang="zh-CN" altLang="en-US"/>
              </a:p>
            </p:txBody>
          </p:sp>
          <p:sp>
            <p:nvSpPr>
              <p:cNvPr id="1242" name="Rectangle 687"/>
              <p:cNvSpPr>
                <a:spLocks noChangeArrowheads="1"/>
              </p:cNvSpPr>
              <p:nvPr/>
            </p:nvSpPr>
            <p:spPr bwMode="auto">
              <a:xfrm>
                <a:off x="555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3" name="Rectangle 688"/>
              <p:cNvSpPr>
                <a:spLocks noChangeArrowheads="1"/>
              </p:cNvSpPr>
              <p:nvPr/>
            </p:nvSpPr>
            <p:spPr bwMode="auto">
              <a:xfrm>
                <a:off x="55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4" name="Rectangle 689"/>
              <p:cNvSpPr>
                <a:spLocks noChangeArrowheads="1"/>
              </p:cNvSpPr>
              <p:nvPr/>
            </p:nvSpPr>
            <p:spPr bwMode="auto">
              <a:xfrm>
                <a:off x="55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5" name="Rectangle 690"/>
              <p:cNvSpPr>
                <a:spLocks noChangeArrowheads="1"/>
              </p:cNvSpPr>
              <p:nvPr/>
            </p:nvSpPr>
            <p:spPr bwMode="auto">
              <a:xfrm>
                <a:off x="555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6" name="Rectangle 691"/>
              <p:cNvSpPr>
                <a:spLocks noChangeArrowheads="1"/>
              </p:cNvSpPr>
              <p:nvPr/>
            </p:nvSpPr>
            <p:spPr bwMode="auto">
              <a:xfrm>
                <a:off x="5570" y="17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47" name="Rectangle 692"/>
              <p:cNvSpPr>
                <a:spLocks noChangeArrowheads="1"/>
              </p:cNvSpPr>
              <p:nvPr/>
            </p:nvSpPr>
            <p:spPr bwMode="auto">
              <a:xfrm>
                <a:off x="5550" y="1768"/>
                <a:ext cx="20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8" name="Rectangle 693"/>
              <p:cNvSpPr>
                <a:spLocks noChangeArrowheads="1"/>
              </p:cNvSpPr>
              <p:nvPr/>
            </p:nvSpPr>
            <p:spPr bwMode="auto">
              <a:xfrm>
                <a:off x="555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49" name="Rectangle 694"/>
              <p:cNvSpPr>
                <a:spLocks noChangeArrowheads="1"/>
              </p:cNvSpPr>
              <p:nvPr/>
            </p:nvSpPr>
            <p:spPr bwMode="auto">
              <a:xfrm>
                <a:off x="5570" y="1824"/>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0" name="Rectangle 695"/>
              <p:cNvSpPr>
                <a:spLocks noChangeArrowheads="1"/>
              </p:cNvSpPr>
              <p:nvPr/>
            </p:nvSpPr>
            <p:spPr bwMode="auto">
              <a:xfrm>
                <a:off x="5614" y="1824"/>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251" name="Rectangle 696"/>
              <p:cNvSpPr>
                <a:spLocks noChangeArrowheads="1"/>
              </p:cNvSpPr>
              <p:nvPr/>
            </p:nvSpPr>
            <p:spPr bwMode="auto">
              <a:xfrm>
                <a:off x="5550"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2" name="Rectangle 697"/>
              <p:cNvSpPr>
                <a:spLocks noChangeArrowheads="1"/>
              </p:cNvSpPr>
              <p:nvPr/>
            </p:nvSpPr>
            <p:spPr bwMode="auto">
              <a:xfrm>
                <a:off x="5592" y="1936"/>
                <a:ext cx="100" cy="33"/>
              </a:xfrm>
              <a:prstGeom prst="rect">
                <a:avLst/>
              </a:prstGeom>
              <a:grpFill/>
              <a:ln>
                <a:noFill/>
              </a:ln>
            </p:spPr>
            <p:txBody>
              <a:bodyPr vert="horz" wrap="square" lIns="91440" tIns="45720" rIns="91440" bIns="45720" numCol="1" anchor="t" anchorCtr="0" compatLnSpc="1"/>
              <a:lstStyle/>
              <a:p>
                <a:endParaRPr lang="zh-CN" altLang="en-US"/>
              </a:p>
            </p:txBody>
          </p:sp>
          <p:sp>
            <p:nvSpPr>
              <p:cNvPr id="1253" name="Rectangle 698"/>
              <p:cNvSpPr>
                <a:spLocks noChangeArrowheads="1"/>
              </p:cNvSpPr>
              <p:nvPr/>
            </p:nvSpPr>
            <p:spPr bwMode="auto">
              <a:xfrm>
                <a:off x="5656" y="1993"/>
                <a:ext cx="3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4" name="Rectangle 699"/>
              <p:cNvSpPr>
                <a:spLocks noChangeArrowheads="1"/>
              </p:cNvSpPr>
              <p:nvPr/>
            </p:nvSpPr>
            <p:spPr bwMode="auto">
              <a:xfrm>
                <a:off x="5550"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5" name="Rectangle 700"/>
              <p:cNvSpPr>
                <a:spLocks noChangeArrowheads="1"/>
              </p:cNvSpPr>
              <p:nvPr/>
            </p:nvSpPr>
            <p:spPr bwMode="auto">
              <a:xfrm>
                <a:off x="5592" y="204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6" name="Rectangle 701"/>
              <p:cNvSpPr>
                <a:spLocks noChangeArrowheads="1"/>
              </p:cNvSpPr>
              <p:nvPr/>
            </p:nvSpPr>
            <p:spPr bwMode="auto">
              <a:xfrm>
                <a:off x="5570" y="21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7" name="Rectangle 702"/>
              <p:cNvSpPr>
                <a:spLocks noChangeArrowheads="1"/>
              </p:cNvSpPr>
              <p:nvPr/>
            </p:nvSpPr>
            <p:spPr bwMode="auto">
              <a:xfrm>
                <a:off x="5614" y="2161"/>
                <a:ext cx="20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8" name="Rectangle 703"/>
              <p:cNvSpPr>
                <a:spLocks noChangeArrowheads="1"/>
              </p:cNvSpPr>
              <p:nvPr/>
            </p:nvSpPr>
            <p:spPr bwMode="auto">
              <a:xfrm>
                <a:off x="5550" y="232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59" name="Rectangle 704"/>
              <p:cNvSpPr>
                <a:spLocks noChangeArrowheads="1"/>
              </p:cNvSpPr>
              <p:nvPr/>
            </p:nvSpPr>
            <p:spPr bwMode="auto">
              <a:xfrm>
                <a:off x="5592" y="2329"/>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0" name="Rectangle 705"/>
              <p:cNvSpPr>
                <a:spLocks noChangeArrowheads="1"/>
              </p:cNvSpPr>
              <p:nvPr/>
            </p:nvSpPr>
            <p:spPr bwMode="auto">
              <a:xfrm>
                <a:off x="5656" y="232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1" name="Rectangle 706"/>
              <p:cNvSpPr>
                <a:spLocks noChangeArrowheads="1"/>
              </p:cNvSpPr>
              <p:nvPr/>
            </p:nvSpPr>
            <p:spPr bwMode="auto">
              <a:xfrm>
                <a:off x="557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2" name="Rectangle 707"/>
              <p:cNvSpPr>
                <a:spLocks noChangeArrowheads="1"/>
              </p:cNvSpPr>
              <p:nvPr/>
            </p:nvSpPr>
            <p:spPr bwMode="auto">
              <a:xfrm>
                <a:off x="5570" y="244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3" name="Rectangle 708"/>
              <p:cNvSpPr>
                <a:spLocks noChangeArrowheads="1"/>
              </p:cNvSpPr>
              <p:nvPr/>
            </p:nvSpPr>
            <p:spPr bwMode="auto">
              <a:xfrm>
                <a:off x="5550"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4" name="Rectangle 709"/>
              <p:cNvSpPr>
                <a:spLocks noChangeArrowheads="1"/>
              </p:cNvSpPr>
              <p:nvPr/>
            </p:nvSpPr>
            <p:spPr bwMode="auto">
              <a:xfrm>
                <a:off x="5592" y="2499"/>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65" name="Rectangle 710"/>
              <p:cNvSpPr>
                <a:spLocks noChangeArrowheads="1"/>
              </p:cNvSpPr>
              <p:nvPr/>
            </p:nvSpPr>
            <p:spPr bwMode="auto">
              <a:xfrm>
                <a:off x="5550" y="2555"/>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66" name="Rectangle 711"/>
              <p:cNvSpPr>
                <a:spLocks noChangeArrowheads="1"/>
              </p:cNvSpPr>
              <p:nvPr/>
            </p:nvSpPr>
            <p:spPr bwMode="auto">
              <a:xfrm>
                <a:off x="559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7" name="Rectangle 712"/>
              <p:cNvSpPr>
                <a:spLocks noChangeArrowheads="1"/>
              </p:cNvSpPr>
              <p:nvPr/>
            </p:nvSpPr>
            <p:spPr bwMode="auto">
              <a:xfrm>
                <a:off x="5636"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8" name="Rectangle 713"/>
              <p:cNvSpPr>
                <a:spLocks noChangeArrowheads="1"/>
              </p:cNvSpPr>
              <p:nvPr/>
            </p:nvSpPr>
            <p:spPr bwMode="auto">
              <a:xfrm>
                <a:off x="565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69" name="Rectangle 714"/>
              <p:cNvSpPr>
                <a:spLocks noChangeArrowheads="1"/>
              </p:cNvSpPr>
              <p:nvPr/>
            </p:nvSpPr>
            <p:spPr bwMode="auto">
              <a:xfrm>
                <a:off x="5550" y="272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0" name="Rectangle 715"/>
              <p:cNvSpPr>
                <a:spLocks noChangeArrowheads="1"/>
              </p:cNvSpPr>
              <p:nvPr/>
            </p:nvSpPr>
            <p:spPr bwMode="auto">
              <a:xfrm>
                <a:off x="5592" y="2724"/>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1" name="Rectangle 716"/>
              <p:cNvSpPr>
                <a:spLocks noChangeArrowheads="1"/>
              </p:cNvSpPr>
              <p:nvPr/>
            </p:nvSpPr>
            <p:spPr bwMode="auto">
              <a:xfrm>
                <a:off x="557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2" name="Rectangle 717"/>
              <p:cNvSpPr>
                <a:spLocks noChangeArrowheads="1"/>
              </p:cNvSpPr>
              <p:nvPr/>
            </p:nvSpPr>
            <p:spPr bwMode="auto">
              <a:xfrm>
                <a:off x="5614" y="2780"/>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3" name="Rectangle 718"/>
              <p:cNvSpPr>
                <a:spLocks noChangeArrowheads="1"/>
              </p:cNvSpPr>
              <p:nvPr/>
            </p:nvSpPr>
            <p:spPr bwMode="auto">
              <a:xfrm>
                <a:off x="5550"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4" name="Rectangle 719"/>
              <p:cNvSpPr>
                <a:spLocks noChangeArrowheads="1"/>
              </p:cNvSpPr>
              <p:nvPr/>
            </p:nvSpPr>
            <p:spPr bwMode="auto">
              <a:xfrm>
                <a:off x="559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5" name="Rectangle 720"/>
              <p:cNvSpPr>
                <a:spLocks noChangeArrowheads="1"/>
              </p:cNvSpPr>
              <p:nvPr/>
            </p:nvSpPr>
            <p:spPr bwMode="auto">
              <a:xfrm>
                <a:off x="5744"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6" name="Rectangle 721"/>
              <p:cNvSpPr>
                <a:spLocks noChangeArrowheads="1"/>
              </p:cNvSpPr>
              <p:nvPr/>
            </p:nvSpPr>
            <p:spPr bwMode="auto">
              <a:xfrm>
                <a:off x="576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7" name="Rectangle 722"/>
              <p:cNvSpPr>
                <a:spLocks noChangeArrowheads="1"/>
              </p:cNvSpPr>
              <p:nvPr/>
            </p:nvSpPr>
            <p:spPr bwMode="auto">
              <a:xfrm>
                <a:off x="5786"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8" name="Rectangle 723"/>
              <p:cNvSpPr>
                <a:spLocks noChangeArrowheads="1"/>
              </p:cNvSpPr>
              <p:nvPr/>
            </p:nvSpPr>
            <p:spPr bwMode="auto">
              <a:xfrm>
                <a:off x="5680" y="17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79" name="Rectangle 724"/>
              <p:cNvSpPr>
                <a:spLocks noChangeArrowheads="1"/>
              </p:cNvSpPr>
              <p:nvPr/>
            </p:nvSpPr>
            <p:spPr bwMode="auto">
              <a:xfrm>
                <a:off x="5722" y="1710"/>
                <a:ext cx="2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0" name="Rectangle 725"/>
              <p:cNvSpPr>
                <a:spLocks noChangeArrowheads="1"/>
              </p:cNvSpPr>
              <p:nvPr/>
            </p:nvSpPr>
            <p:spPr bwMode="auto">
              <a:xfrm>
                <a:off x="5680"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1" name="Rectangle 726"/>
              <p:cNvSpPr>
                <a:spLocks noChangeArrowheads="1"/>
              </p:cNvSpPr>
              <p:nvPr/>
            </p:nvSpPr>
            <p:spPr bwMode="auto">
              <a:xfrm>
                <a:off x="5786" y="18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2" name="Rectangle 727"/>
              <p:cNvSpPr>
                <a:spLocks noChangeArrowheads="1"/>
              </p:cNvSpPr>
              <p:nvPr/>
            </p:nvSpPr>
            <p:spPr bwMode="auto">
              <a:xfrm>
                <a:off x="5700" y="199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3" name="Rectangle 728"/>
              <p:cNvSpPr>
                <a:spLocks noChangeArrowheads="1"/>
              </p:cNvSpPr>
              <p:nvPr/>
            </p:nvSpPr>
            <p:spPr bwMode="auto">
              <a:xfrm>
                <a:off x="5786"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4" name="Rectangle 729"/>
              <p:cNvSpPr>
                <a:spLocks noChangeArrowheads="1"/>
              </p:cNvSpPr>
              <p:nvPr/>
            </p:nvSpPr>
            <p:spPr bwMode="auto">
              <a:xfrm>
                <a:off x="5636" y="227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5" name="Rectangle 730"/>
              <p:cNvSpPr>
                <a:spLocks noChangeArrowheads="1"/>
              </p:cNvSpPr>
              <p:nvPr/>
            </p:nvSpPr>
            <p:spPr bwMode="auto">
              <a:xfrm>
                <a:off x="574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6" name="Rectangle 731"/>
              <p:cNvSpPr>
                <a:spLocks noChangeArrowheads="1"/>
              </p:cNvSpPr>
              <p:nvPr/>
            </p:nvSpPr>
            <p:spPr bwMode="auto">
              <a:xfrm>
                <a:off x="5786"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87" name="Rectangle 732"/>
              <p:cNvSpPr>
                <a:spLocks noChangeArrowheads="1"/>
              </p:cNvSpPr>
              <p:nvPr/>
            </p:nvSpPr>
            <p:spPr bwMode="auto">
              <a:xfrm>
                <a:off x="5656" y="2387"/>
                <a:ext cx="100"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8" name="Rectangle 733"/>
              <p:cNvSpPr>
                <a:spLocks noChangeArrowheads="1"/>
              </p:cNvSpPr>
              <p:nvPr/>
            </p:nvSpPr>
            <p:spPr bwMode="auto">
              <a:xfrm>
                <a:off x="5786"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289" name="Rectangle 734"/>
              <p:cNvSpPr>
                <a:spLocks noChangeArrowheads="1"/>
              </p:cNvSpPr>
              <p:nvPr/>
            </p:nvSpPr>
            <p:spPr bwMode="auto">
              <a:xfrm>
                <a:off x="5786"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290" name="Rectangle 735"/>
              <p:cNvSpPr>
                <a:spLocks noChangeArrowheads="1"/>
              </p:cNvSpPr>
              <p:nvPr/>
            </p:nvSpPr>
            <p:spPr bwMode="auto">
              <a:xfrm>
                <a:off x="5786" y="2611"/>
                <a:ext cx="14" cy="33"/>
              </a:xfrm>
              <a:prstGeom prst="rect">
                <a:avLst/>
              </a:prstGeom>
              <a:grpFill/>
              <a:ln>
                <a:noFill/>
              </a:ln>
            </p:spPr>
            <p:txBody>
              <a:bodyPr vert="horz" wrap="square" lIns="91440" tIns="45720" rIns="91440" bIns="45720" numCol="1" anchor="t" anchorCtr="0" compatLnSpc="1"/>
              <a:lstStyle/>
              <a:p>
                <a:endParaRPr lang="zh-CN" altLang="en-US"/>
              </a:p>
            </p:txBody>
          </p:sp>
          <p:sp>
            <p:nvSpPr>
              <p:cNvPr id="1291" name="Rectangle 736"/>
              <p:cNvSpPr>
                <a:spLocks noChangeArrowheads="1"/>
              </p:cNvSpPr>
              <p:nvPr/>
            </p:nvSpPr>
            <p:spPr bwMode="auto">
              <a:xfrm>
                <a:off x="5700" y="266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2" name="Rectangle 737"/>
              <p:cNvSpPr>
                <a:spLocks noChangeArrowheads="1"/>
              </p:cNvSpPr>
              <p:nvPr/>
            </p:nvSpPr>
            <p:spPr bwMode="auto">
              <a:xfrm>
                <a:off x="57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3" name="Rectangle 738"/>
              <p:cNvSpPr>
                <a:spLocks noChangeArrowheads="1"/>
              </p:cNvSpPr>
              <p:nvPr/>
            </p:nvSpPr>
            <p:spPr bwMode="auto">
              <a:xfrm>
                <a:off x="5786"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4" name="Rectangle 739"/>
              <p:cNvSpPr>
                <a:spLocks noChangeArrowheads="1"/>
              </p:cNvSpPr>
              <p:nvPr/>
            </p:nvSpPr>
            <p:spPr bwMode="auto">
              <a:xfrm>
                <a:off x="5700" y="278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5" name="Rectangle 740"/>
              <p:cNvSpPr>
                <a:spLocks noChangeArrowheads="1"/>
              </p:cNvSpPr>
              <p:nvPr/>
            </p:nvSpPr>
            <p:spPr bwMode="auto">
              <a:xfrm>
                <a:off x="559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6" name="Rectangle 741"/>
              <p:cNvSpPr>
                <a:spLocks noChangeArrowheads="1"/>
              </p:cNvSpPr>
              <p:nvPr/>
            </p:nvSpPr>
            <p:spPr bwMode="auto">
              <a:xfrm>
                <a:off x="5722"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7" name="Rectangle 742"/>
              <p:cNvSpPr>
                <a:spLocks noChangeArrowheads="1"/>
              </p:cNvSpPr>
              <p:nvPr/>
            </p:nvSpPr>
            <p:spPr bwMode="auto">
              <a:xfrm>
                <a:off x="5550"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8" name="Rectangle 743"/>
              <p:cNvSpPr>
                <a:spLocks noChangeArrowheads="1"/>
              </p:cNvSpPr>
              <p:nvPr/>
            </p:nvSpPr>
            <p:spPr bwMode="auto">
              <a:xfrm>
                <a:off x="563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299" name="Rectangle 744"/>
              <p:cNvSpPr>
                <a:spLocks noChangeArrowheads="1"/>
              </p:cNvSpPr>
              <p:nvPr/>
            </p:nvSpPr>
            <p:spPr bwMode="auto">
              <a:xfrm>
                <a:off x="5658"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0" name="Rectangle 745"/>
              <p:cNvSpPr>
                <a:spLocks noChangeArrowheads="1"/>
              </p:cNvSpPr>
              <p:nvPr/>
            </p:nvSpPr>
            <p:spPr bwMode="auto">
              <a:xfrm>
                <a:off x="5656"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1" name="Rectangle 746"/>
              <p:cNvSpPr>
                <a:spLocks noChangeArrowheads="1"/>
              </p:cNvSpPr>
              <p:nvPr/>
            </p:nvSpPr>
            <p:spPr bwMode="auto">
              <a:xfrm>
                <a:off x="5614"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2" name="Rectangle 747"/>
              <p:cNvSpPr>
                <a:spLocks noChangeArrowheads="1"/>
              </p:cNvSpPr>
              <p:nvPr/>
            </p:nvSpPr>
            <p:spPr bwMode="auto">
              <a:xfrm>
                <a:off x="555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3" name="Rectangle 748"/>
              <p:cNvSpPr>
                <a:spLocks noChangeArrowheads="1"/>
              </p:cNvSpPr>
              <p:nvPr/>
            </p:nvSpPr>
            <p:spPr bwMode="auto">
              <a:xfrm>
                <a:off x="559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4" name="Rectangle 749"/>
              <p:cNvSpPr>
                <a:spLocks noChangeArrowheads="1"/>
              </p:cNvSpPr>
              <p:nvPr/>
            </p:nvSpPr>
            <p:spPr bwMode="auto">
              <a:xfrm>
                <a:off x="5614"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5" name="Rectangle 750"/>
              <p:cNvSpPr>
                <a:spLocks noChangeArrowheads="1"/>
              </p:cNvSpPr>
              <p:nvPr/>
            </p:nvSpPr>
            <p:spPr bwMode="auto">
              <a:xfrm>
                <a:off x="5722"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6" name="Rectangle 751"/>
              <p:cNvSpPr>
                <a:spLocks noChangeArrowheads="1"/>
              </p:cNvSpPr>
              <p:nvPr/>
            </p:nvSpPr>
            <p:spPr bwMode="auto">
              <a:xfrm>
                <a:off x="5550"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7" name="Rectangle 752"/>
              <p:cNvSpPr>
                <a:spLocks noChangeArrowheads="1"/>
              </p:cNvSpPr>
              <p:nvPr/>
            </p:nvSpPr>
            <p:spPr bwMode="auto">
              <a:xfrm>
                <a:off x="5700" y="31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8" name="Rectangle 753"/>
              <p:cNvSpPr>
                <a:spLocks noChangeArrowheads="1"/>
              </p:cNvSpPr>
              <p:nvPr/>
            </p:nvSpPr>
            <p:spPr bwMode="auto">
              <a:xfrm>
                <a:off x="5614"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09" name="Rectangle 754"/>
              <p:cNvSpPr>
                <a:spLocks noChangeArrowheads="1"/>
              </p:cNvSpPr>
              <p:nvPr/>
            </p:nvSpPr>
            <p:spPr bwMode="auto">
              <a:xfrm>
                <a:off x="568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0" name="Rectangle 755"/>
              <p:cNvSpPr>
                <a:spLocks noChangeArrowheads="1"/>
              </p:cNvSpPr>
              <p:nvPr/>
            </p:nvSpPr>
            <p:spPr bwMode="auto">
              <a:xfrm>
                <a:off x="5550"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1" name="Rectangle 756"/>
              <p:cNvSpPr>
                <a:spLocks noChangeArrowheads="1"/>
              </p:cNvSpPr>
              <p:nvPr/>
            </p:nvSpPr>
            <p:spPr bwMode="auto">
              <a:xfrm>
                <a:off x="5656" y="3294"/>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312" name="Rectangle 757"/>
              <p:cNvSpPr>
                <a:spLocks noChangeArrowheads="1"/>
              </p:cNvSpPr>
              <p:nvPr/>
            </p:nvSpPr>
            <p:spPr bwMode="auto">
              <a:xfrm>
                <a:off x="5614"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3" name="Rectangle 758"/>
              <p:cNvSpPr>
                <a:spLocks noChangeArrowheads="1"/>
              </p:cNvSpPr>
              <p:nvPr/>
            </p:nvSpPr>
            <p:spPr bwMode="auto">
              <a:xfrm>
                <a:off x="5550"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4" name="Rectangle 759"/>
              <p:cNvSpPr>
                <a:spLocks noChangeArrowheads="1"/>
              </p:cNvSpPr>
              <p:nvPr/>
            </p:nvSpPr>
            <p:spPr bwMode="auto">
              <a:xfrm>
                <a:off x="565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5" name="Rectangle 760"/>
              <p:cNvSpPr>
                <a:spLocks noChangeArrowheads="1"/>
              </p:cNvSpPr>
              <p:nvPr/>
            </p:nvSpPr>
            <p:spPr bwMode="auto">
              <a:xfrm>
                <a:off x="5786"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6" name="Rectangle 761"/>
              <p:cNvSpPr>
                <a:spLocks noChangeArrowheads="1"/>
              </p:cNvSpPr>
              <p:nvPr/>
            </p:nvSpPr>
            <p:spPr bwMode="auto">
              <a:xfrm>
                <a:off x="5786" y="350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7" name="Rectangle 762"/>
              <p:cNvSpPr>
                <a:spLocks noChangeArrowheads="1"/>
              </p:cNvSpPr>
              <p:nvPr/>
            </p:nvSpPr>
            <p:spPr bwMode="auto">
              <a:xfrm>
                <a:off x="5550" y="356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18" name="Rectangle 763"/>
              <p:cNvSpPr>
                <a:spLocks noChangeArrowheads="1"/>
              </p:cNvSpPr>
              <p:nvPr/>
            </p:nvSpPr>
            <p:spPr bwMode="auto">
              <a:xfrm>
                <a:off x="565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19" name="Rectangle 764"/>
              <p:cNvSpPr>
                <a:spLocks noChangeArrowheads="1"/>
              </p:cNvSpPr>
              <p:nvPr/>
            </p:nvSpPr>
            <p:spPr bwMode="auto">
              <a:xfrm>
                <a:off x="5656" y="367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0" name="Rectangle 765"/>
              <p:cNvSpPr>
                <a:spLocks noChangeArrowheads="1"/>
              </p:cNvSpPr>
              <p:nvPr/>
            </p:nvSpPr>
            <p:spPr bwMode="auto">
              <a:xfrm>
                <a:off x="5786" y="362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1" name="Rectangle 766"/>
              <p:cNvSpPr>
                <a:spLocks noChangeArrowheads="1"/>
              </p:cNvSpPr>
              <p:nvPr/>
            </p:nvSpPr>
            <p:spPr bwMode="auto">
              <a:xfrm>
                <a:off x="578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2" name="Rectangle 767"/>
              <p:cNvSpPr>
                <a:spLocks noChangeArrowheads="1"/>
              </p:cNvSpPr>
              <p:nvPr/>
            </p:nvSpPr>
            <p:spPr bwMode="auto">
              <a:xfrm>
                <a:off x="580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3" name="Rectangle 768"/>
              <p:cNvSpPr>
                <a:spLocks noChangeArrowheads="1"/>
              </p:cNvSpPr>
              <p:nvPr/>
            </p:nvSpPr>
            <p:spPr bwMode="auto">
              <a:xfrm>
                <a:off x="5828"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4" name="Rectangle 769"/>
              <p:cNvSpPr>
                <a:spLocks noChangeArrowheads="1"/>
              </p:cNvSpPr>
              <p:nvPr/>
            </p:nvSpPr>
            <p:spPr bwMode="auto">
              <a:xfrm>
                <a:off x="587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5" name="Rectangle 770"/>
              <p:cNvSpPr>
                <a:spLocks noChangeArrowheads="1"/>
              </p:cNvSpPr>
              <p:nvPr/>
            </p:nvSpPr>
            <p:spPr bwMode="auto">
              <a:xfrm>
                <a:off x="589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6" name="Rectangle 771"/>
              <p:cNvSpPr>
                <a:spLocks noChangeArrowheads="1"/>
              </p:cNvSpPr>
              <p:nvPr/>
            </p:nvSpPr>
            <p:spPr bwMode="auto">
              <a:xfrm>
                <a:off x="589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7" name="Rectangle 772"/>
              <p:cNvSpPr>
                <a:spLocks noChangeArrowheads="1"/>
              </p:cNvSpPr>
              <p:nvPr/>
            </p:nvSpPr>
            <p:spPr bwMode="auto">
              <a:xfrm>
                <a:off x="5806" y="1880"/>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28" name="Rectangle 773"/>
              <p:cNvSpPr>
                <a:spLocks noChangeArrowheads="1"/>
              </p:cNvSpPr>
              <p:nvPr/>
            </p:nvSpPr>
            <p:spPr bwMode="auto">
              <a:xfrm>
                <a:off x="5784" y="2049"/>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29" name="Rectangle 774"/>
              <p:cNvSpPr>
                <a:spLocks noChangeArrowheads="1"/>
              </p:cNvSpPr>
              <p:nvPr/>
            </p:nvSpPr>
            <p:spPr bwMode="auto">
              <a:xfrm>
                <a:off x="5592" y="2105"/>
                <a:ext cx="22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0" name="Rectangle 775"/>
              <p:cNvSpPr>
                <a:spLocks noChangeArrowheads="1"/>
              </p:cNvSpPr>
              <p:nvPr/>
            </p:nvSpPr>
            <p:spPr bwMode="auto">
              <a:xfrm>
                <a:off x="5850" y="2105"/>
                <a:ext cx="7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1" name="Rectangle 776"/>
              <p:cNvSpPr>
                <a:spLocks noChangeArrowheads="1"/>
              </p:cNvSpPr>
              <p:nvPr/>
            </p:nvSpPr>
            <p:spPr bwMode="auto">
              <a:xfrm>
                <a:off x="5684" y="2217"/>
                <a:ext cx="220"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2" name="Rectangle 777"/>
              <p:cNvSpPr>
                <a:spLocks noChangeArrowheads="1"/>
              </p:cNvSpPr>
              <p:nvPr/>
            </p:nvSpPr>
            <p:spPr bwMode="auto">
              <a:xfrm>
                <a:off x="578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3" name="Rectangle 778"/>
              <p:cNvSpPr>
                <a:spLocks noChangeArrowheads="1"/>
              </p:cNvSpPr>
              <p:nvPr/>
            </p:nvSpPr>
            <p:spPr bwMode="auto">
              <a:xfrm>
                <a:off x="580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4" name="Rectangle 779"/>
              <p:cNvSpPr>
                <a:spLocks noChangeArrowheads="1"/>
              </p:cNvSpPr>
              <p:nvPr/>
            </p:nvSpPr>
            <p:spPr bwMode="auto">
              <a:xfrm>
                <a:off x="5806" y="2387"/>
                <a:ext cx="12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5" name="Rectangle 780"/>
              <p:cNvSpPr>
                <a:spLocks noChangeArrowheads="1"/>
              </p:cNvSpPr>
              <p:nvPr/>
            </p:nvSpPr>
            <p:spPr bwMode="auto">
              <a:xfrm>
                <a:off x="589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6" name="Rectangle 781"/>
              <p:cNvSpPr>
                <a:spLocks noChangeArrowheads="1"/>
              </p:cNvSpPr>
              <p:nvPr/>
            </p:nvSpPr>
            <p:spPr bwMode="auto">
              <a:xfrm>
                <a:off x="5784" y="2499"/>
                <a:ext cx="15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37" name="Rectangle 782"/>
              <p:cNvSpPr>
                <a:spLocks noChangeArrowheads="1"/>
              </p:cNvSpPr>
              <p:nvPr/>
            </p:nvSpPr>
            <p:spPr bwMode="auto">
              <a:xfrm>
                <a:off x="5784" y="2668"/>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8" name="Rectangle 783"/>
              <p:cNvSpPr>
                <a:spLocks noChangeArrowheads="1"/>
              </p:cNvSpPr>
              <p:nvPr/>
            </p:nvSpPr>
            <p:spPr bwMode="auto">
              <a:xfrm>
                <a:off x="589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39" name="Rectangle 784"/>
              <p:cNvSpPr>
                <a:spLocks noChangeArrowheads="1"/>
              </p:cNvSpPr>
              <p:nvPr/>
            </p:nvSpPr>
            <p:spPr bwMode="auto">
              <a:xfrm>
                <a:off x="580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0" name="Rectangle 785"/>
              <p:cNvSpPr>
                <a:spLocks noChangeArrowheads="1"/>
              </p:cNvSpPr>
              <p:nvPr/>
            </p:nvSpPr>
            <p:spPr bwMode="auto">
              <a:xfrm>
                <a:off x="5828" y="2780"/>
                <a:ext cx="76"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1" name="Rectangle 786"/>
              <p:cNvSpPr>
                <a:spLocks noChangeArrowheads="1"/>
              </p:cNvSpPr>
              <p:nvPr/>
            </p:nvSpPr>
            <p:spPr bwMode="auto">
              <a:xfrm>
                <a:off x="5914"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2" name="Rectangle 787"/>
              <p:cNvSpPr>
                <a:spLocks noChangeArrowheads="1"/>
              </p:cNvSpPr>
              <p:nvPr/>
            </p:nvSpPr>
            <p:spPr bwMode="auto">
              <a:xfrm>
                <a:off x="5936"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3" name="Rectangle 788"/>
              <p:cNvSpPr>
                <a:spLocks noChangeArrowheads="1"/>
              </p:cNvSpPr>
              <p:nvPr/>
            </p:nvSpPr>
            <p:spPr bwMode="auto">
              <a:xfrm>
                <a:off x="5980"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4" name="Rectangle 789"/>
              <p:cNvSpPr>
                <a:spLocks noChangeArrowheads="1"/>
              </p:cNvSpPr>
              <p:nvPr/>
            </p:nvSpPr>
            <p:spPr bwMode="auto">
              <a:xfrm>
                <a:off x="6000" y="16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5" name="Rectangle 790"/>
              <p:cNvSpPr>
                <a:spLocks noChangeArrowheads="1"/>
              </p:cNvSpPr>
              <p:nvPr/>
            </p:nvSpPr>
            <p:spPr bwMode="auto">
              <a:xfrm>
                <a:off x="6022" y="16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46" name="Rectangle 791"/>
              <p:cNvSpPr>
                <a:spLocks noChangeArrowheads="1"/>
              </p:cNvSpPr>
              <p:nvPr/>
            </p:nvSpPr>
            <p:spPr bwMode="auto">
              <a:xfrm>
                <a:off x="6022" y="1768"/>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7" name="Rectangle 792"/>
              <p:cNvSpPr>
                <a:spLocks noChangeArrowheads="1"/>
              </p:cNvSpPr>
              <p:nvPr/>
            </p:nvSpPr>
            <p:spPr bwMode="auto">
              <a:xfrm>
                <a:off x="5700" y="1824"/>
                <a:ext cx="228"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8" name="Rectangle 793"/>
              <p:cNvSpPr>
                <a:spLocks noChangeArrowheads="1"/>
              </p:cNvSpPr>
              <p:nvPr/>
            </p:nvSpPr>
            <p:spPr bwMode="auto">
              <a:xfrm>
                <a:off x="5942" y="1824"/>
                <a:ext cx="7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49" name="Rectangle 794"/>
              <p:cNvSpPr>
                <a:spLocks noChangeArrowheads="1"/>
              </p:cNvSpPr>
              <p:nvPr/>
            </p:nvSpPr>
            <p:spPr bwMode="auto">
              <a:xfrm>
                <a:off x="6022" y="1824"/>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0" name="Rectangle 795"/>
              <p:cNvSpPr>
                <a:spLocks noChangeArrowheads="1"/>
              </p:cNvSpPr>
              <p:nvPr/>
            </p:nvSpPr>
            <p:spPr bwMode="auto">
              <a:xfrm>
                <a:off x="6022" y="18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351" name="Rectangle 796"/>
              <p:cNvSpPr>
                <a:spLocks noChangeArrowheads="1"/>
              </p:cNvSpPr>
              <p:nvPr/>
            </p:nvSpPr>
            <p:spPr bwMode="auto">
              <a:xfrm>
                <a:off x="5700" y="1936"/>
                <a:ext cx="228"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2" name="Rectangle 797"/>
              <p:cNvSpPr>
                <a:spLocks noChangeArrowheads="1"/>
              </p:cNvSpPr>
              <p:nvPr/>
            </p:nvSpPr>
            <p:spPr bwMode="auto">
              <a:xfrm>
                <a:off x="5958" y="1936"/>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3" name="Rectangle 798"/>
              <p:cNvSpPr>
                <a:spLocks noChangeArrowheads="1"/>
              </p:cNvSpPr>
              <p:nvPr/>
            </p:nvSpPr>
            <p:spPr bwMode="auto">
              <a:xfrm>
                <a:off x="5978" y="1936"/>
                <a:ext cx="36" cy="33"/>
              </a:xfrm>
              <a:prstGeom prst="rect">
                <a:avLst/>
              </a:prstGeom>
              <a:grpFill/>
              <a:ln>
                <a:noFill/>
              </a:ln>
            </p:spPr>
            <p:txBody>
              <a:bodyPr vert="horz" wrap="square" lIns="91440" tIns="45720" rIns="91440" bIns="45720" numCol="1" anchor="t" anchorCtr="0" compatLnSpc="1"/>
              <a:lstStyle/>
              <a:p>
                <a:endParaRPr lang="zh-CN" altLang="en-US"/>
              </a:p>
            </p:txBody>
          </p:sp>
          <p:sp>
            <p:nvSpPr>
              <p:cNvPr id="1354" name="Rectangle 799"/>
              <p:cNvSpPr>
                <a:spLocks noChangeArrowheads="1"/>
              </p:cNvSpPr>
              <p:nvPr/>
            </p:nvSpPr>
            <p:spPr bwMode="auto">
              <a:xfrm>
                <a:off x="5914" y="2049"/>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5" name="Rectangle 800"/>
              <p:cNvSpPr>
                <a:spLocks noChangeArrowheads="1"/>
              </p:cNvSpPr>
              <p:nvPr/>
            </p:nvSpPr>
            <p:spPr bwMode="auto">
              <a:xfrm>
                <a:off x="5958"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6" name="Rectangle 801"/>
              <p:cNvSpPr>
                <a:spLocks noChangeArrowheads="1"/>
              </p:cNvSpPr>
              <p:nvPr/>
            </p:nvSpPr>
            <p:spPr bwMode="auto">
              <a:xfrm>
                <a:off x="6022" y="20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7" name="Rectangle 802"/>
              <p:cNvSpPr>
                <a:spLocks noChangeArrowheads="1"/>
              </p:cNvSpPr>
              <p:nvPr/>
            </p:nvSpPr>
            <p:spPr bwMode="auto">
              <a:xfrm>
                <a:off x="5936"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8" name="Rectangle 803"/>
              <p:cNvSpPr>
                <a:spLocks noChangeArrowheads="1"/>
              </p:cNvSpPr>
              <p:nvPr/>
            </p:nvSpPr>
            <p:spPr bwMode="auto">
              <a:xfrm>
                <a:off x="6000" y="21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59" name="Rectangle 804"/>
              <p:cNvSpPr>
                <a:spLocks noChangeArrowheads="1"/>
              </p:cNvSpPr>
              <p:nvPr/>
            </p:nvSpPr>
            <p:spPr bwMode="auto">
              <a:xfrm>
                <a:off x="6022" y="21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0" name="Rectangle 805"/>
              <p:cNvSpPr>
                <a:spLocks noChangeArrowheads="1"/>
              </p:cNvSpPr>
              <p:nvPr/>
            </p:nvSpPr>
            <p:spPr bwMode="auto">
              <a:xfrm>
                <a:off x="5980"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1" name="Rectangle 806"/>
              <p:cNvSpPr>
                <a:spLocks noChangeArrowheads="1"/>
              </p:cNvSpPr>
              <p:nvPr/>
            </p:nvSpPr>
            <p:spPr bwMode="auto">
              <a:xfrm>
                <a:off x="6022" y="21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2" name="Rectangle 807"/>
              <p:cNvSpPr>
                <a:spLocks noChangeArrowheads="1"/>
              </p:cNvSpPr>
              <p:nvPr/>
            </p:nvSpPr>
            <p:spPr bwMode="auto">
              <a:xfrm>
                <a:off x="5980" y="2217"/>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3" name="Rectangle 808"/>
              <p:cNvSpPr>
                <a:spLocks noChangeArrowheads="1"/>
              </p:cNvSpPr>
              <p:nvPr/>
            </p:nvSpPr>
            <p:spPr bwMode="auto">
              <a:xfrm>
                <a:off x="6022" y="22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4" name="Rectangle 809"/>
              <p:cNvSpPr>
                <a:spLocks noChangeArrowheads="1"/>
              </p:cNvSpPr>
              <p:nvPr/>
            </p:nvSpPr>
            <p:spPr bwMode="auto">
              <a:xfrm>
                <a:off x="5870" y="2273"/>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1365" name="Rectangle 810"/>
              <p:cNvSpPr>
                <a:spLocks noChangeArrowheads="1"/>
              </p:cNvSpPr>
              <p:nvPr/>
            </p:nvSpPr>
            <p:spPr bwMode="auto">
              <a:xfrm>
                <a:off x="5980" y="2273"/>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1" name="Group 1012"/>
            <p:cNvGrpSpPr/>
            <p:nvPr/>
          </p:nvGrpSpPr>
          <p:grpSpPr bwMode="auto">
            <a:xfrm>
              <a:off x="-3900818" y="-1035049"/>
              <a:ext cx="2209875" cy="4397375"/>
              <a:chOff x="4814" y="935"/>
              <a:chExt cx="1392" cy="2770"/>
            </a:xfrm>
            <a:grpFill/>
          </p:grpSpPr>
          <p:sp>
            <p:nvSpPr>
              <p:cNvPr id="966" name="Rectangle 812"/>
              <p:cNvSpPr>
                <a:spLocks noChangeArrowheads="1"/>
              </p:cNvSpPr>
              <p:nvPr/>
            </p:nvSpPr>
            <p:spPr bwMode="auto">
              <a:xfrm>
                <a:off x="6022"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7" name="Rectangle 813"/>
              <p:cNvSpPr>
                <a:spLocks noChangeArrowheads="1"/>
              </p:cNvSpPr>
              <p:nvPr/>
            </p:nvSpPr>
            <p:spPr bwMode="auto">
              <a:xfrm>
                <a:off x="6002" y="2329"/>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68" name="Rectangle 814"/>
              <p:cNvSpPr>
                <a:spLocks noChangeArrowheads="1"/>
              </p:cNvSpPr>
              <p:nvPr/>
            </p:nvSpPr>
            <p:spPr bwMode="auto">
              <a:xfrm>
                <a:off x="5936"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9" name="Rectangle 815"/>
              <p:cNvSpPr>
                <a:spLocks noChangeArrowheads="1"/>
              </p:cNvSpPr>
              <p:nvPr/>
            </p:nvSpPr>
            <p:spPr bwMode="auto">
              <a:xfrm>
                <a:off x="5980"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0" name="Rectangle 816"/>
              <p:cNvSpPr>
                <a:spLocks noChangeArrowheads="1"/>
              </p:cNvSpPr>
              <p:nvPr/>
            </p:nvSpPr>
            <p:spPr bwMode="auto">
              <a:xfrm>
                <a:off x="6000" y="238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71" name="Rectangle 817"/>
              <p:cNvSpPr>
                <a:spLocks noChangeArrowheads="1"/>
              </p:cNvSpPr>
              <p:nvPr/>
            </p:nvSpPr>
            <p:spPr bwMode="auto">
              <a:xfrm>
                <a:off x="6022" y="238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2" name="Rectangle 818"/>
              <p:cNvSpPr>
                <a:spLocks noChangeArrowheads="1"/>
              </p:cNvSpPr>
              <p:nvPr/>
            </p:nvSpPr>
            <p:spPr bwMode="auto">
              <a:xfrm>
                <a:off x="5936" y="2443"/>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73" name="Rectangle 819"/>
              <p:cNvSpPr>
                <a:spLocks noChangeArrowheads="1"/>
              </p:cNvSpPr>
              <p:nvPr/>
            </p:nvSpPr>
            <p:spPr bwMode="auto">
              <a:xfrm>
                <a:off x="6022" y="244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4" name="Rectangle 820"/>
              <p:cNvSpPr>
                <a:spLocks noChangeArrowheads="1"/>
              </p:cNvSpPr>
              <p:nvPr/>
            </p:nvSpPr>
            <p:spPr bwMode="auto">
              <a:xfrm>
                <a:off x="6022" y="2499"/>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75" name="Rectangle 821"/>
              <p:cNvSpPr>
                <a:spLocks noChangeArrowheads="1"/>
              </p:cNvSpPr>
              <p:nvPr/>
            </p:nvSpPr>
            <p:spPr bwMode="auto">
              <a:xfrm>
                <a:off x="5914" y="255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76" name="Rectangle 822"/>
              <p:cNvSpPr>
                <a:spLocks noChangeArrowheads="1"/>
              </p:cNvSpPr>
              <p:nvPr/>
            </p:nvSpPr>
            <p:spPr bwMode="auto">
              <a:xfrm>
                <a:off x="5980" y="255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7" name="Rectangle 823"/>
              <p:cNvSpPr>
                <a:spLocks noChangeArrowheads="1"/>
              </p:cNvSpPr>
              <p:nvPr/>
            </p:nvSpPr>
            <p:spPr bwMode="auto">
              <a:xfrm>
                <a:off x="6002" y="2555"/>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978" name="Rectangle 824"/>
              <p:cNvSpPr>
                <a:spLocks noChangeArrowheads="1"/>
              </p:cNvSpPr>
              <p:nvPr/>
            </p:nvSpPr>
            <p:spPr bwMode="auto">
              <a:xfrm>
                <a:off x="6022" y="2611"/>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979" name="Rectangle 825"/>
              <p:cNvSpPr>
                <a:spLocks noChangeArrowheads="1"/>
              </p:cNvSpPr>
              <p:nvPr/>
            </p:nvSpPr>
            <p:spPr bwMode="auto">
              <a:xfrm>
                <a:off x="5958"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0" name="Rectangle 826"/>
              <p:cNvSpPr>
                <a:spLocks noChangeArrowheads="1"/>
              </p:cNvSpPr>
              <p:nvPr/>
            </p:nvSpPr>
            <p:spPr bwMode="auto">
              <a:xfrm>
                <a:off x="6022" y="266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1" name="Rectangle 827"/>
              <p:cNvSpPr>
                <a:spLocks noChangeArrowheads="1"/>
              </p:cNvSpPr>
              <p:nvPr/>
            </p:nvSpPr>
            <p:spPr bwMode="auto">
              <a:xfrm>
                <a:off x="6000" y="272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2" name="Rectangle 828"/>
              <p:cNvSpPr>
                <a:spLocks noChangeArrowheads="1"/>
              </p:cNvSpPr>
              <p:nvPr/>
            </p:nvSpPr>
            <p:spPr bwMode="auto">
              <a:xfrm>
                <a:off x="5936"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3" name="Rectangle 829"/>
              <p:cNvSpPr>
                <a:spLocks noChangeArrowheads="1"/>
              </p:cNvSpPr>
              <p:nvPr/>
            </p:nvSpPr>
            <p:spPr bwMode="auto">
              <a:xfrm>
                <a:off x="5980"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4" name="Rectangle 830"/>
              <p:cNvSpPr>
                <a:spLocks noChangeArrowheads="1"/>
              </p:cNvSpPr>
              <p:nvPr/>
            </p:nvSpPr>
            <p:spPr bwMode="auto">
              <a:xfrm>
                <a:off x="6022" y="278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5" name="Rectangle 831"/>
              <p:cNvSpPr>
                <a:spLocks noChangeArrowheads="1"/>
              </p:cNvSpPr>
              <p:nvPr/>
            </p:nvSpPr>
            <p:spPr bwMode="auto">
              <a:xfrm>
                <a:off x="5914" y="283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6" name="Rectangle 832"/>
              <p:cNvSpPr>
                <a:spLocks noChangeArrowheads="1"/>
              </p:cNvSpPr>
              <p:nvPr/>
            </p:nvSpPr>
            <p:spPr bwMode="auto">
              <a:xfrm>
                <a:off x="6022" y="283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7" name="Rectangle 833"/>
              <p:cNvSpPr>
                <a:spLocks noChangeArrowheads="1"/>
              </p:cNvSpPr>
              <p:nvPr/>
            </p:nvSpPr>
            <p:spPr bwMode="auto">
              <a:xfrm>
                <a:off x="5914" y="289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88" name="Rectangle 834"/>
              <p:cNvSpPr>
                <a:spLocks noChangeArrowheads="1"/>
              </p:cNvSpPr>
              <p:nvPr/>
            </p:nvSpPr>
            <p:spPr bwMode="auto">
              <a:xfrm>
                <a:off x="5958" y="289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89" name="Rectangle 835"/>
              <p:cNvSpPr>
                <a:spLocks noChangeArrowheads="1"/>
              </p:cNvSpPr>
              <p:nvPr/>
            </p:nvSpPr>
            <p:spPr bwMode="auto">
              <a:xfrm>
                <a:off x="5656" y="2942"/>
                <a:ext cx="14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0" name="Rectangle 836"/>
              <p:cNvSpPr>
                <a:spLocks noChangeArrowheads="1"/>
              </p:cNvSpPr>
              <p:nvPr/>
            </p:nvSpPr>
            <p:spPr bwMode="auto">
              <a:xfrm>
                <a:off x="5806"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1" name="Rectangle 837"/>
              <p:cNvSpPr>
                <a:spLocks noChangeArrowheads="1"/>
              </p:cNvSpPr>
              <p:nvPr/>
            </p:nvSpPr>
            <p:spPr bwMode="auto">
              <a:xfrm>
                <a:off x="5870"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2" name="Rectangle 838"/>
              <p:cNvSpPr>
                <a:spLocks noChangeArrowheads="1"/>
              </p:cNvSpPr>
              <p:nvPr/>
            </p:nvSpPr>
            <p:spPr bwMode="auto">
              <a:xfrm>
                <a:off x="5914" y="29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3" name="Rectangle 839"/>
              <p:cNvSpPr>
                <a:spLocks noChangeArrowheads="1"/>
              </p:cNvSpPr>
              <p:nvPr/>
            </p:nvSpPr>
            <p:spPr bwMode="auto">
              <a:xfrm>
                <a:off x="6022" y="29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4" name="Rectangle 840"/>
              <p:cNvSpPr>
                <a:spLocks noChangeArrowheads="1"/>
              </p:cNvSpPr>
              <p:nvPr/>
            </p:nvSpPr>
            <p:spPr bwMode="auto">
              <a:xfrm>
                <a:off x="5850"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5" name="Rectangle 841"/>
              <p:cNvSpPr>
                <a:spLocks noChangeArrowheads="1"/>
              </p:cNvSpPr>
              <p:nvPr/>
            </p:nvSpPr>
            <p:spPr bwMode="auto">
              <a:xfrm>
                <a:off x="6000" y="299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96" name="Rectangle 842"/>
              <p:cNvSpPr>
                <a:spLocks noChangeArrowheads="1"/>
              </p:cNvSpPr>
              <p:nvPr/>
            </p:nvSpPr>
            <p:spPr bwMode="auto">
              <a:xfrm>
                <a:off x="6022" y="29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7" name="Rectangle 843"/>
              <p:cNvSpPr>
                <a:spLocks noChangeArrowheads="1"/>
              </p:cNvSpPr>
              <p:nvPr/>
            </p:nvSpPr>
            <p:spPr bwMode="auto">
              <a:xfrm>
                <a:off x="5936"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8" name="Rectangle 844"/>
              <p:cNvSpPr>
                <a:spLocks noChangeArrowheads="1"/>
              </p:cNvSpPr>
              <p:nvPr/>
            </p:nvSpPr>
            <p:spPr bwMode="auto">
              <a:xfrm>
                <a:off x="5980"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99" name="Rectangle 845"/>
              <p:cNvSpPr>
                <a:spLocks noChangeArrowheads="1"/>
              </p:cNvSpPr>
              <p:nvPr/>
            </p:nvSpPr>
            <p:spPr bwMode="auto">
              <a:xfrm>
                <a:off x="6022" y="30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0" name="Rectangle 846"/>
              <p:cNvSpPr>
                <a:spLocks noChangeArrowheads="1"/>
              </p:cNvSpPr>
              <p:nvPr/>
            </p:nvSpPr>
            <p:spPr bwMode="auto">
              <a:xfrm>
                <a:off x="585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1" name="Rectangle 847"/>
              <p:cNvSpPr>
                <a:spLocks noChangeArrowheads="1"/>
              </p:cNvSpPr>
              <p:nvPr/>
            </p:nvSpPr>
            <p:spPr bwMode="auto">
              <a:xfrm>
                <a:off x="5806"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2" name="Rectangle 848"/>
              <p:cNvSpPr>
                <a:spLocks noChangeArrowheads="1"/>
              </p:cNvSpPr>
              <p:nvPr/>
            </p:nvSpPr>
            <p:spPr bwMode="auto">
              <a:xfrm>
                <a:off x="5958"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3" name="Rectangle 849"/>
              <p:cNvSpPr>
                <a:spLocks noChangeArrowheads="1"/>
              </p:cNvSpPr>
              <p:nvPr/>
            </p:nvSpPr>
            <p:spPr bwMode="auto">
              <a:xfrm>
                <a:off x="5980" y="309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4" name="Rectangle 850"/>
              <p:cNvSpPr>
                <a:spLocks noChangeArrowheads="1"/>
              </p:cNvSpPr>
              <p:nvPr/>
            </p:nvSpPr>
            <p:spPr bwMode="auto">
              <a:xfrm>
                <a:off x="5936"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5" name="Rectangle 851"/>
              <p:cNvSpPr>
                <a:spLocks noChangeArrowheads="1"/>
              </p:cNvSpPr>
              <p:nvPr/>
            </p:nvSpPr>
            <p:spPr bwMode="auto">
              <a:xfrm>
                <a:off x="589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6" name="Rectangle 852"/>
              <p:cNvSpPr>
                <a:spLocks noChangeArrowheads="1"/>
              </p:cNvSpPr>
              <p:nvPr/>
            </p:nvSpPr>
            <p:spPr bwMode="auto">
              <a:xfrm>
                <a:off x="6022" y="31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7" name="Rectangle 853"/>
              <p:cNvSpPr>
                <a:spLocks noChangeArrowheads="1"/>
              </p:cNvSpPr>
              <p:nvPr/>
            </p:nvSpPr>
            <p:spPr bwMode="auto">
              <a:xfrm>
                <a:off x="5850"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8" name="Rectangle 854"/>
              <p:cNvSpPr>
                <a:spLocks noChangeArrowheads="1"/>
              </p:cNvSpPr>
              <p:nvPr/>
            </p:nvSpPr>
            <p:spPr bwMode="auto">
              <a:xfrm>
                <a:off x="6022" y="319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09" name="Rectangle 855"/>
              <p:cNvSpPr>
                <a:spLocks noChangeArrowheads="1"/>
              </p:cNvSpPr>
              <p:nvPr/>
            </p:nvSpPr>
            <p:spPr bwMode="auto">
              <a:xfrm>
                <a:off x="5936"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0" name="Rectangle 856"/>
              <p:cNvSpPr>
                <a:spLocks noChangeArrowheads="1"/>
              </p:cNvSpPr>
              <p:nvPr/>
            </p:nvSpPr>
            <p:spPr bwMode="auto">
              <a:xfrm>
                <a:off x="5828"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1" name="Rectangle 857"/>
              <p:cNvSpPr>
                <a:spLocks noChangeArrowheads="1"/>
              </p:cNvSpPr>
              <p:nvPr/>
            </p:nvSpPr>
            <p:spPr bwMode="auto">
              <a:xfrm>
                <a:off x="5892" y="32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2" name="Rectangle 858"/>
              <p:cNvSpPr>
                <a:spLocks noChangeArrowheads="1"/>
              </p:cNvSpPr>
              <p:nvPr/>
            </p:nvSpPr>
            <p:spPr bwMode="auto">
              <a:xfrm>
                <a:off x="589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3" name="Rectangle 859"/>
              <p:cNvSpPr>
                <a:spLocks noChangeArrowheads="1"/>
              </p:cNvSpPr>
              <p:nvPr/>
            </p:nvSpPr>
            <p:spPr bwMode="auto">
              <a:xfrm>
                <a:off x="6022" y="3294"/>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014" name="Rectangle 860"/>
              <p:cNvSpPr>
                <a:spLocks noChangeArrowheads="1"/>
              </p:cNvSpPr>
              <p:nvPr/>
            </p:nvSpPr>
            <p:spPr bwMode="auto">
              <a:xfrm>
                <a:off x="5936"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5" name="Rectangle 861"/>
              <p:cNvSpPr>
                <a:spLocks noChangeArrowheads="1"/>
              </p:cNvSpPr>
              <p:nvPr/>
            </p:nvSpPr>
            <p:spPr bwMode="auto">
              <a:xfrm>
                <a:off x="5850" y="334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16" name="Rectangle 862"/>
              <p:cNvSpPr>
                <a:spLocks noChangeArrowheads="1"/>
              </p:cNvSpPr>
              <p:nvPr/>
            </p:nvSpPr>
            <p:spPr bwMode="auto">
              <a:xfrm>
                <a:off x="5784" y="3393"/>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7" name="Rectangle 863"/>
              <p:cNvSpPr>
                <a:spLocks noChangeArrowheads="1"/>
              </p:cNvSpPr>
              <p:nvPr/>
            </p:nvSpPr>
            <p:spPr bwMode="auto">
              <a:xfrm>
                <a:off x="589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8" name="Rectangle 864"/>
              <p:cNvSpPr>
                <a:spLocks noChangeArrowheads="1"/>
              </p:cNvSpPr>
              <p:nvPr/>
            </p:nvSpPr>
            <p:spPr bwMode="auto">
              <a:xfrm>
                <a:off x="6022" y="3393"/>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19" name="Rectangle 865"/>
              <p:cNvSpPr>
                <a:spLocks noChangeArrowheads="1"/>
              </p:cNvSpPr>
              <p:nvPr/>
            </p:nvSpPr>
            <p:spPr bwMode="auto">
              <a:xfrm>
                <a:off x="6022" y="3449"/>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0" name="Rectangle 866"/>
              <p:cNvSpPr>
                <a:spLocks noChangeArrowheads="1"/>
              </p:cNvSpPr>
              <p:nvPr/>
            </p:nvSpPr>
            <p:spPr bwMode="auto">
              <a:xfrm>
                <a:off x="589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1" name="Rectangle 867"/>
              <p:cNvSpPr>
                <a:spLocks noChangeArrowheads="1"/>
              </p:cNvSpPr>
              <p:nvPr/>
            </p:nvSpPr>
            <p:spPr bwMode="auto">
              <a:xfrm>
                <a:off x="6022" y="350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2" name="Rectangle 868"/>
              <p:cNvSpPr>
                <a:spLocks noChangeArrowheads="1"/>
              </p:cNvSpPr>
              <p:nvPr/>
            </p:nvSpPr>
            <p:spPr bwMode="auto">
              <a:xfrm>
                <a:off x="5914" y="356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023" name="Rectangle 869"/>
              <p:cNvSpPr>
                <a:spLocks noChangeArrowheads="1"/>
              </p:cNvSpPr>
              <p:nvPr/>
            </p:nvSpPr>
            <p:spPr bwMode="auto">
              <a:xfrm>
                <a:off x="5892" y="367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4" name="Rectangle 870"/>
              <p:cNvSpPr>
                <a:spLocks noChangeArrowheads="1"/>
              </p:cNvSpPr>
              <p:nvPr/>
            </p:nvSpPr>
            <p:spPr bwMode="auto">
              <a:xfrm>
                <a:off x="6022" y="362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025" name="Freeform 871"/>
              <p:cNvSpPr/>
              <p:nvPr/>
            </p:nvSpPr>
            <p:spPr bwMode="auto">
              <a:xfrm>
                <a:off x="6052" y="1656"/>
                <a:ext cx="154" cy="351"/>
              </a:xfrm>
              <a:custGeom>
                <a:avLst/>
                <a:gdLst>
                  <a:gd name="T0" fmla="*/ 0 w 154"/>
                  <a:gd name="T1" fmla="*/ 0 h 351"/>
                  <a:gd name="T2" fmla="*/ 0 w 154"/>
                  <a:gd name="T3" fmla="*/ 32 h 351"/>
                  <a:gd name="T4" fmla="*/ 154 w 154"/>
                  <a:gd name="T5" fmla="*/ 351 h 351"/>
                  <a:gd name="T6" fmla="*/ 154 w 154"/>
                  <a:gd name="T7" fmla="*/ 335 h 351"/>
                  <a:gd name="T8" fmla="*/ 0 w 154"/>
                  <a:gd name="T9" fmla="*/ 0 h 351"/>
                </a:gdLst>
                <a:ahLst/>
                <a:cxnLst>
                  <a:cxn ang="0">
                    <a:pos x="T0" y="T1"/>
                  </a:cxn>
                  <a:cxn ang="0">
                    <a:pos x="T2" y="T3"/>
                  </a:cxn>
                  <a:cxn ang="0">
                    <a:pos x="T4" y="T5"/>
                  </a:cxn>
                  <a:cxn ang="0">
                    <a:pos x="T6" y="T7"/>
                  </a:cxn>
                  <a:cxn ang="0">
                    <a:pos x="T8" y="T9"/>
                  </a:cxn>
                </a:cxnLst>
                <a:rect l="0" t="0" r="r" b="b"/>
                <a:pathLst>
                  <a:path w="154" h="351">
                    <a:moveTo>
                      <a:pt x="0" y="0"/>
                    </a:moveTo>
                    <a:lnTo>
                      <a:pt x="0" y="32"/>
                    </a:lnTo>
                    <a:lnTo>
                      <a:pt x="154" y="351"/>
                    </a:lnTo>
                    <a:lnTo>
                      <a:pt x="154" y="335"/>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6" name="Freeform 872"/>
              <p:cNvSpPr/>
              <p:nvPr/>
            </p:nvSpPr>
            <p:spPr bwMode="auto">
              <a:xfrm>
                <a:off x="6052" y="1712"/>
                <a:ext cx="54" cy="136"/>
              </a:xfrm>
              <a:custGeom>
                <a:avLst/>
                <a:gdLst>
                  <a:gd name="T0" fmla="*/ 0 w 54"/>
                  <a:gd name="T1" fmla="*/ 0 h 136"/>
                  <a:gd name="T2" fmla="*/ 54 w 54"/>
                  <a:gd name="T3" fmla="*/ 110 h 136"/>
                  <a:gd name="T4" fmla="*/ 54 w 54"/>
                  <a:gd name="T5" fmla="*/ 136 h 136"/>
                  <a:gd name="T6" fmla="*/ 0 w 54"/>
                  <a:gd name="T7" fmla="*/ 32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27" name="Freeform 873"/>
              <p:cNvSpPr/>
              <p:nvPr/>
            </p:nvSpPr>
            <p:spPr bwMode="auto">
              <a:xfrm>
                <a:off x="6122" y="1854"/>
                <a:ext cx="48" cy="119"/>
              </a:xfrm>
              <a:custGeom>
                <a:avLst/>
                <a:gdLst>
                  <a:gd name="T0" fmla="*/ 48 w 48"/>
                  <a:gd name="T1" fmla="*/ 100 h 119"/>
                  <a:gd name="T2" fmla="*/ 48 w 48"/>
                  <a:gd name="T3" fmla="*/ 119 h 119"/>
                  <a:gd name="T4" fmla="*/ 0 w 48"/>
                  <a:gd name="T5" fmla="*/ 24 h 119"/>
                  <a:gd name="T6" fmla="*/ 0 w 48"/>
                  <a:gd name="T7" fmla="*/ 0 h 119"/>
                  <a:gd name="T8" fmla="*/ 48 w 48"/>
                  <a:gd name="T9" fmla="*/ 100 h 119"/>
                </a:gdLst>
                <a:ahLst/>
                <a:cxnLst>
                  <a:cxn ang="0">
                    <a:pos x="T0" y="T1"/>
                  </a:cxn>
                  <a:cxn ang="0">
                    <a:pos x="T2" y="T3"/>
                  </a:cxn>
                  <a:cxn ang="0">
                    <a:pos x="T4" y="T5"/>
                  </a:cxn>
                  <a:cxn ang="0">
                    <a:pos x="T6" y="T7"/>
                  </a:cxn>
                  <a:cxn ang="0">
                    <a:pos x="T8" y="T9"/>
                  </a:cxn>
                </a:cxnLst>
                <a:rect l="0" t="0" r="r" b="b"/>
                <a:pathLst>
                  <a:path w="48" h="119">
                    <a:moveTo>
                      <a:pt x="48" y="100"/>
                    </a:moveTo>
                    <a:lnTo>
                      <a:pt x="48" y="119"/>
                    </a:lnTo>
                    <a:lnTo>
                      <a:pt x="0" y="24"/>
                    </a:lnTo>
                    <a:lnTo>
                      <a:pt x="0" y="0"/>
                    </a:lnTo>
                    <a:lnTo>
                      <a:pt x="48" y="100"/>
                    </a:lnTo>
                    <a:close/>
                  </a:path>
                </a:pathLst>
              </a:custGeom>
              <a:grpFill/>
              <a:ln>
                <a:noFill/>
              </a:ln>
            </p:spPr>
            <p:txBody>
              <a:bodyPr vert="horz" wrap="square" lIns="91440" tIns="45720" rIns="91440" bIns="45720" numCol="1" anchor="t" anchorCtr="0" compatLnSpc="1"/>
              <a:lstStyle/>
              <a:p>
                <a:endParaRPr lang="zh-CN" altLang="en-US"/>
              </a:p>
            </p:txBody>
          </p:sp>
          <p:sp>
            <p:nvSpPr>
              <p:cNvPr id="1028" name="Freeform 874"/>
              <p:cNvSpPr/>
              <p:nvPr/>
            </p:nvSpPr>
            <p:spPr bwMode="auto">
              <a:xfrm>
                <a:off x="6186" y="1985"/>
                <a:ext cx="20" cy="56"/>
              </a:xfrm>
              <a:custGeom>
                <a:avLst/>
                <a:gdLst>
                  <a:gd name="T0" fmla="*/ 20 w 20"/>
                  <a:gd name="T1" fmla="*/ 40 h 56"/>
                  <a:gd name="T2" fmla="*/ 20 w 20"/>
                  <a:gd name="T3" fmla="*/ 56 h 56"/>
                  <a:gd name="T4" fmla="*/ 0 w 20"/>
                  <a:gd name="T5" fmla="*/ 18 h 56"/>
                  <a:gd name="T6" fmla="*/ 0 w 20"/>
                  <a:gd name="T7" fmla="*/ 0 h 56"/>
                  <a:gd name="T8" fmla="*/ 20 w 20"/>
                  <a:gd name="T9" fmla="*/ 40 h 56"/>
                </a:gdLst>
                <a:ahLst/>
                <a:cxnLst>
                  <a:cxn ang="0">
                    <a:pos x="T0" y="T1"/>
                  </a:cxn>
                  <a:cxn ang="0">
                    <a:pos x="T2" y="T3"/>
                  </a:cxn>
                  <a:cxn ang="0">
                    <a:pos x="T4" y="T5"/>
                  </a:cxn>
                  <a:cxn ang="0">
                    <a:pos x="T6" y="T7"/>
                  </a:cxn>
                  <a:cxn ang="0">
                    <a:pos x="T8" y="T9"/>
                  </a:cxn>
                </a:cxnLst>
                <a:rect l="0" t="0" r="r" b="b"/>
                <a:pathLst>
                  <a:path w="20" h="56">
                    <a:moveTo>
                      <a:pt x="20" y="40"/>
                    </a:moveTo>
                    <a:lnTo>
                      <a:pt x="20" y="56"/>
                    </a:lnTo>
                    <a:lnTo>
                      <a:pt x="0" y="18"/>
                    </a:lnTo>
                    <a:lnTo>
                      <a:pt x="0" y="0"/>
                    </a:lnTo>
                    <a:lnTo>
                      <a:pt x="20" y="40"/>
                    </a:lnTo>
                    <a:close/>
                  </a:path>
                </a:pathLst>
              </a:custGeom>
              <a:grpFill/>
              <a:ln>
                <a:noFill/>
              </a:ln>
            </p:spPr>
            <p:txBody>
              <a:bodyPr vert="horz" wrap="square" lIns="91440" tIns="45720" rIns="91440" bIns="45720" numCol="1" anchor="t" anchorCtr="0" compatLnSpc="1"/>
              <a:lstStyle/>
              <a:p>
                <a:endParaRPr lang="zh-CN" altLang="en-US"/>
              </a:p>
            </p:txBody>
          </p:sp>
          <p:sp>
            <p:nvSpPr>
              <p:cNvPr id="1029" name="Freeform 875"/>
              <p:cNvSpPr/>
              <p:nvPr/>
            </p:nvSpPr>
            <p:spPr bwMode="auto">
              <a:xfrm>
                <a:off x="6052" y="1768"/>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0" name="Freeform 876"/>
              <p:cNvSpPr/>
              <p:nvPr/>
            </p:nvSpPr>
            <p:spPr bwMode="auto">
              <a:xfrm>
                <a:off x="6052" y="1824"/>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1" name="Freeform 877"/>
              <p:cNvSpPr/>
              <p:nvPr/>
            </p:nvSpPr>
            <p:spPr bwMode="auto">
              <a:xfrm>
                <a:off x="6084" y="1882"/>
                <a:ext cx="34" cy="85"/>
              </a:xfrm>
              <a:custGeom>
                <a:avLst/>
                <a:gdLst>
                  <a:gd name="T0" fmla="*/ 34 w 34"/>
                  <a:gd name="T1" fmla="*/ 60 h 85"/>
                  <a:gd name="T2" fmla="*/ 34 w 34"/>
                  <a:gd name="T3" fmla="*/ 85 h 85"/>
                  <a:gd name="T4" fmla="*/ 0 w 34"/>
                  <a:gd name="T5" fmla="*/ 28 h 85"/>
                  <a:gd name="T6" fmla="*/ 0 w 34"/>
                  <a:gd name="T7" fmla="*/ 0 h 85"/>
                  <a:gd name="T8" fmla="*/ 34 w 34"/>
                  <a:gd name="T9" fmla="*/ 60 h 85"/>
                </a:gdLst>
                <a:ahLst/>
                <a:cxnLst>
                  <a:cxn ang="0">
                    <a:pos x="T0" y="T1"/>
                  </a:cxn>
                  <a:cxn ang="0">
                    <a:pos x="T2" y="T3"/>
                  </a:cxn>
                  <a:cxn ang="0">
                    <a:pos x="T4" y="T5"/>
                  </a:cxn>
                  <a:cxn ang="0">
                    <a:pos x="T6" y="T7"/>
                  </a:cxn>
                  <a:cxn ang="0">
                    <a:pos x="T8" y="T9"/>
                  </a:cxn>
                </a:cxnLst>
                <a:rect l="0" t="0" r="r" b="b"/>
                <a:pathLst>
                  <a:path w="34" h="85">
                    <a:moveTo>
                      <a:pt x="34" y="60"/>
                    </a:moveTo>
                    <a:lnTo>
                      <a:pt x="34" y="85"/>
                    </a:lnTo>
                    <a:lnTo>
                      <a:pt x="0" y="28"/>
                    </a:lnTo>
                    <a:lnTo>
                      <a:pt x="0" y="0"/>
                    </a:lnTo>
                    <a:lnTo>
                      <a:pt x="34" y="60"/>
                    </a:lnTo>
                    <a:close/>
                  </a:path>
                </a:pathLst>
              </a:custGeom>
              <a:grpFill/>
              <a:ln>
                <a:noFill/>
              </a:ln>
            </p:spPr>
            <p:txBody>
              <a:bodyPr vert="horz" wrap="square" lIns="91440" tIns="45720" rIns="91440" bIns="45720" numCol="1" anchor="t" anchorCtr="0" compatLnSpc="1"/>
              <a:lstStyle/>
              <a:p>
                <a:endParaRPr lang="zh-CN" altLang="en-US"/>
              </a:p>
            </p:txBody>
          </p:sp>
          <p:sp>
            <p:nvSpPr>
              <p:cNvPr id="1032" name="Freeform 878"/>
              <p:cNvSpPr/>
              <p:nvPr/>
            </p:nvSpPr>
            <p:spPr bwMode="auto">
              <a:xfrm>
                <a:off x="6172" y="2039"/>
                <a:ext cx="10" cy="36"/>
              </a:xfrm>
              <a:custGeom>
                <a:avLst/>
                <a:gdLst>
                  <a:gd name="T0" fmla="*/ 0 w 10"/>
                  <a:gd name="T1" fmla="*/ 0 h 36"/>
                  <a:gd name="T2" fmla="*/ 10 w 10"/>
                  <a:gd name="T3" fmla="*/ 18 h 36"/>
                  <a:gd name="T4" fmla="*/ 10 w 10"/>
                  <a:gd name="T5" fmla="*/ 36 h 36"/>
                  <a:gd name="T6" fmla="*/ 0 w 10"/>
                  <a:gd name="T7" fmla="*/ 18 h 36"/>
                  <a:gd name="T8" fmla="*/ 0 w 10"/>
                  <a:gd name="T9" fmla="*/ 0 h 36"/>
                </a:gdLst>
                <a:ahLst/>
                <a:cxnLst>
                  <a:cxn ang="0">
                    <a:pos x="T0" y="T1"/>
                  </a:cxn>
                  <a:cxn ang="0">
                    <a:pos x="T2" y="T3"/>
                  </a:cxn>
                  <a:cxn ang="0">
                    <a:pos x="T4" y="T5"/>
                  </a:cxn>
                  <a:cxn ang="0">
                    <a:pos x="T6" y="T7"/>
                  </a:cxn>
                  <a:cxn ang="0">
                    <a:pos x="T8" y="T9"/>
                  </a:cxn>
                </a:cxnLst>
                <a:rect l="0" t="0" r="r" b="b"/>
                <a:pathLst>
                  <a:path w="10" h="36">
                    <a:moveTo>
                      <a:pt x="0" y="0"/>
                    </a:moveTo>
                    <a:lnTo>
                      <a:pt x="10" y="18"/>
                    </a:lnTo>
                    <a:lnTo>
                      <a:pt x="10" y="36"/>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3" name="Freeform 879"/>
              <p:cNvSpPr/>
              <p:nvPr/>
            </p:nvSpPr>
            <p:spPr bwMode="auto">
              <a:xfrm>
                <a:off x="6198" y="2083"/>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1034" name="Freeform 880"/>
              <p:cNvSpPr/>
              <p:nvPr/>
            </p:nvSpPr>
            <p:spPr bwMode="auto">
              <a:xfrm>
                <a:off x="6052" y="1880"/>
                <a:ext cx="34" cy="87"/>
              </a:xfrm>
              <a:custGeom>
                <a:avLst/>
                <a:gdLst>
                  <a:gd name="T0" fmla="*/ 34 w 34"/>
                  <a:gd name="T1" fmla="*/ 58 h 87"/>
                  <a:gd name="T2" fmla="*/ 34 w 34"/>
                  <a:gd name="T3" fmla="*/ 87 h 87"/>
                  <a:gd name="T4" fmla="*/ 0 w 34"/>
                  <a:gd name="T5" fmla="*/ 32 h 87"/>
                  <a:gd name="T6" fmla="*/ 0 w 34"/>
                  <a:gd name="T7" fmla="*/ 0 h 87"/>
                  <a:gd name="T8" fmla="*/ 34 w 34"/>
                  <a:gd name="T9" fmla="*/ 58 h 87"/>
                </a:gdLst>
                <a:ahLst/>
                <a:cxnLst>
                  <a:cxn ang="0">
                    <a:pos x="T0" y="T1"/>
                  </a:cxn>
                  <a:cxn ang="0">
                    <a:pos x="T2" y="T3"/>
                  </a:cxn>
                  <a:cxn ang="0">
                    <a:pos x="T4" y="T5"/>
                  </a:cxn>
                  <a:cxn ang="0">
                    <a:pos x="T6" y="T7"/>
                  </a:cxn>
                  <a:cxn ang="0">
                    <a:pos x="T8" y="T9"/>
                  </a:cxn>
                </a:cxnLst>
                <a:rect l="0" t="0" r="r" b="b"/>
                <a:pathLst>
                  <a:path w="34" h="87">
                    <a:moveTo>
                      <a:pt x="34" y="58"/>
                    </a:moveTo>
                    <a:lnTo>
                      <a:pt x="34" y="87"/>
                    </a:lnTo>
                    <a:lnTo>
                      <a:pt x="0" y="32"/>
                    </a:lnTo>
                    <a:lnTo>
                      <a:pt x="0" y="0"/>
                    </a:lnTo>
                    <a:lnTo>
                      <a:pt x="34" y="58"/>
                    </a:lnTo>
                    <a:close/>
                  </a:path>
                </a:pathLst>
              </a:custGeom>
              <a:grpFill/>
              <a:ln>
                <a:noFill/>
              </a:ln>
            </p:spPr>
            <p:txBody>
              <a:bodyPr vert="horz" wrap="square" lIns="91440" tIns="45720" rIns="91440" bIns="45720" numCol="1" anchor="t" anchorCtr="0" compatLnSpc="1"/>
              <a:lstStyle/>
              <a:p>
                <a:endParaRPr lang="zh-CN" altLang="en-US"/>
              </a:p>
            </p:txBody>
          </p:sp>
          <p:sp>
            <p:nvSpPr>
              <p:cNvPr id="1035" name="Freeform 881"/>
              <p:cNvSpPr/>
              <p:nvPr/>
            </p:nvSpPr>
            <p:spPr bwMode="auto">
              <a:xfrm>
                <a:off x="6052" y="1940"/>
                <a:ext cx="58" cy="115"/>
              </a:xfrm>
              <a:custGeom>
                <a:avLst/>
                <a:gdLst>
                  <a:gd name="T0" fmla="*/ 58 w 58"/>
                  <a:gd name="T1" fmla="*/ 89 h 115"/>
                  <a:gd name="T2" fmla="*/ 58 w 58"/>
                  <a:gd name="T3" fmla="*/ 115 h 115"/>
                  <a:gd name="T4" fmla="*/ 0 w 58"/>
                  <a:gd name="T5" fmla="*/ 33 h 115"/>
                  <a:gd name="T6" fmla="*/ 0 w 58"/>
                  <a:gd name="T7" fmla="*/ 0 h 115"/>
                  <a:gd name="T8" fmla="*/ 58 w 58"/>
                  <a:gd name="T9" fmla="*/ 89 h 115"/>
                </a:gdLst>
                <a:ahLst/>
                <a:cxnLst>
                  <a:cxn ang="0">
                    <a:pos x="T0" y="T1"/>
                  </a:cxn>
                  <a:cxn ang="0">
                    <a:pos x="T2" y="T3"/>
                  </a:cxn>
                  <a:cxn ang="0">
                    <a:pos x="T4" y="T5"/>
                  </a:cxn>
                  <a:cxn ang="0">
                    <a:pos x="T6" y="T7"/>
                  </a:cxn>
                  <a:cxn ang="0">
                    <a:pos x="T8" y="T9"/>
                  </a:cxn>
                </a:cxnLst>
                <a:rect l="0" t="0" r="r" b="b"/>
                <a:pathLst>
                  <a:path w="58" h="115">
                    <a:moveTo>
                      <a:pt x="58" y="89"/>
                    </a:moveTo>
                    <a:lnTo>
                      <a:pt x="58" y="115"/>
                    </a:lnTo>
                    <a:lnTo>
                      <a:pt x="0" y="33"/>
                    </a:lnTo>
                    <a:lnTo>
                      <a:pt x="0" y="0"/>
                    </a:lnTo>
                    <a:lnTo>
                      <a:pt x="58" y="89"/>
                    </a:lnTo>
                    <a:close/>
                  </a:path>
                </a:pathLst>
              </a:custGeom>
              <a:grpFill/>
              <a:ln>
                <a:noFill/>
              </a:ln>
            </p:spPr>
            <p:txBody>
              <a:bodyPr vert="horz" wrap="square" lIns="91440" tIns="45720" rIns="91440" bIns="45720" numCol="1" anchor="t" anchorCtr="0" compatLnSpc="1"/>
              <a:lstStyle/>
              <a:p>
                <a:endParaRPr lang="zh-CN" altLang="en-US"/>
              </a:p>
            </p:txBody>
          </p:sp>
          <p:sp>
            <p:nvSpPr>
              <p:cNvPr id="1036" name="Freeform 882"/>
              <p:cNvSpPr/>
              <p:nvPr/>
            </p:nvSpPr>
            <p:spPr bwMode="auto">
              <a:xfrm>
                <a:off x="6170" y="2117"/>
                <a:ext cx="36" cy="70"/>
              </a:xfrm>
              <a:custGeom>
                <a:avLst/>
                <a:gdLst>
                  <a:gd name="T0" fmla="*/ 36 w 36"/>
                  <a:gd name="T1" fmla="*/ 56 h 70"/>
                  <a:gd name="T2" fmla="*/ 36 w 36"/>
                  <a:gd name="T3" fmla="*/ 70 h 70"/>
                  <a:gd name="T4" fmla="*/ 0 w 36"/>
                  <a:gd name="T5" fmla="*/ 20 h 70"/>
                  <a:gd name="T6" fmla="*/ 0 w 36"/>
                  <a:gd name="T7" fmla="*/ 0 h 70"/>
                  <a:gd name="T8" fmla="*/ 36 w 36"/>
                  <a:gd name="T9" fmla="*/ 56 h 70"/>
                </a:gdLst>
                <a:ahLst/>
                <a:cxnLst>
                  <a:cxn ang="0">
                    <a:pos x="T0" y="T1"/>
                  </a:cxn>
                  <a:cxn ang="0">
                    <a:pos x="T2" y="T3"/>
                  </a:cxn>
                  <a:cxn ang="0">
                    <a:pos x="T4" y="T5"/>
                  </a:cxn>
                  <a:cxn ang="0">
                    <a:pos x="T6" y="T7"/>
                  </a:cxn>
                  <a:cxn ang="0">
                    <a:pos x="T8" y="T9"/>
                  </a:cxn>
                </a:cxnLst>
                <a:rect l="0" t="0" r="r" b="b"/>
                <a:pathLst>
                  <a:path w="36" h="70">
                    <a:moveTo>
                      <a:pt x="36" y="56"/>
                    </a:moveTo>
                    <a:lnTo>
                      <a:pt x="36" y="70"/>
                    </a:lnTo>
                    <a:lnTo>
                      <a:pt x="0" y="20"/>
                    </a:lnTo>
                    <a:lnTo>
                      <a:pt x="0" y="0"/>
                    </a:lnTo>
                    <a:lnTo>
                      <a:pt x="36" y="56"/>
                    </a:lnTo>
                    <a:close/>
                  </a:path>
                </a:pathLst>
              </a:custGeom>
              <a:grpFill/>
              <a:ln>
                <a:noFill/>
              </a:ln>
            </p:spPr>
            <p:txBody>
              <a:bodyPr vert="horz" wrap="square" lIns="91440" tIns="45720" rIns="91440" bIns="45720" numCol="1" anchor="t" anchorCtr="0" compatLnSpc="1"/>
              <a:lstStyle/>
              <a:p>
                <a:endParaRPr lang="zh-CN" altLang="en-US"/>
              </a:p>
            </p:txBody>
          </p:sp>
          <p:sp>
            <p:nvSpPr>
              <p:cNvPr id="1037" name="Freeform 883"/>
              <p:cNvSpPr/>
              <p:nvPr/>
            </p:nvSpPr>
            <p:spPr bwMode="auto">
              <a:xfrm>
                <a:off x="6052" y="1993"/>
                <a:ext cx="16" cy="54"/>
              </a:xfrm>
              <a:custGeom>
                <a:avLst/>
                <a:gdLst>
                  <a:gd name="T0" fmla="*/ 0 w 16"/>
                  <a:gd name="T1" fmla="*/ 0 h 54"/>
                  <a:gd name="T2" fmla="*/ 16 w 16"/>
                  <a:gd name="T3" fmla="*/ 24 h 54"/>
                  <a:gd name="T4" fmla="*/ 16 w 16"/>
                  <a:gd name="T5" fmla="*/ 54 h 54"/>
                  <a:gd name="T6" fmla="*/ 0 w 16"/>
                  <a:gd name="T7" fmla="*/ 32 h 54"/>
                  <a:gd name="T8" fmla="*/ 0 w 16"/>
                  <a:gd name="T9" fmla="*/ 0 h 54"/>
                </a:gdLst>
                <a:ahLst/>
                <a:cxnLst>
                  <a:cxn ang="0">
                    <a:pos x="T0" y="T1"/>
                  </a:cxn>
                  <a:cxn ang="0">
                    <a:pos x="T2" y="T3"/>
                  </a:cxn>
                  <a:cxn ang="0">
                    <a:pos x="T4" y="T5"/>
                  </a:cxn>
                  <a:cxn ang="0">
                    <a:pos x="T6" y="T7"/>
                  </a:cxn>
                  <a:cxn ang="0">
                    <a:pos x="T8" y="T9"/>
                  </a:cxn>
                </a:cxnLst>
                <a:rect l="0" t="0" r="r" b="b"/>
                <a:pathLst>
                  <a:path w="16" h="54">
                    <a:moveTo>
                      <a:pt x="0" y="0"/>
                    </a:moveTo>
                    <a:lnTo>
                      <a:pt x="16" y="24"/>
                    </a:lnTo>
                    <a:lnTo>
                      <a:pt x="16" y="5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38" name="Freeform 884"/>
              <p:cNvSpPr/>
              <p:nvPr/>
            </p:nvSpPr>
            <p:spPr bwMode="auto">
              <a:xfrm>
                <a:off x="6084" y="2039"/>
                <a:ext cx="56" cy="102"/>
              </a:xfrm>
              <a:custGeom>
                <a:avLst/>
                <a:gdLst>
                  <a:gd name="T0" fmla="*/ 56 w 56"/>
                  <a:gd name="T1" fmla="*/ 78 h 102"/>
                  <a:gd name="T2" fmla="*/ 56 w 56"/>
                  <a:gd name="T3" fmla="*/ 102 h 102"/>
                  <a:gd name="T4" fmla="*/ 0 w 56"/>
                  <a:gd name="T5" fmla="*/ 28 h 102"/>
                  <a:gd name="T6" fmla="*/ 0 w 56"/>
                  <a:gd name="T7" fmla="*/ 0 h 102"/>
                  <a:gd name="T8" fmla="*/ 56 w 56"/>
                  <a:gd name="T9" fmla="*/ 78 h 102"/>
                </a:gdLst>
                <a:ahLst/>
                <a:cxnLst>
                  <a:cxn ang="0">
                    <a:pos x="T0" y="T1"/>
                  </a:cxn>
                  <a:cxn ang="0">
                    <a:pos x="T2" y="T3"/>
                  </a:cxn>
                  <a:cxn ang="0">
                    <a:pos x="T4" y="T5"/>
                  </a:cxn>
                  <a:cxn ang="0">
                    <a:pos x="T6" y="T7"/>
                  </a:cxn>
                  <a:cxn ang="0">
                    <a:pos x="T8" y="T9"/>
                  </a:cxn>
                </a:cxnLst>
                <a:rect l="0" t="0" r="r" b="b"/>
                <a:pathLst>
                  <a:path w="56" h="102">
                    <a:moveTo>
                      <a:pt x="56" y="78"/>
                    </a:moveTo>
                    <a:lnTo>
                      <a:pt x="56" y="102"/>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1039" name="Freeform 885"/>
              <p:cNvSpPr/>
              <p:nvPr/>
            </p:nvSpPr>
            <p:spPr bwMode="auto">
              <a:xfrm>
                <a:off x="6156" y="2139"/>
                <a:ext cx="10" cy="34"/>
              </a:xfrm>
              <a:custGeom>
                <a:avLst/>
                <a:gdLst>
                  <a:gd name="T0" fmla="*/ 0 w 10"/>
                  <a:gd name="T1" fmla="*/ 0 h 34"/>
                  <a:gd name="T2" fmla="*/ 10 w 10"/>
                  <a:gd name="T3" fmla="*/ 14 h 34"/>
                  <a:gd name="T4" fmla="*/ 10 w 10"/>
                  <a:gd name="T5" fmla="*/ 34 h 34"/>
                  <a:gd name="T6" fmla="*/ 0 w 10"/>
                  <a:gd name="T7" fmla="*/ 20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4"/>
                    </a:lnTo>
                    <a:lnTo>
                      <a:pt x="10" y="34"/>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0" name="Freeform 886"/>
              <p:cNvSpPr/>
              <p:nvPr/>
            </p:nvSpPr>
            <p:spPr bwMode="auto">
              <a:xfrm>
                <a:off x="6180" y="2173"/>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1041" name="Freeform 887"/>
              <p:cNvSpPr/>
              <p:nvPr/>
            </p:nvSpPr>
            <p:spPr bwMode="auto">
              <a:xfrm>
                <a:off x="6052" y="2051"/>
                <a:ext cx="48" cy="86"/>
              </a:xfrm>
              <a:custGeom>
                <a:avLst/>
                <a:gdLst>
                  <a:gd name="T0" fmla="*/ 0 w 48"/>
                  <a:gd name="T1" fmla="*/ 0 h 86"/>
                  <a:gd name="T2" fmla="*/ 48 w 48"/>
                  <a:gd name="T3" fmla="*/ 60 h 86"/>
                  <a:gd name="T4" fmla="*/ 48 w 48"/>
                  <a:gd name="T5" fmla="*/ 86 h 86"/>
                  <a:gd name="T6" fmla="*/ 0 w 48"/>
                  <a:gd name="T7" fmla="*/ 30 h 86"/>
                  <a:gd name="T8" fmla="*/ 0 w 48"/>
                  <a:gd name="T9" fmla="*/ 0 h 86"/>
                </a:gdLst>
                <a:ahLst/>
                <a:cxnLst>
                  <a:cxn ang="0">
                    <a:pos x="T0" y="T1"/>
                  </a:cxn>
                  <a:cxn ang="0">
                    <a:pos x="T2" y="T3"/>
                  </a:cxn>
                  <a:cxn ang="0">
                    <a:pos x="T4" y="T5"/>
                  </a:cxn>
                  <a:cxn ang="0">
                    <a:pos x="T6" y="T7"/>
                  </a:cxn>
                  <a:cxn ang="0">
                    <a:pos x="T8" y="T9"/>
                  </a:cxn>
                </a:cxnLst>
                <a:rect l="0" t="0" r="r" b="b"/>
                <a:pathLst>
                  <a:path w="48" h="86">
                    <a:moveTo>
                      <a:pt x="0" y="0"/>
                    </a:moveTo>
                    <a:lnTo>
                      <a:pt x="48" y="60"/>
                    </a:lnTo>
                    <a:lnTo>
                      <a:pt x="48" y="8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2" name="Freeform 888"/>
              <p:cNvSpPr/>
              <p:nvPr/>
            </p:nvSpPr>
            <p:spPr bwMode="auto">
              <a:xfrm>
                <a:off x="6116" y="2131"/>
                <a:ext cx="10" cy="38"/>
              </a:xfrm>
              <a:custGeom>
                <a:avLst/>
                <a:gdLst>
                  <a:gd name="T0" fmla="*/ 10 w 10"/>
                  <a:gd name="T1" fmla="*/ 38 h 38"/>
                  <a:gd name="T2" fmla="*/ 0 w 10"/>
                  <a:gd name="T3" fmla="*/ 24 h 38"/>
                  <a:gd name="T4" fmla="*/ 0 w 10"/>
                  <a:gd name="T5" fmla="*/ 0 h 38"/>
                  <a:gd name="T6" fmla="*/ 10 w 10"/>
                  <a:gd name="T7" fmla="*/ 14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4"/>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1043" name="Freeform 889"/>
              <p:cNvSpPr/>
              <p:nvPr/>
            </p:nvSpPr>
            <p:spPr bwMode="auto">
              <a:xfrm>
                <a:off x="6140" y="2163"/>
                <a:ext cx="32" cy="60"/>
              </a:xfrm>
              <a:custGeom>
                <a:avLst/>
                <a:gdLst>
                  <a:gd name="T0" fmla="*/ 32 w 32"/>
                  <a:gd name="T1" fmla="*/ 40 h 60"/>
                  <a:gd name="T2" fmla="*/ 32 w 32"/>
                  <a:gd name="T3" fmla="*/ 60 h 60"/>
                  <a:gd name="T4" fmla="*/ 0 w 32"/>
                  <a:gd name="T5" fmla="*/ 22 h 60"/>
                  <a:gd name="T6" fmla="*/ 0 w 32"/>
                  <a:gd name="T7" fmla="*/ 0 h 60"/>
                  <a:gd name="T8" fmla="*/ 32 w 32"/>
                  <a:gd name="T9" fmla="*/ 40 h 60"/>
                </a:gdLst>
                <a:ahLst/>
                <a:cxnLst>
                  <a:cxn ang="0">
                    <a:pos x="T0" y="T1"/>
                  </a:cxn>
                  <a:cxn ang="0">
                    <a:pos x="T2" y="T3"/>
                  </a:cxn>
                  <a:cxn ang="0">
                    <a:pos x="T4" y="T5"/>
                  </a:cxn>
                  <a:cxn ang="0">
                    <a:pos x="T6" y="T7"/>
                  </a:cxn>
                  <a:cxn ang="0">
                    <a:pos x="T8" y="T9"/>
                  </a:cxn>
                </a:cxnLst>
                <a:rect l="0" t="0" r="r" b="b"/>
                <a:pathLst>
                  <a:path w="32" h="60">
                    <a:moveTo>
                      <a:pt x="32" y="40"/>
                    </a:moveTo>
                    <a:lnTo>
                      <a:pt x="32" y="60"/>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1044" name="Freeform 890"/>
              <p:cNvSpPr/>
              <p:nvPr/>
            </p:nvSpPr>
            <p:spPr bwMode="auto">
              <a:xfrm>
                <a:off x="6052" y="2107"/>
                <a:ext cx="20" cy="50"/>
              </a:xfrm>
              <a:custGeom>
                <a:avLst/>
                <a:gdLst>
                  <a:gd name="T0" fmla="*/ 0 w 20"/>
                  <a:gd name="T1" fmla="*/ 0 h 50"/>
                  <a:gd name="T2" fmla="*/ 20 w 20"/>
                  <a:gd name="T3" fmla="*/ 22 h 50"/>
                  <a:gd name="T4" fmla="*/ 20 w 20"/>
                  <a:gd name="T5" fmla="*/ 50 h 50"/>
                  <a:gd name="T6" fmla="*/ 0 w 20"/>
                  <a:gd name="T7" fmla="*/ 30 h 50"/>
                  <a:gd name="T8" fmla="*/ 0 w 20"/>
                  <a:gd name="T9" fmla="*/ 0 h 50"/>
                </a:gdLst>
                <a:ahLst/>
                <a:cxnLst>
                  <a:cxn ang="0">
                    <a:pos x="T0" y="T1"/>
                  </a:cxn>
                  <a:cxn ang="0">
                    <a:pos x="T2" y="T3"/>
                  </a:cxn>
                  <a:cxn ang="0">
                    <a:pos x="T4" y="T5"/>
                  </a:cxn>
                  <a:cxn ang="0">
                    <a:pos x="T6" y="T7"/>
                  </a:cxn>
                  <a:cxn ang="0">
                    <a:pos x="T8" y="T9"/>
                  </a:cxn>
                </a:cxnLst>
                <a:rect l="0" t="0" r="r" b="b"/>
                <a:pathLst>
                  <a:path w="20" h="50">
                    <a:moveTo>
                      <a:pt x="0" y="0"/>
                    </a:moveTo>
                    <a:lnTo>
                      <a:pt x="20" y="22"/>
                    </a:lnTo>
                    <a:lnTo>
                      <a:pt x="20" y="5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5" name="Freeform 891"/>
              <p:cNvSpPr/>
              <p:nvPr/>
            </p:nvSpPr>
            <p:spPr bwMode="auto">
              <a:xfrm>
                <a:off x="6118" y="2231"/>
                <a:ext cx="14" cy="38"/>
              </a:xfrm>
              <a:custGeom>
                <a:avLst/>
                <a:gdLst>
                  <a:gd name="T0" fmla="*/ 0 w 14"/>
                  <a:gd name="T1" fmla="*/ 0 h 38"/>
                  <a:gd name="T2" fmla="*/ 14 w 14"/>
                  <a:gd name="T3" fmla="*/ 16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6"/>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6" name="Freeform 892"/>
              <p:cNvSpPr/>
              <p:nvPr/>
            </p:nvSpPr>
            <p:spPr bwMode="auto">
              <a:xfrm>
                <a:off x="6146" y="2261"/>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1047" name="Freeform 893"/>
              <p:cNvSpPr/>
              <p:nvPr/>
            </p:nvSpPr>
            <p:spPr bwMode="auto">
              <a:xfrm>
                <a:off x="6052" y="2219"/>
                <a:ext cx="24" cy="50"/>
              </a:xfrm>
              <a:custGeom>
                <a:avLst/>
                <a:gdLst>
                  <a:gd name="T0" fmla="*/ 0 w 24"/>
                  <a:gd name="T1" fmla="*/ 0 h 50"/>
                  <a:gd name="T2" fmla="*/ 24 w 24"/>
                  <a:gd name="T3" fmla="*/ 22 h 50"/>
                  <a:gd name="T4" fmla="*/ 24 w 24"/>
                  <a:gd name="T5" fmla="*/ 50 h 50"/>
                  <a:gd name="T6" fmla="*/ 0 w 24"/>
                  <a:gd name="T7" fmla="*/ 32 h 50"/>
                  <a:gd name="T8" fmla="*/ 0 w 24"/>
                  <a:gd name="T9" fmla="*/ 0 h 50"/>
                </a:gdLst>
                <a:ahLst/>
                <a:cxnLst>
                  <a:cxn ang="0">
                    <a:pos x="T0" y="T1"/>
                  </a:cxn>
                  <a:cxn ang="0">
                    <a:pos x="T2" y="T3"/>
                  </a:cxn>
                  <a:cxn ang="0">
                    <a:pos x="T4" y="T5"/>
                  </a:cxn>
                  <a:cxn ang="0">
                    <a:pos x="T6" y="T7"/>
                  </a:cxn>
                  <a:cxn ang="0">
                    <a:pos x="T8" y="T9"/>
                  </a:cxn>
                </a:cxnLst>
                <a:rect l="0" t="0" r="r" b="b"/>
                <a:pathLst>
                  <a:path w="24" h="50">
                    <a:moveTo>
                      <a:pt x="0" y="0"/>
                    </a:moveTo>
                    <a:lnTo>
                      <a:pt x="24" y="22"/>
                    </a:lnTo>
                    <a:lnTo>
                      <a:pt x="24" y="5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48" name="Freeform 894"/>
              <p:cNvSpPr/>
              <p:nvPr/>
            </p:nvSpPr>
            <p:spPr bwMode="auto">
              <a:xfrm>
                <a:off x="6192" y="2345"/>
                <a:ext cx="14" cy="28"/>
              </a:xfrm>
              <a:custGeom>
                <a:avLst/>
                <a:gdLst>
                  <a:gd name="T0" fmla="*/ 14 w 14"/>
                  <a:gd name="T1" fmla="*/ 14 h 28"/>
                  <a:gd name="T2" fmla="*/ 14 w 14"/>
                  <a:gd name="T3" fmla="*/ 28 h 28"/>
                  <a:gd name="T4" fmla="*/ 0 w 14"/>
                  <a:gd name="T5" fmla="*/ 18 h 28"/>
                  <a:gd name="T6" fmla="*/ 0 w 14"/>
                  <a:gd name="T7" fmla="*/ 0 h 28"/>
                  <a:gd name="T8" fmla="*/ 14 w 14"/>
                  <a:gd name="T9" fmla="*/ 14 h 28"/>
                </a:gdLst>
                <a:ahLst/>
                <a:cxnLst>
                  <a:cxn ang="0">
                    <a:pos x="T0" y="T1"/>
                  </a:cxn>
                  <a:cxn ang="0">
                    <a:pos x="T2" y="T3"/>
                  </a:cxn>
                  <a:cxn ang="0">
                    <a:pos x="T4" y="T5"/>
                  </a:cxn>
                  <a:cxn ang="0">
                    <a:pos x="T6" y="T7"/>
                  </a:cxn>
                  <a:cxn ang="0">
                    <a:pos x="T8" y="T9"/>
                  </a:cxn>
                </a:cxnLst>
                <a:rect l="0" t="0" r="r" b="b"/>
                <a:pathLst>
                  <a:path w="14" h="28">
                    <a:moveTo>
                      <a:pt x="14" y="14"/>
                    </a:moveTo>
                    <a:lnTo>
                      <a:pt x="14" y="28"/>
                    </a:lnTo>
                    <a:lnTo>
                      <a:pt x="0" y="18"/>
                    </a:lnTo>
                    <a:lnTo>
                      <a:pt x="0" y="0"/>
                    </a:lnTo>
                    <a:lnTo>
                      <a:pt x="14" y="14"/>
                    </a:lnTo>
                    <a:close/>
                  </a:path>
                </a:pathLst>
              </a:custGeom>
              <a:grpFill/>
              <a:ln>
                <a:noFill/>
              </a:ln>
            </p:spPr>
            <p:txBody>
              <a:bodyPr vert="horz" wrap="square" lIns="91440" tIns="45720" rIns="91440" bIns="45720" numCol="1" anchor="t" anchorCtr="0" compatLnSpc="1"/>
              <a:lstStyle/>
              <a:p>
                <a:endParaRPr lang="zh-CN" altLang="en-US"/>
              </a:p>
            </p:txBody>
          </p:sp>
          <p:sp>
            <p:nvSpPr>
              <p:cNvPr id="1049" name="Freeform 895"/>
              <p:cNvSpPr/>
              <p:nvPr/>
            </p:nvSpPr>
            <p:spPr bwMode="auto">
              <a:xfrm>
                <a:off x="6052" y="2275"/>
                <a:ext cx="58" cy="72"/>
              </a:xfrm>
              <a:custGeom>
                <a:avLst/>
                <a:gdLst>
                  <a:gd name="T0" fmla="*/ 0 w 58"/>
                  <a:gd name="T1" fmla="*/ 0 h 72"/>
                  <a:gd name="T2" fmla="*/ 58 w 58"/>
                  <a:gd name="T3" fmla="*/ 46 h 72"/>
                  <a:gd name="T4" fmla="*/ 58 w 58"/>
                  <a:gd name="T5" fmla="*/ 72 h 72"/>
                  <a:gd name="T6" fmla="*/ 0 w 58"/>
                  <a:gd name="T7" fmla="*/ 32 h 72"/>
                  <a:gd name="T8" fmla="*/ 0 w 58"/>
                  <a:gd name="T9" fmla="*/ 0 h 72"/>
                </a:gdLst>
                <a:ahLst/>
                <a:cxnLst>
                  <a:cxn ang="0">
                    <a:pos x="T0" y="T1"/>
                  </a:cxn>
                  <a:cxn ang="0">
                    <a:pos x="T2" y="T3"/>
                  </a:cxn>
                  <a:cxn ang="0">
                    <a:pos x="T4" y="T5"/>
                  </a:cxn>
                  <a:cxn ang="0">
                    <a:pos x="T6" y="T7"/>
                  </a:cxn>
                  <a:cxn ang="0">
                    <a:pos x="T8" y="T9"/>
                  </a:cxn>
                </a:cxnLst>
                <a:rect l="0" t="0" r="r" b="b"/>
                <a:pathLst>
                  <a:path w="58" h="72">
                    <a:moveTo>
                      <a:pt x="0" y="0"/>
                    </a:moveTo>
                    <a:lnTo>
                      <a:pt x="58" y="46"/>
                    </a:lnTo>
                    <a:lnTo>
                      <a:pt x="58" y="7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0" name="Freeform 896"/>
              <p:cNvSpPr/>
              <p:nvPr/>
            </p:nvSpPr>
            <p:spPr bwMode="auto">
              <a:xfrm>
                <a:off x="6124" y="2331"/>
                <a:ext cx="18" cy="36"/>
              </a:xfrm>
              <a:custGeom>
                <a:avLst/>
                <a:gdLst>
                  <a:gd name="T0" fmla="*/ 0 w 18"/>
                  <a:gd name="T1" fmla="*/ 0 h 36"/>
                  <a:gd name="T2" fmla="*/ 18 w 18"/>
                  <a:gd name="T3" fmla="*/ 14 h 36"/>
                  <a:gd name="T4" fmla="*/ 18 w 18"/>
                  <a:gd name="T5" fmla="*/ 36 h 36"/>
                  <a:gd name="T6" fmla="*/ 2 w 18"/>
                  <a:gd name="T7" fmla="*/ 26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6"/>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1" name="Freeform 897"/>
              <p:cNvSpPr/>
              <p:nvPr/>
            </p:nvSpPr>
            <p:spPr bwMode="auto">
              <a:xfrm>
                <a:off x="6158" y="2357"/>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1052" name="Freeform 898"/>
              <p:cNvSpPr/>
              <p:nvPr/>
            </p:nvSpPr>
            <p:spPr bwMode="auto">
              <a:xfrm>
                <a:off x="6086" y="2353"/>
                <a:ext cx="18" cy="38"/>
              </a:xfrm>
              <a:custGeom>
                <a:avLst/>
                <a:gdLst>
                  <a:gd name="T0" fmla="*/ 18 w 18"/>
                  <a:gd name="T1" fmla="*/ 12 h 38"/>
                  <a:gd name="T2" fmla="*/ 18 w 18"/>
                  <a:gd name="T3" fmla="*/ 38 h 38"/>
                  <a:gd name="T4" fmla="*/ 0 w 18"/>
                  <a:gd name="T5" fmla="*/ 28 h 38"/>
                  <a:gd name="T6" fmla="*/ 0 w 18"/>
                  <a:gd name="T7" fmla="*/ 0 h 38"/>
                  <a:gd name="T8" fmla="*/ 18 w 18"/>
                  <a:gd name="T9" fmla="*/ 12 h 38"/>
                </a:gdLst>
                <a:ahLst/>
                <a:cxnLst>
                  <a:cxn ang="0">
                    <a:pos x="T0" y="T1"/>
                  </a:cxn>
                  <a:cxn ang="0">
                    <a:pos x="T2" y="T3"/>
                  </a:cxn>
                  <a:cxn ang="0">
                    <a:pos x="T4" y="T5"/>
                  </a:cxn>
                  <a:cxn ang="0">
                    <a:pos x="T6" y="T7"/>
                  </a:cxn>
                  <a:cxn ang="0">
                    <a:pos x="T8" y="T9"/>
                  </a:cxn>
                </a:cxnLst>
                <a:rect l="0" t="0" r="r" b="b"/>
                <a:pathLst>
                  <a:path w="18" h="38">
                    <a:moveTo>
                      <a:pt x="18" y="12"/>
                    </a:moveTo>
                    <a:lnTo>
                      <a:pt x="18" y="38"/>
                    </a:lnTo>
                    <a:lnTo>
                      <a:pt x="0" y="28"/>
                    </a:lnTo>
                    <a:lnTo>
                      <a:pt x="0" y="0"/>
                    </a:lnTo>
                    <a:lnTo>
                      <a:pt x="18" y="12"/>
                    </a:lnTo>
                    <a:close/>
                  </a:path>
                </a:pathLst>
              </a:custGeom>
              <a:grpFill/>
              <a:ln>
                <a:noFill/>
              </a:ln>
            </p:spPr>
            <p:txBody>
              <a:bodyPr vert="horz" wrap="square" lIns="91440" tIns="45720" rIns="91440" bIns="45720" numCol="1" anchor="t" anchorCtr="0" compatLnSpc="1"/>
              <a:lstStyle/>
              <a:p>
                <a:endParaRPr lang="zh-CN" altLang="en-US"/>
              </a:p>
            </p:txBody>
          </p:sp>
          <p:sp>
            <p:nvSpPr>
              <p:cNvPr id="1053" name="Freeform 899"/>
              <p:cNvSpPr/>
              <p:nvPr/>
            </p:nvSpPr>
            <p:spPr bwMode="auto">
              <a:xfrm>
                <a:off x="6118" y="2373"/>
                <a:ext cx="88" cy="74"/>
              </a:xfrm>
              <a:custGeom>
                <a:avLst/>
                <a:gdLst>
                  <a:gd name="T0" fmla="*/ 88 w 88"/>
                  <a:gd name="T1" fmla="*/ 58 h 74"/>
                  <a:gd name="T2" fmla="*/ 88 w 88"/>
                  <a:gd name="T3" fmla="*/ 74 h 74"/>
                  <a:gd name="T4" fmla="*/ 66 w 88"/>
                  <a:gd name="T5" fmla="*/ 62 h 74"/>
                  <a:gd name="T6" fmla="*/ 50 w 88"/>
                  <a:gd name="T7" fmla="*/ 52 h 74"/>
                  <a:gd name="T8" fmla="*/ 0 w 88"/>
                  <a:gd name="T9" fmla="*/ 26 h 74"/>
                  <a:gd name="T10" fmla="*/ 0 w 88"/>
                  <a:gd name="T11" fmla="*/ 0 h 74"/>
                  <a:gd name="T12" fmla="*/ 50 w 88"/>
                  <a:gd name="T13" fmla="*/ 34 h 74"/>
                  <a:gd name="T14" fmla="*/ 66 w 88"/>
                  <a:gd name="T15" fmla="*/ 44 h 74"/>
                  <a:gd name="T16" fmla="*/ 88 w 88"/>
                  <a:gd name="T17"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74">
                    <a:moveTo>
                      <a:pt x="88" y="58"/>
                    </a:moveTo>
                    <a:lnTo>
                      <a:pt x="88" y="74"/>
                    </a:lnTo>
                    <a:lnTo>
                      <a:pt x="66" y="62"/>
                    </a:lnTo>
                    <a:lnTo>
                      <a:pt x="50" y="52"/>
                    </a:lnTo>
                    <a:lnTo>
                      <a:pt x="0" y="26"/>
                    </a:lnTo>
                    <a:lnTo>
                      <a:pt x="0" y="0"/>
                    </a:lnTo>
                    <a:lnTo>
                      <a:pt x="50" y="34"/>
                    </a:lnTo>
                    <a:lnTo>
                      <a:pt x="66" y="44"/>
                    </a:lnTo>
                    <a:lnTo>
                      <a:pt x="88" y="58"/>
                    </a:lnTo>
                    <a:close/>
                  </a:path>
                </a:pathLst>
              </a:custGeom>
              <a:grpFill/>
              <a:ln>
                <a:noFill/>
              </a:ln>
            </p:spPr>
            <p:txBody>
              <a:bodyPr vert="horz" wrap="square" lIns="91440" tIns="45720" rIns="91440" bIns="45720" numCol="1" anchor="t" anchorCtr="0" compatLnSpc="1"/>
              <a:lstStyle/>
              <a:p>
                <a:endParaRPr lang="zh-CN" altLang="en-US"/>
              </a:p>
            </p:txBody>
          </p:sp>
          <p:sp>
            <p:nvSpPr>
              <p:cNvPr id="1054" name="Freeform 900"/>
              <p:cNvSpPr/>
              <p:nvPr/>
            </p:nvSpPr>
            <p:spPr bwMode="auto">
              <a:xfrm>
                <a:off x="6052" y="2387"/>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5" name="Freeform 901"/>
              <p:cNvSpPr/>
              <p:nvPr/>
            </p:nvSpPr>
            <p:spPr bwMode="auto">
              <a:xfrm>
                <a:off x="6098" y="2411"/>
                <a:ext cx="32" cy="40"/>
              </a:xfrm>
              <a:custGeom>
                <a:avLst/>
                <a:gdLst>
                  <a:gd name="T0" fmla="*/ 32 w 32"/>
                  <a:gd name="T1" fmla="*/ 16 h 40"/>
                  <a:gd name="T2" fmla="*/ 32 w 32"/>
                  <a:gd name="T3" fmla="*/ 40 h 40"/>
                  <a:gd name="T4" fmla="*/ 0 w 32"/>
                  <a:gd name="T5" fmla="*/ 26 h 40"/>
                  <a:gd name="T6" fmla="*/ 0 w 32"/>
                  <a:gd name="T7" fmla="*/ 0 h 40"/>
                  <a:gd name="T8" fmla="*/ 32 w 32"/>
                  <a:gd name="T9" fmla="*/ 16 h 40"/>
                </a:gdLst>
                <a:ahLst/>
                <a:cxnLst>
                  <a:cxn ang="0">
                    <a:pos x="T0" y="T1"/>
                  </a:cxn>
                  <a:cxn ang="0">
                    <a:pos x="T2" y="T3"/>
                  </a:cxn>
                  <a:cxn ang="0">
                    <a:pos x="T4" y="T5"/>
                  </a:cxn>
                  <a:cxn ang="0">
                    <a:pos x="T6" y="T7"/>
                  </a:cxn>
                  <a:cxn ang="0">
                    <a:pos x="T8" y="T9"/>
                  </a:cxn>
                </a:cxnLst>
                <a:rect l="0" t="0" r="r" b="b"/>
                <a:pathLst>
                  <a:path w="32" h="40">
                    <a:moveTo>
                      <a:pt x="32" y="16"/>
                    </a:moveTo>
                    <a:lnTo>
                      <a:pt x="32" y="40"/>
                    </a:lnTo>
                    <a:lnTo>
                      <a:pt x="0" y="26"/>
                    </a:lnTo>
                    <a:lnTo>
                      <a:pt x="0" y="0"/>
                    </a:lnTo>
                    <a:lnTo>
                      <a:pt x="32" y="16"/>
                    </a:lnTo>
                    <a:close/>
                  </a:path>
                </a:pathLst>
              </a:custGeom>
              <a:grpFill/>
              <a:ln>
                <a:noFill/>
              </a:ln>
            </p:spPr>
            <p:txBody>
              <a:bodyPr vert="horz" wrap="square" lIns="91440" tIns="45720" rIns="91440" bIns="45720" numCol="1" anchor="t" anchorCtr="0" compatLnSpc="1"/>
              <a:lstStyle/>
              <a:p>
                <a:endParaRPr lang="zh-CN" altLang="en-US"/>
              </a:p>
            </p:txBody>
          </p:sp>
          <p:sp>
            <p:nvSpPr>
              <p:cNvPr id="1056" name="Freeform 902"/>
              <p:cNvSpPr/>
              <p:nvPr/>
            </p:nvSpPr>
            <p:spPr bwMode="auto">
              <a:xfrm>
                <a:off x="6146" y="2435"/>
                <a:ext cx="60" cy="48"/>
              </a:xfrm>
              <a:custGeom>
                <a:avLst/>
                <a:gdLst>
                  <a:gd name="T0" fmla="*/ 60 w 60"/>
                  <a:gd name="T1" fmla="*/ 32 h 48"/>
                  <a:gd name="T2" fmla="*/ 60 w 60"/>
                  <a:gd name="T3" fmla="*/ 48 h 48"/>
                  <a:gd name="T4" fmla="*/ 0 w 60"/>
                  <a:gd name="T5" fmla="*/ 22 h 48"/>
                  <a:gd name="T6" fmla="*/ 0 w 60"/>
                  <a:gd name="T7" fmla="*/ 0 h 48"/>
                  <a:gd name="T8" fmla="*/ 60 w 60"/>
                  <a:gd name="T9" fmla="*/ 32 h 48"/>
                </a:gdLst>
                <a:ahLst/>
                <a:cxnLst>
                  <a:cxn ang="0">
                    <a:pos x="T0" y="T1"/>
                  </a:cxn>
                  <a:cxn ang="0">
                    <a:pos x="T2" y="T3"/>
                  </a:cxn>
                  <a:cxn ang="0">
                    <a:pos x="T4" y="T5"/>
                  </a:cxn>
                  <a:cxn ang="0">
                    <a:pos x="T6" y="T7"/>
                  </a:cxn>
                  <a:cxn ang="0">
                    <a:pos x="T8" y="T9"/>
                  </a:cxn>
                </a:cxnLst>
                <a:rect l="0" t="0" r="r" b="b"/>
                <a:pathLst>
                  <a:path w="60" h="48">
                    <a:moveTo>
                      <a:pt x="60" y="32"/>
                    </a:moveTo>
                    <a:lnTo>
                      <a:pt x="60" y="48"/>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1057" name="Freeform 903"/>
              <p:cNvSpPr/>
              <p:nvPr/>
            </p:nvSpPr>
            <p:spPr bwMode="auto">
              <a:xfrm>
                <a:off x="6126" y="2471"/>
                <a:ext cx="42" cy="36"/>
              </a:xfrm>
              <a:custGeom>
                <a:avLst/>
                <a:gdLst>
                  <a:gd name="T0" fmla="*/ 0 w 42"/>
                  <a:gd name="T1" fmla="*/ 0 h 36"/>
                  <a:gd name="T2" fmla="*/ 42 w 42"/>
                  <a:gd name="T3" fmla="*/ 18 h 36"/>
                  <a:gd name="T4" fmla="*/ 42 w 42"/>
                  <a:gd name="T5" fmla="*/ 36 h 36"/>
                  <a:gd name="T6" fmla="*/ 0 w 42"/>
                  <a:gd name="T7" fmla="*/ 24 h 36"/>
                  <a:gd name="T8" fmla="*/ 0 w 42"/>
                  <a:gd name="T9" fmla="*/ 0 h 36"/>
                </a:gdLst>
                <a:ahLst/>
                <a:cxnLst>
                  <a:cxn ang="0">
                    <a:pos x="T0" y="T1"/>
                  </a:cxn>
                  <a:cxn ang="0">
                    <a:pos x="T2" y="T3"/>
                  </a:cxn>
                  <a:cxn ang="0">
                    <a:pos x="T4" y="T5"/>
                  </a:cxn>
                  <a:cxn ang="0">
                    <a:pos x="T6" y="T7"/>
                  </a:cxn>
                  <a:cxn ang="0">
                    <a:pos x="T8" y="T9"/>
                  </a:cxn>
                </a:cxnLst>
                <a:rect l="0" t="0" r="r" b="b"/>
                <a:pathLst>
                  <a:path w="42" h="36">
                    <a:moveTo>
                      <a:pt x="0" y="0"/>
                    </a:moveTo>
                    <a:lnTo>
                      <a:pt x="42" y="18"/>
                    </a:lnTo>
                    <a:lnTo>
                      <a:pt x="42" y="3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8" name="Freeform 904"/>
              <p:cNvSpPr/>
              <p:nvPr/>
            </p:nvSpPr>
            <p:spPr bwMode="auto">
              <a:xfrm>
                <a:off x="6090" y="2509"/>
                <a:ext cx="36" cy="34"/>
              </a:xfrm>
              <a:custGeom>
                <a:avLst/>
                <a:gdLst>
                  <a:gd name="T0" fmla="*/ 0 w 36"/>
                  <a:gd name="T1" fmla="*/ 0 h 34"/>
                  <a:gd name="T2" fmla="*/ 36 w 36"/>
                  <a:gd name="T3" fmla="*/ 10 h 34"/>
                  <a:gd name="T4" fmla="*/ 36 w 36"/>
                  <a:gd name="T5" fmla="*/ 34 h 34"/>
                  <a:gd name="T6" fmla="*/ 0 w 36"/>
                  <a:gd name="T7" fmla="*/ 28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lnTo>
                      <a:pt x="36" y="10"/>
                    </a:lnTo>
                    <a:lnTo>
                      <a:pt x="36" y="34"/>
                    </a:lnTo>
                    <a:lnTo>
                      <a:pt x="0" y="2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59" name="Freeform 905"/>
              <p:cNvSpPr/>
              <p:nvPr/>
            </p:nvSpPr>
            <p:spPr bwMode="auto">
              <a:xfrm>
                <a:off x="6140" y="2523"/>
                <a:ext cx="20" cy="24"/>
              </a:xfrm>
              <a:custGeom>
                <a:avLst/>
                <a:gdLst>
                  <a:gd name="T0" fmla="*/ 0 w 20"/>
                  <a:gd name="T1" fmla="*/ 0 h 24"/>
                  <a:gd name="T2" fmla="*/ 20 w 20"/>
                  <a:gd name="T3" fmla="*/ 4 h 24"/>
                  <a:gd name="T4" fmla="*/ 20 w 20"/>
                  <a:gd name="T5" fmla="*/ 24 h 24"/>
                  <a:gd name="T6" fmla="*/ 0 w 20"/>
                  <a:gd name="T7" fmla="*/ 22 h 24"/>
                  <a:gd name="T8" fmla="*/ 0 w 20"/>
                  <a:gd name="T9" fmla="*/ 0 h 24"/>
                </a:gdLst>
                <a:ahLst/>
                <a:cxnLst>
                  <a:cxn ang="0">
                    <a:pos x="T0" y="T1"/>
                  </a:cxn>
                  <a:cxn ang="0">
                    <a:pos x="T2" y="T3"/>
                  </a:cxn>
                  <a:cxn ang="0">
                    <a:pos x="T4" y="T5"/>
                  </a:cxn>
                  <a:cxn ang="0">
                    <a:pos x="T6" y="T7"/>
                  </a:cxn>
                  <a:cxn ang="0">
                    <a:pos x="T8" y="T9"/>
                  </a:cxn>
                </a:cxnLst>
                <a:rect l="0" t="0" r="r" b="b"/>
                <a:pathLst>
                  <a:path w="20" h="24">
                    <a:moveTo>
                      <a:pt x="0" y="0"/>
                    </a:moveTo>
                    <a:lnTo>
                      <a:pt x="20" y="4"/>
                    </a:lnTo>
                    <a:lnTo>
                      <a:pt x="20" y="24"/>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0" name="Freeform 906"/>
              <p:cNvSpPr/>
              <p:nvPr/>
            </p:nvSpPr>
            <p:spPr bwMode="auto">
              <a:xfrm>
                <a:off x="6174" y="2531"/>
                <a:ext cx="32" cy="24"/>
              </a:xfrm>
              <a:custGeom>
                <a:avLst/>
                <a:gdLst>
                  <a:gd name="T0" fmla="*/ 32 w 32"/>
                  <a:gd name="T1" fmla="*/ 8 h 24"/>
                  <a:gd name="T2" fmla="*/ 32 w 32"/>
                  <a:gd name="T3" fmla="*/ 24 h 24"/>
                  <a:gd name="T4" fmla="*/ 0 w 32"/>
                  <a:gd name="T5" fmla="*/ 18 h 24"/>
                  <a:gd name="T6" fmla="*/ 0 w 32"/>
                  <a:gd name="T7" fmla="*/ 0 h 24"/>
                  <a:gd name="T8" fmla="*/ 32 w 32"/>
                  <a:gd name="T9" fmla="*/ 8 h 24"/>
                </a:gdLst>
                <a:ahLst/>
                <a:cxnLst>
                  <a:cxn ang="0">
                    <a:pos x="T0" y="T1"/>
                  </a:cxn>
                  <a:cxn ang="0">
                    <a:pos x="T2" y="T3"/>
                  </a:cxn>
                  <a:cxn ang="0">
                    <a:pos x="T4" y="T5"/>
                  </a:cxn>
                  <a:cxn ang="0">
                    <a:pos x="T6" y="T7"/>
                  </a:cxn>
                  <a:cxn ang="0">
                    <a:pos x="T8" y="T9"/>
                  </a:cxn>
                </a:cxnLst>
                <a:rect l="0" t="0" r="r" b="b"/>
                <a:pathLst>
                  <a:path w="32" h="24">
                    <a:moveTo>
                      <a:pt x="32" y="8"/>
                    </a:moveTo>
                    <a:lnTo>
                      <a:pt x="32" y="24"/>
                    </a:lnTo>
                    <a:lnTo>
                      <a:pt x="0" y="18"/>
                    </a:lnTo>
                    <a:lnTo>
                      <a:pt x="0" y="0"/>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1061" name="Freeform 907"/>
              <p:cNvSpPr/>
              <p:nvPr/>
            </p:nvSpPr>
            <p:spPr bwMode="auto">
              <a:xfrm>
                <a:off x="6052" y="2555"/>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2" name="Freeform 908"/>
              <p:cNvSpPr/>
              <p:nvPr/>
            </p:nvSpPr>
            <p:spPr bwMode="auto">
              <a:xfrm>
                <a:off x="6156" y="2571"/>
                <a:ext cx="50" cy="22"/>
              </a:xfrm>
              <a:custGeom>
                <a:avLst/>
                <a:gdLst>
                  <a:gd name="T0" fmla="*/ 50 w 50"/>
                  <a:gd name="T1" fmla="*/ 6 h 22"/>
                  <a:gd name="T2" fmla="*/ 50 w 50"/>
                  <a:gd name="T3" fmla="*/ 22 h 22"/>
                  <a:gd name="T4" fmla="*/ 0 w 50"/>
                  <a:gd name="T5" fmla="*/ 20 h 22"/>
                  <a:gd name="T6" fmla="*/ 0 w 50"/>
                  <a:gd name="T7" fmla="*/ 0 h 22"/>
                  <a:gd name="T8" fmla="*/ 50 w 50"/>
                  <a:gd name="T9" fmla="*/ 6 h 22"/>
                </a:gdLst>
                <a:ahLst/>
                <a:cxnLst>
                  <a:cxn ang="0">
                    <a:pos x="T0" y="T1"/>
                  </a:cxn>
                  <a:cxn ang="0">
                    <a:pos x="T2" y="T3"/>
                  </a:cxn>
                  <a:cxn ang="0">
                    <a:pos x="T4" y="T5"/>
                  </a:cxn>
                  <a:cxn ang="0">
                    <a:pos x="T6" y="T7"/>
                  </a:cxn>
                  <a:cxn ang="0">
                    <a:pos x="T8" y="T9"/>
                  </a:cxn>
                </a:cxnLst>
                <a:rect l="0" t="0" r="r" b="b"/>
                <a:pathLst>
                  <a:path w="50" h="22">
                    <a:moveTo>
                      <a:pt x="50" y="6"/>
                    </a:moveTo>
                    <a:lnTo>
                      <a:pt x="50" y="22"/>
                    </a:lnTo>
                    <a:lnTo>
                      <a:pt x="0" y="20"/>
                    </a:lnTo>
                    <a:lnTo>
                      <a:pt x="0" y="0"/>
                    </a:lnTo>
                    <a:lnTo>
                      <a:pt x="50" y="6"/>
                    </a:lnTo>
                    <a:close/>
                  </a:path>
                </a:pathLst>
              </a:custGeom>
              <a:grpFill/>
              <a:ln>
                <a:noFill/>
              </a:ln>
            </p:spPr>
            <p:txBody>
              <a:bodyPr vert="horz" wrap="square" lIns="91440" tIns="45720" rIns="91440" bIns="45720" numCol="1" anchor="t" anchorCtr="0" compatLnSpc="1"/>
              <a:lstStyle/>
              <a:p>
                <a:endParaRPr lang="zh-CN" altLang="en-US"/>
              </a:p>
            </p:txBody>
          </p:sp>
          <p:sp>
            <p:nvSpPr>
              <p:cNvPr id="1063" name="Freeform 909"/>
              <p:cNvSpPr/>
              <p:nvPr/>
            </p:nvSpPr>
            <p:spPr bwMode="auto">
              <a:xfrm>
                <a:off x="6052" y="2611"/>
                <a:ext cx="24" cy="33"/>
              </a:xfrm>
              <a:custGeom>
                <a:avLst/>
                <a:gdLst>
                  <a:gd name="T0" fmla="*/ 0 w 24"/>
                  <a:gd name="T1" fmla="*/ 0 h 33"/>
                  <a:gd name="T2" fmla="*/ 24 w 24"/>
                  <a:gd name="T3" fmla="*/ 2 h 33"/>
                  <a:gd name="T4" fmla="*/ 24 w 24"/>
                  <a:gd name="T5" fmla="*/ 31 h 33"/>
                  <a:gd name="T6" fmla="*/ 0 w 24"/>
                  <a:gd name="T7" fmla="*/ 33 h 33"/>
                  <a:gd name="T8" fmla="*/ 0 w 24"/>
                  <a:gd name="T9" fmla="*/ 0 h 33"/>
                </a:gdLst>
                <a:ahLst/>
                <a:cxnLst>
                  <a:cxn ang="0">
                    <a:pos x="T0" y="T1"/>
                  </a:cxn>
                  <a:cxn ang="0">
                    <a:pos x="T2" y="T3"/>
                  </a:cxn>
                  <a:cxn ang="0">
                    <a:pos x="T4" y="T5"/>
                  </a:cxn>
                  <a:cxn ang="0">
                    <a:pos x="T6" y="T7"/>
                  </a:cxn>
                  <a:cxn ang="0">
                    <a:pos x="T8" y="T9"/>
                  </a:cxn>
                </a:cxnLst>
                <a:rect l="0" t="0" r="r" b="b"/>
                <a:pathLst>
                  <a:path w="24" h="33">
                    <a:moveTo>
                      <a:pt x="0" y="0"/>
                    </a:moveTo>
                    <a:lnTo>
                      <a:pt x="24" y="2"/>
                    </a:lnTo>
                    <a:lnTo>
                      <a:pt x="24" y="31"/>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4" name="Freeform 910"/>
              <p:cNvSpPr/>
              <p:nvPr/>
            </p:nvSpPr>
            <p:spPr bwMode="auto">
              <a:xfrm>
                <a:off x="6156" y="2613"/>
                <a:ext cx="22" cy="23"/>
              </a:xfrm>
              <a:custGeom>
                <a:avLst/>
                <a:gdLst>
                  <a:gd name="T0" fmla="*/ 0 w 22"/>
                  <a:gd name="T1" fmla="*/ 0 h 23"/>
                  <a:gd name="T2" fmla="*/ 22 w 22"/>
                  <a:gd name="T3" fmla="*/ 0 h 23"/>
                  <a:gd name="T4" fmla="*/ 22 w 22"/>
                  <a:gd name="T5" fmla="*/ 20 h 23"/>
                  <a:gd name="T6" fmla="*/ 0 w 22"/>
                  <a:gd name="T7" fmla="*/ 23 h 23"/>
                  <a:gd name="T8" fmla="*/ 0 w 22"/>
                  <a:gd name="T9" fmla="*/ 0 h 23"/>
                </a:gdLst>
                <a:ahLst/>
                <a:cxnLst>
                  <a:cxn ang="0">
                    <a:pos x="T0" y="T1"/>
                  </a:cxn>
                  <a:cxn ang="0">
                    <a:pos x="T2" y="T3"/>
                  </a:cxn>
                  <a:cxn ang="0">
                    <a:pos x="T4" y="T5"/>
                  </a:cxn>
                  <a:cxn ang="0">
                    <a:pos x="T6" y="T7"/>
                  </a:cxn>
                  <a:cxn ang="0">
                    <a:pos x="T8" y="T9"/>
                  </a:cxn>
                </a:cxnLst>
                <a:rect l="0" t="0" r="r" b="b"/>
                <a:pathLst>
                  <a:path w="22" h="23">
                    <a:moveTo>
                      <a:pt x="0" y="0"/>
                    </a:moveTo>
                    <a:lnTo>
                      <a:pt x="22" y="0"/>
                    </a:lnTo>
                    <a:lnTo>
                      <a:pt x="22" y="20"/>
                    </a:lnTo>
                    <a:lnTo>
                      <a:pt x="0" y="2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1065" name="Freeform 911"/>
              <p:cNvSpPr/>
              <p:nvPr/>
            </p:nvSpPr>
            <p:spPr bwMode="auto">
              <a:xfrm>
                <a:off x="6110" y="2658"/>
                <a:ext cx="30" cy="30"/>
              </a:xfrm>
              <a:custGeom>
                <a:avLst/>
                <a:gdLst>
                  <a:gd name="T0" fmla="*/ 30 w 30"/>
                  <a:gd name="T1" fmla="*/ 0 h 30"/>
                  <a:gd name="T2" fmla="*/ 30 w 30"/>
                  <a:gd name="T3" fmla="*/ 22 h 30"/>
                  <a:gd name="T4" fmla="*/ 16 w 30"/>
                  <a:gd name="T5" fmla="*/ 26 h 30"/>
                  <a:gd name="T6" fmla="*/ 0 w 30"/>
                  <a:gd name="T7" fmla="*/ 30 h 30"/>
                  <a:gd name="T8" fmla="*/ 0 w 30"/>
                  <a:gd name="T9" fmla="*/ 4 h 30"/>
                  <a:gd name="T10" fmla="*/ 30 w 30"/>
                  <a:gd name="T11" fmla="*/ 0 h 30"/>
                </a:gdLst>
                <a:ahLst/>
                <a:cxnLst>
                  <a:cxn ang="0">
                    <a:pos x="T0" y="T1"/>
                  </a:cxn>
                  <a:cxn ang="0">
                    <a:pos x="T2" y="T3"/>
                  </a:cxn>
                  <a:cxn ang="0">
                    <a:pos x="T4" y="T5"/>
                  </a:cxn>
                  <a:cxn ang="0">
                    <a:pos x="T6" y="T7"/>
                  </a:cxn>
                  <a:cxn ang="0">
                    <a:pos x="T8" y="T9"/>
                  </a:cxn>
                  <a:cxn ang="0">
                    <a:pos x="T10" y="T11"/>
                  </a:cxn>
                </a:cxnLst>
                <a:rect l="0" t="0" r="r" b="b"/>
                <a:pathLst>
                  <a:path w="30" h="30">
                    <a:moveTo>
                      <a:pt x="30" y="0"/>
                    </a:moveTo>
                    <a:lnTo>
                      <a:pt x="30" y="22"/>
                    </a:lnTo>
                    <a:lnTo>
                      <a:pt x="16" y="26"/>
                    </a:lnTo>
                    <a:lnTo>
                      <a:pt x="0" y="30"/>
                    </a:lnTo>
                    <a:lnTo>
                      <a:pt x="0" y="4"/>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66" name="Freeform 912"/>
              <p:cNvSpPr/>
              <p:nvPr/>
            </p:nvSpPr>
            <p:spPr bwMode="auto">
              <a:xfrm>
                <a:off x="6154" y="2650"/>
                <a:ext cx="52" cy="28"/>
              </a:xfrm>
              <a:custGeom>
                <a:avLst/>
                <a:gdLst>
                  <a:gd name="T0" fmla="*/ 52 w 52"/>
                  <a:gd name="T1" fmla="*/ 0 h 28"/>
                  <a:gd name="T2" fmla="*/ 52 w 52"/>
                  <a:gd name="T3" fmla="*/ 16 h 28"/>
                  <a:gd name="T4" fmla="*/ 2 w 52"/>
                  <a:gd name="T5" fmla="*/ 28 h 28"/>
                  <a:gd name="T6" fmla="*/ 2 w 52"/>
                  <a:gd name="T7" fmla="*/ 8 h 28"/>
                  <a:gd name="T8" fmla="*/ 0 w 52"/>
                  <a:gd name="T9" fmla="*/ 8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8"/>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67" name="Freeform 913"/>
              <p:cNvSpPr/>
              <p:nvPr/>
            </p:nvSpPr>
            <p:spPr bwMode="auto">
              <a:xfrm>
                <a:off x="6052" y="2716"/>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68" name="Freeform 914"/>
              <p:cNvSpPr/>
              <p:nvPr/>
            </p:nvSpPr>
            <p:spPr bwMode="auto">
              <a:xfrm>
                <a:off x="6156" y="2696"/>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1069" name="Freeform 915"/>
              <p:cNvSpPr/>
              <p:nvPr/>
            </p:nvSpPr>
            <p:spPr bwMode="auto">
              <a:xfrm>
                <a:off x="6192" y="2690"/>
                <a:ext cx="14" cy="20"/>
              </a:xfrm>
              <a:custGeom>
                <a:avLst/>
                <a:gdLst>
                  <a:gd name="T0" fmla="*/ 14 w 14"/>
                  <a:gd name="T1" fmla="*/ 0 h 20"/>
                  <a:gd name="T2" fmla="*/ 14 w 14"/>
                  <a:gd name="T3" fmla="*/ 16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6"/>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1070" name="Freeform 916"/>
              <p:cNvSpPr/>
              <p:nvPr/>
            </p:nvSpPr>
            <p:spPr bwMode="auto">
              <a:xfrm>
                <a:off x="6052" y="2774"/>
                <a:ext cx="22" cy="38"/>
              </a:xfrm>
              <a:custGeom>
                <a:avLst/>
                <a:gdLst>
                  <a:gd name="T0" fmla="*/ 0 w 22"/>
                  <a:gd name="T1" fmla="*/ 8 h 38"/>
                  <a:gd name="T2" fmla="*/ 22 w 22"/>
                  <a:gd name="T3" fmla="*/ 0 h 38"/>
                  <a:gd name="T4" fmla="*/ 22 w 22"/>
                  <a:gd name="T5" fmla="*/ 28 h 38"/>
                  <a:gd name="T6" fmla="*/ 0 w 22"/>
                  <a:gd name="T7" fmla="*/ 38 h 38"/>
                  <a:gd name="T8" fmla="*/ 0 w 22"/>
                  <a:gd name="T9" fmla="*/ 8 h 38"/>
                </a:gdLst>
                <a:ahLst/>
                <a:cxnLst>
                  <a:cxn ang="0">
                    <a:pos x="T0" y="T1"/>
                  </a:cxn>
                  <a:cxn ang="0">
                    <a:pos x="T2" y="T3"/>
                  </a:cxn>
                  <a:cxn ang="0">
                    <a:pos x="T4" y="T5"/>
                  </a:cxn>
                  <a:cxn ang="0">
                    <a:pos x="T6" y="T7"/>
                  </a:cxn>
                  <a:cxn ang="0">
                    <a:pos x="T8" y="T9"/>
                  </a:cxn>
                </a:cxnLst>
                <a:rect l="0" t="0" r="r" b="b"/>
                <a:pathLst>
                  <a:path w="22" h="38">
                    <a:moveTo>
                      <a:pt x="0" y="8"/>
                    </a:moveTo>
                    <a:lnTo>
                      <a:pt x="22" y="0"/>
                    </a:lnTo>
                    <a:lnTo>
                      <a:pt x="22" y="28"/>
                    </a:lnTo>
                    <a:lnTo>
                      <a:pt x="0" y="38"/>
                    </a:lnTo>
                    <a:lnTo>
                      <a:pt x="0" y="8"/>
                    </a:lnTo>
                    <a:close/>
                  </a:path>
                </a:pathLst>
              </a:custGeom>
              <a:grpFill/>
              <a:ln>
                <a:noFill/>
              </a:ln>
            </p:spPr>
            <p:txBody>
              <a:bodyPr vert="horz" wrap="square" lIns="91440" tIns="45720" rIns="91440" bIns="45720" numCol="1" anchor="t" anchorCtr="0" compatLnSpc="1"/>
              <a:lstStyle/>
              <a:p>
                <a:endParaRPr lang="zh-CN" altLang="en-US"/>
              </a:p>
            </p:txBody>
          </p:sp>
          <p:sp>
            <p:nvSpPr>
              <p:cNvPr id="1071" name="Freeform 917"/>
              <p:cNvSpPr/>
              <p:nvPr/>
            </p:nvSpPr>
            <p:spPr bwMode="auto">
              <a:xfrm>
                <a:off x="6090" y="2746"/>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1072" name="Freeform 918"/>
              <p:cNvSpPr/>
              <p:nvPr/>
            </p:nvSpPr>
            <p:spPr bwMode="auto">
              <a:xfrm>
                <a:off x="6170" y="2728"/>
                <a:ext cx="36" cy="32"/>
              </a:xfrm>
              <a:custGeom>
                <a:avLst/>
                <a:gdLst>
                  <a:gd name="T0" fmla="*/ 36 w 36"/>
                  <a:gd name="T1" fmla="*/ 0 h 32"/>
                  <a:gd name="T2" fmla="*/ 36 w 36"/>
                  <a:gd name="T3" fmla="*/ 16 h 32"/>
                  <a:gd name="T4" fmla="*/ 0 w 36"/>
                  <a:gd name="T5" fmla="*/ 32 h 32"/>
                  <a:gd name="T6" fmla="*/ 0 w 36"/>
                  <a:gd name="T7" fmla="*/ 12 h 32"/>
                  <a:gd name="T8" fmla="*/ 36 w 36"/>
                  <a:gd name="T9" fmla="*/ 0 h 32"/>
                </a:gdLst>
                <a:ahLst/>
                <a:cxnLst>
                  <a:cxn ang="0">
                    <a:pos x="T0" y="T1"/>
                  </a:cxn>
                  <a:cxn ang="0">
                    <a:pos x="T2" y="T3"/>
                  </a:cxn>
                  <a:cxn ang="0">
                    <a:pos x="T4" y="T5"/>
                  </a:cxn>
                  <a:cxn ang="0">
                    <a:pos x="T6" y="T7"/>
                  </a:cxn>
                  <a:cxn ang="0">
                    <a:pos x="T8" y="T9"/>
                  </a:cxn>
                </a:cxnLst>
                <a:rect l="0" t="0" r="r" b="b"/>
                <a:pathLst>
                  <a:path w="36" h="32">
                    <a:moveTo>
                      <a:pt x="36" y="0"/>
                    </a:moveTo>
                    <a:lnTo>
                      <a:pt x="36" y="16"/>
                    </a:lnTo>
                    <a:lnTo>
                      <a:pt x="0" y="32"/>
                    </a:lnTo>
                    <a:lnTo>
                      <a:pt x="0" y="12"/>
                    </a:lnTo>
                    <a:lnTo>
                      <a:pt x="36" y="0"/>
                    </a:lnTo>
                    <a:close/>
                  </a:path>
                </a:pathLst>
              </a:custGeom>
              <a:grpFill/>
              <a:ln>
                <a:noFill/>
              </a:ln>
            </p:spPr>
            <p:txBody>
              <a:bodyPr vert="horz" wrap="square" lIns="91440" tIns="45720" rIns="91440" bIns="45720" numCol="1" anchor="t" anchorCtr="0" compatLnSpc="1"/>
              <a:lstStyle/>
              <a:p>
                <a:endParaRPr lang="zh-CN" altLang="en-US"/>
              </a:p>
            </p:txBody>
          </p:sp>
          <p:sp>
            <p:nvSpPr>
              <p:cNvPr id="1073" name="Freeform 919"/>
              <p:cNvSpPr/>
              <p:nvPr/>
            </p:nvSpPr>
            <p:spPr bwMode="auto">
              <a:xfrm>
                <a:off x="6052" y="2818"/>
                <a:ext cx="42" cy="48"/>
              </a:xfrm>
              <a:custGeom>
                <a:avLst/>
                <a:gdLst>
                  <a:gd name="T0" fmla="*/ 0 w 42"/>
                  <a:gd name="T1" fmla="*/ 18 h 48"/>
                  <a:gd name="T2" fmla="*/ 42 w 42"/>
                  <a:gd name="T3" fmla="*/ 0 h 48"/>
                  <a:gd name="T4" fmla="*/ 42 w 42"/>
                  <a:gd name="T5" fmla="*/ 26 h 48"/>
                  <a:gd name="T6" fmla="*/ 0 w 42"/>
                  <a:gd name="T7" fmla="*/ 48 h 48"/>
                  <a:gd name="T8" fmla="*/ 0 w 42"/>
                  <a:gd name="T9" fmla="*/ 18 h 48"/>
                </a:gdLst>
                <a:ahLst/>
                <a:cxnLst>
                  <a:cxn ang="0">
                    <a:pos x="T0" y="T1"/>
                  </a:cxn>
                  <a:cxn ang="0">
                    <a:pos x="T2" y="T3"/>
                  </a:cxn>
                  <a:cxn ang="0">
                    <a:pos x="T4" y="T5"/>
                  </a:cxn>
                  <a:cxn ang="0">
                    <a:pos x="T6" y="T7"/>
                  </a:cxn>
                  <a:cxn ang="0">
                    <a:pos x="T8" y="T9"/>
                  </a:cxn>
                </a:cxnLst>
                <a:rect l="0" t="0" r="r" b="b"/>
                <a:pathLst>
                  <a:path w="42" h="48">
                    <a:moveTo>
                      <a:pt x="0" y="18"/>
                    </a:moveTo>
                    <a:lnTo>
                      <a:pt x="42" y="0"/>
                    </a:lnTo>
                    <a:lnTo>
                      <a:pt x="42" y="26"/>
                    </a:lnTo>
                    <a:lnTo>
                      <a:pt x="0" y="48"/>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4" name="Freeform 920"/>
              <p:cNvSpPr/>
              <p:nvPr/>
            </p:nvSpPr>
            <p:spPr bwMode="auto">
              <a:xfrm>
                <a:off x="6126" y="2784"/>
                <a:ext cx="48" cy="44"/>
              </a:xfrm>
              <a:custGeom>
                <a:avLst/>
                <a:gdLst>
                  <a:gd name="T0" fmla="*/ 0 w 48"/>
                  <a:gd name="T1" fmla="*/ 20 h 44"/>
                  <a:gd name="T2" fmla="*/ 48 w 48"/>
                  <a:gd name="T3" fmla="*/ 0 h 44"/>
                  <a:gd name="T4" fmla="*/ 48 w 48"/>
                  <a:gd name="T5" fmla="*/ 18 h 44"/>
                  <a:gd name="T6" fmla="*/ 0 w 48"/>
                  <a:gd name="T7" fmla="*/ 44 h 44"/>
                  <a:gd name="T8" fmla="*/ 0 w 48"/>
                  <a:gd name="T9" fmla="*/ 20 h 44"/>
                </a:gdLst>
                <a:ahLst/>
                <a:cxnLst>
                  <a:cxn ang="0">
                    <a:pos x="T0" y="T1"/>
                  </a:cxn>
                  <a:cxn ang="0">
                    <a:pos x="T2" y="T3"/>
                  </a:cxn>
                  <a:cxn ang="0">
                    <a:pos x="T4" y="T5"/>
                  </a:cxn>
                  <a:cxn ang="0">
                    <a:pos x="T6" y="T7"/>
                  </a:cxn>
                  <a:cxn ang="0">
                    <a:pos x="T8" y="T9"/>
                  </a:cxn>
                </a:cxnLst>
                <a:rect l="0" t="0" r="r" b="b"/>
                <a:pathLst>
                  <a:path w="48" h="44">
                    <a:moveTo>
                      <a:pt x="0" y="20"/>
                    </a:moveTo>
                    <a:lnTo>
                      <a:pt x="48" y="0"/>
                    </a:lnTo>
                    <a:lnTo>
                      <a:pt x="48" y="18"/>
                    </a:lnTo>
                    <a:lnTo>
                      <a:pt x="0" y="44"/>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1075" name="Freeform 921"/>
              <p:cNvSpPr/>
              <p:nvPr/>
            </p:nvSpPr>
            <p:spPr bwMode="auto">
              <a:xfrm>
                <a:off x="6188" y="2770"/>
                <a:ext cx="18" cy="24"/>
              </a:xfrm>
              <a:custGeom>
                <a:avLst/>
                <a:gdLst>
                  <a:gd name="T0" fmla="*/ 18 w 18"/>
                  <a:gd name="T1" fmla="*/ 0 h 24"/>
                  <a:gd name="T2" fmla="*/ 18 w 18"/>
                  <a:gd name="T3" fmla="*/ 16 h 24"/>
                  <a:gd name="T4" fmla="*/ 0 w 18"/>
                  <a:gd name="T5" fmla="*/ 24 h 24"/>
                  <a:gd name="T6" fmla="*/ 0 w 18"/>
                  <a:gd name="T7" fmla="*/ 6 h 24"/>
                  <a:gd name="T8" fmla="*/ 18 w 18"/>
                  <a:gd name="T9" fmla="*/ 0 h 24"/>
                </a:gdLst>
                <a:ahLst/>
                <a:cxnLst>
                  <a:cxn ang="0">
                    <a:pos x="T0" y="T1"/>
                  </a:cxn>
                  <a:cxn ang="0">
                    <a:pos x="T2" y="T3"/>
                  </a:cxn>
                  <a:cxn ang="0">
                    <a:pos x="T4" y="T5"/>
                  </a:cxn>
                  <a:cxn ang="0">
                    <a:pos x="T6" y="T7"/>
                  </a:cxn>
                  <a:cxn ang="0">
                    <a:pos x="T8" y="T9"/>
                  </a:cxn>
                </a:cxnLst>
                <a:rect l="0" t="0" r="r" b="b"/>
                <a:pathLst>
                  <a:path w="18" h="24">
                    <a:moveTo>
                      <a:pt x="18" y="0"/>
                    </a:moveTo>
                    <a:lnTo>
                      <a:pt x="18" y="16"/>
                    </a:lnTo>
                    <a:lnTo>
                      <a:pt x="0" y="24"/>
                    </a:lnTo>
                    <a:lnTo>
                      <a:pt x="0" y="6"/>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1076" name="Freeform 922"/>
              <p:cNvSpPr/>
              <p:nvPr/>
            </p:nvSpPr>
            <p:spPr bwMode="auto">
              <a:xfrm>
                <a:off x="6092" y="2852"/>
                <a:ext cx="34" cy="46"/>
              </a:xfrm>
              <a:custGeom>
                <a:avLst/>
                <a:gdLst>
                  <a:gd name="T0" fmla="*/ 0 w 34"/>
                  <a:gd name="T1" fmla="*/ 18 h 46"/>
                  <a:gd name="T2" fmla="*/ 34 w 34"/>
                  <a:gd name="T3" fmla="*/ 0 h 46"/>
                  <a:gd name="T4" fmla="*/ 34 w 34"/>
                  <a:gd name="T5" fmla="*/ 24 h 46"/>
                  <a:gd name="T6" fmla="*/ 0 w 34"/>
                  <a:gd name="T7" fmla="*/ 46 h 46"/>
                  <a:gd name="T8" fmla="*/ 0 w 34"/>
                  <a:gd name="T9" fmla="*/ 18 h 46"/>
                </a:gdLst>
                <a:ahLst/>
                <a:cxnLst>
                  <a:cxn ang="0">
                    <a:pos x="T0" y="T1"/>
                  </a:cxn>
                  <a:cxn ang="0">
                    <a:pos x="T2" y="T3"/>
                  </a:cxn>
                  <a:cxn ang="0">
                    <a:pos x="T4" y="T5"/>
                  </a:cxn>
                  <a:cxn ang="0">
                    <a:pos x="T6" y="T7"/>
                  </a:cxn>
                  <a:cxn ang="0">
                    <a:pos x="T8" y="T9"/>
                  </a:cxn>
                </a:cxnLst>
                <a:rect l="0" t="0" r="r" b="b"/>
                <a:pathLst>
                  <a:path w="34" h="46">
                    <a:moveTo>
                      <a:pt x="0" y="18"/>
                    </a:moveTo>
                    <a:lnTo>
                      <a:pt x="34" y="0"/>
                    </a:lnTo>
                    <a:lnTo>
                      <a:pt x="34" y="24"/>
                    </a:lnTo>
                    <a:lnTo>
                      <a:pt x="0" y="46"/>
                    </a:lnTo>
                    <a:lnTo>
                      <a:pt x="0" y="18"/>
                    </a:lnTo>
                    <a:close/>
                  </a:path>
                </a:pathLst>
              </a:custGeom>
              <a:grpFill/>
              <a:ln>
                <a:noFill/>
              </a:ln>
            </p:spPr>
            <p:txBody>
              <a:bodyPr vert="horz" wrap="square" lIns="91440" tIns="45720" rIns="91440" bIns="45720" numCol="1" anchor="t" anchorCtr="0" compatLnSpc="1"/>
              <a:lstStyle/>
              <a:p>
                <a:endParaRPr lang="zh-CN" altLang="en-US"/>
              </a:p>
            </p:txBody>
          </p:sp>
          <p:sp>
            <p:nvSpPr>
              <p:cNvPr id="1077" name="Freeform 923"/>
              <p:cNvSpPr/>
              <p:nvPr/>
            </p:nvSpPr>
            <p:spPr bwMode="auto">
              <a:xfrm>
                <a:off x="6152" y="2832"/>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1078" name="Freeform 924"/>
              <p:cNvSpPr/>
              <p:nvPr/>
            </p:nvSpPr>
            <p:spPr bwMode="auto">
              <a:xfrm>
                <a:off x="6178" y="2810"/>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79" name="Freeform 925"/>
              <p:cNvSpPr/>
              <p:nvPr/>
            </p:nvSpPr>
            <p:spPr bwMode="auto">
              <a:xfrm>
                <a:off x="6156" y="2854"/>
                <a:ext cx="50" cy="48"/>
              </a:xfrm>
              <a:custGeom>
                <a:avLst/>
                <a:gdLst>
                  <a:gd name="T0" fmla="*/ 50 w 50"/>
                  <a:gd name="T1" fmla="*/ 0 h 48"/>
                  <a:gd name="T2" fmla="*/ 50 w 50"/>
                  <a:gd name="T3" fmla="*/ 14 h 48"/>
                  <a:gd name="T4" fmla="*/ 0 w 50"/>
                  <a:gd name="T5" fmla="*/ 48 h 48"/>
                  <a:gd name="T6" fmla="*/ 0 w 50"/>
                  <a:gd name="T7" fmla="*/ 28 h 48"/>
                  <a:gd name="T8" fmla="*/ 50 w 50"/>
                  <a:gd name="T9" fmla="*/ 0 h 48"/>
                </a:gdLst>
                <a:ahLst/>
                <a:cxnLst>
                  <a:cxn ang="0">
                    <a:pos x="T0" y="T1"/>
                  </a:cxn>
                  <a:cxn ang="0">
                    <a:pos x="T2" y="T3"/>
                  </a:cxn>
                  <a:cxn ang="0">
                    <a:pos x="T4" y="T5"/>
                  </a:cxn>
                  <a:cxn ang="0">
                    <a:pos x="T6" y="T7"/>
                  </a:cxn>
                  <a:cxn ang="0">
                    <a:pos x="T8" y="T9"/>
                  </a:cxn>
                </a:cxnLst>
                <a:rect l="0" t="0" r="r" b="b"/>
                <a:pathLst>
                  <a:path w="50" h="48">
                    <a:moveTo>
                      <a:pt x="50" y="0"/>
                    </a:moveTo>
                    <a:lnTo>
                      <a:pt x="50" y="14"/>
                    </a:lnTo>
                    <a:lnTo>
                      <a:pt x="0" y="48"/>
                    </a:lnTo>
                    <a:lnTo>
                      <a:pt x="0" y="28"/>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1080" name="Freeform 926"/>
              <p:cNvSpPr/>
              <p:nvPr/>
            </p:nvSpPr>
            <p:spPr bwMode="auto">
              <a:xfrm>
                <a:off x="6090" y="2916"/>
                <a:ext cx="82" cy="80"/>
              </a:xfrm>
              <a:custGeom>
                <a:avLst/>
                <a:gdLst>
                  <a:gd name="T0" fmla="*/ 82 w 82"/>
                  <a:gd name="T1" fmla="*/ 0 h 80"/>
                  <a:gd name="T2" fmla="*/ 82 w 82"/>
                  <a:gd name="T3" fmla="*/ 18 h 80"/>
                  <a:gd name="T4" fmla="*/ 0 w 82"/>
                  <a:gd name="T5" fmla="*/ 80 h 80"/>
                  <a:gd name="T6" fmla="*/ 0 w 82"/>
                  <a:gd name="T7" fmla="*/ 54 h 80"/>
                  <a:gd name="T8" fmla="*/ 82 w 82"/>
                  <a:gd name="T9" fmla="*/ 0 h 80"/>
                </a:gdLst>
                <a:ahLst/>
                <a:cxnLst>
                  <a:cxn ang="0">
                    <a:pos x="T0" y="T1"/>
                  </a:cxn>
                  <a:cxn ang="0">
                    <a:pos x="T2" y="T3"/>
                  </a:cxn>
                  <a:cxn ang="0">
                    <a:pos x="T4" y="T5"/>
                  </a:cxn>
                  <a:cxn ang="0">
                    <a:pos x="T6" y="T7"/>
                  </a:cxn>
                  <a:cxn ang="0">
                    <a:pos x="T8" y="T9"/>
                  </a:cxn>
                </a:cxnLst>
                <a:rect l="0" t="0" r="r" b="b"/>
                <a:pathLst>
                  <a:path w="82" h="80">
                    <a:moveTo>
                      <a:pt x="82" y="0"/>
                    </a:moveTo>
                    <a:lnTo>
                      <a:pt x="82" y="18"/>
                    </a:lnTo>
                    <a:lnTo>
                      <a:pt x="0" y="80"/>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1081" name="Freeform 927"/>
              <p:cNvSpPr/>
              <p:nvPr/>
            </p:nvSpPr>
            <p:spPr bwMode="auto">
              <a:xfrm>
                <a:off x="6186" y="2892"/>
                <a:ext cx="20" cy="30"/>
              </a:xfrm>
              <a:custGeom>
                <a:avLst/>
                <a:gdLst>
                  <a:gd name="T0" fmla="*/ 20 w 20"/>
                  <a:gd name="T1" fmla="*/ 0 h 30"/>
                  <a:gd name="T2" fmla="*/ 20 w 20"/>
                  <a:gd name="T3" fmla="*/ 16 h 30"/>
                  <a:gd name="T4" fmla="*/ 0 w 20"/>
                  <a:gd name="T5" fmla="*/ 30 h 30"/>
                  <a:gd name="T6" fmla="*/ 0 w 20"/>
                  <a:gd name="T7" fmla="*/ 14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2" name="Freeform 928"/>
              <p:cNvSpPr/>
              <p:nvPr/>
            </p:nvSpPr>
            <p:spPr bwMode="auto">
              <a:xfrm>
                <a:off x="6052" y="3002"/>
                <a:ext cx="58" cy="72"/>
              </a:xfrm>
              <a:custGeom>
                <a:avLst/>
                <a:gdLst>
                  <a:gd name="T0" fmla="*/ 0 w 58"/>
                  <a:gd name="T1" fmla="*/ 42 h 72"/>
                  <a:gd name="T2" fmla="*/ 58 w 58"/>
                  <a:gd name="T3" fmla="*/ 0 h 72"/>
                  <a:gd name="T4" fmla="*/ 58 w 58"/>
                  <a:gd name="T5" fmla="*/ 26 h 72"/>
                  <a:gd name="T6" fmla="*/ 0 w 58"/>
                  <a:gd name="T7" fmla="*/ 72 h 72"/>
                  <a:gd name="T8" fmla="*/ 0 w 58"/>
                  <a:gd name="T9" fmla="*/ 42 h 72"/>
                </a:gdLst>
                <a:ahLst/>
                <a:cxnLst>
                  <a:cxn ang="0">
                    <a:pos x="T0" y="T1"/>
                  </a:cxn>
                  <a:cxn ang="0">
                    <a:pos x="T2" y="T3"/>
                  </a:cxn>
                  <a:cxn ang="0">
                    <a:pos x="T4" y="T5"/>
                  </a:cxn>
                  <a:cxn ang="0">
                    <a:pos x="T6" y="T7"/>
                  </a:cxn>
                  <a:cxn ang="0">
                    <a:pos x="T8" y="T9"/>
                  </a:cxn>
                </a:cxnLst>
                <a:rect l="0" t="0" r="r" b="b"/>
                <a:pathLst>
                  <a:path w="58" h="72">
                    <a:moveTo>
                      <a:pt x="0" y="42"/>
                    </a:moveTo>
                    <a:lnTo>
                      <a:pt x="58" y="0"/>
                    </a:lnTo>
                    <a:lnTo>
                      <a:pt x="58" y="26"/>
                    </a:lnTo>
                    <a:lnTo>
                      <a:pt x="0" y="72"/>
                    </a:lnTo>
                    <a:lnTo>
                      <a:pt x="0" y="42"/>
                    </a:lnTo>
                    <a:close/>
                  </a:path>
                </a:pathLst>
              </a:custGeom>
              <a:grpFill/>
              <a:ln>
                <a:noFill/>
              </a:ln>
            </p:spPr>
            <p:txBody>
              <a:bodyPr vert="horz" wrap="square" lIns="91440" tIns="45720" rIns="91440" bIns="45720" numCol="1" anchor="t" anchorCtr="0" compatLnSpc="1"/>
              <a:lstStyle/>
              <a:p>
                <a:endParaRPr lang="zh-CN" altLang="en-US"/>
              </a:p>
            </p:txBody>
          </p:sp>
          <p:sp>
            <p:nvSpPr>
              <p:cNvPr id="1083" name="Freeform 929"/>
              <p:cNvSpPr/>
              <p:nvPr/>
            </p:nvSpPr>
            <p:spPr bwMode="auto">
              <a:xfrm>
                <a:off x="6126" y="2978"/>
                <a:ext cx="18" cy="38"/>
              </a:xfrm>
              <a:custGeom>
                <a:avLst/>
                <a:gdLst>
                  <a:gd name="T0" fmla="*/ 0 w 18"/>
                  <a:gd name="T1" fmla="*/ 14 h 38"/>
                  <a:gd name="T2" fmla="*/ 18 w 18"/>
                  <a:gd name="T3" fmla="*/ 0 h 38"/>
                  <a:gd name="T4" fmla="*/ 18 w 18"/>
                  <a:gd name="T5" fmla="*/ 22 h 38"/>
                  <a:gd name="T6" fmla="*/ 0 w 18"/>
                  <a:gd name="T7" fmla="*/ 38 h 38"/>
                  <a:gd name="T8" fmla="*/ 0 w 18"/>
                  <a:gd name="T9" fmla="*/ 14 h 38"/>
                </a:gdLst>
                <a:ahLst/>
                <a:cxnLst>
                  <a:cxn ang="0">
                    <a:pos x="T0" y="T1"/>
                  </a:cxn>
                  <a:cxn ang="0">
                    <a:pos x="T2" y="T3"/>
                  </a:cxn>
                  <a:cxn ang="0">
                    <a:pos x="T4" y="T5"/>
                  </a:cxn>
                  <a:cxn ang="0">
                    <a:pos x="T6" y="T7"/>
                  </a:cxn>
                  <a:cxn ang="0">
                    <a:pos x="T8" y="T9"/>
                  </a:cxn>
                </a:cxnLst>
                <a:rect l="0" t="0" r="r" b="b"/>
                <a:pathLst>
                  <a:path w="18" h="38">
                    <a:moveTo>
                      <a:pt x="0" y="14"/>
                    </a:moveTo>
                    <a:lnTo>
                      <a:pt x="18" y="0"/>
                    </a:lnTo>
                    <a:lnTo>
                      <a:pt x="18" y="22"/>
                    </a:lnTo>
                    <a:lnTo>
                      <a:pt x="0" y="38"/>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4" name="Freeform 930"/>
              <p:cNvSpPr/>
              <p:nvPr/>
            </p:nvSpPr>
            <p:spPr bwMode="auto">
              <a:xfrm>
                <a:off x="6186" y="2934"/>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1085" name="Freeform 931"/>
              <p:cNvSpPr/>
              <p:nvPr/>
            </p:nvSpPr>
            <p:spPr bwMode="auto">
              <a:xfrm>
                <a:off x="6100" y="3012"/>
                <a:ext cx="56" cy="72"/>
              </a:xfrm>
              <a:custGeom>
                <a:avLst/>
                <a:gdLst>
                  <a:gd name="T0" fmla="*/ 56 w 56"/>
                  <a:gd name="T1" fmla="*/ 0 h 72"/>
                  <a:gd name="T2" fmla="*/ 56 w 56"/>
                  <a:gd name="T3" fmla="*/ 22 h 72"/>
                  <a:gd name="T4" fmla="*/ 0 w 56"/>
                  <a:gd name="T5" fmla="*/ 72 h 72"/>
                  <a:gd name="T6" fmla="*/ 0 w 56"/>
                  <a:gd name="T7" fmla="*/ 44 h 72"/>
                  <a:gd name="T8" fmla="*/ 56 w 56"/>
                  <a:gd name="T9" fmla="*/ 0 h 72"/>
                </a:gdLst>
                <a:ahLst/>
                <a:cxnLst>
                  <a:cxn ang="0">
                    <a:pos x="T0" y="T1"/>
                  </a:cxn>
                  <a:cxn ang="0">
                    <a:pos x="T2" y="T3"/>
                  </a:cxn>
                  <a:cxn ang="0">
                    <a:pos x="T4" y="T5"/>
                  </a:cxn>
                  <a:cxn ang="0">
                    <a:pos x="T6" y="T7"/>
                  </a:cxn>
                  <a:cxn ang="0">
                    <a:pos x="T8" y="T9"/>
                  </a:cxn>
                </a:cxnLst>
                <a:rect l="0" t="0" r="r" b="b"/>
                <a:pathLst>
                  <a:path w="56" h="72">
                    <a:moveTo>
                      <a:pt x="56" y="0"/>
                    </a:moveTo>
                    <a:lnTo>
                      <a:pt x="56" y="22"/>
                    </a:lnTo>
                    <a:lnTo>
                      <a:pt x="0" y="72"/>
                    </a:lnTo>
                    <a:lnTo>
                      <a:pt x="0" y="44"/>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1086" name="Freeform 932"/>
              <p:cNvSpPr/>
              <p:nvPr/>
            </p:nvSpPr>
            <p:spPr bwMode="auto">
              <a:xfrm>
                <a:off x="6172" y="2974"/>
                <a:ext cx="34" cy="46"/>
              </a:xfrm>
              <a:custGeom>
                <a:avLst/>
                <a:gdLst>
                  <a:gd name="T0" fmla="*/ 34 w 34"/>
                  <a:gd name="T1" fmla="*/ 0 h 46"/>
                  <a:gd name="T2" fmla="*/ 34 w 34"/>
                  <a:gd name="T3" fmla="*/ 16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6"/>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1087" name="Freeform 933"/>
              <p:cNvSpPr/>
              <p:nvPr/>
            </p:nvSpPr>
            <p:spPr bwMode="auto">
              <a:xfrm>
                <a:off x="6052" y="3130"/>
                <a:ext cx="16" cy="44"/>
              </a:xfrm>
              <a:custGeom>
                <a:avLst/>
                <a:gdLst>
                  <a:gd name="T0" fmla="*/ 0 w 16"/>
                  <a:gd name="T1" fmla="*/ 14 h 44"/>
                  <a:gd name="T2" fmla="*/ 16 w 16"/>
                  <a:gd name="T3" fmla="*/ 0 h 44"/>
                  <a:gd name="T4" fmla="*/ 16 w 16"/>
                  <a:gd name="T5" fmla="*/ 28 h 44"/>
                  <a:gd name="T6" fmla="*/ 0 w 16"/>
                  <a:gd name="T7" fmla="*/ 44 h 44"/>
                  <a:gd name="T8" fmla="*/ 0 w 16"/>
                  <a:gd name="T9" fmla="*/ 14 h 44"/>
                </a:gdLst>
                <a:ahLst/>
                <a:cxnLst>
                  <a:cxn ang="0">
                    <a:pos x="T0" y="T1"/>
                  </a:cxn>
                  <a:cxn ang="0">
                    <a:pos x="T2" y="T3"/>
                  </a:cxn>
                  <a:cxn ang="0">
                    <a:pos x="T4" y="T5"/>
                  </a:cxn>
                  <a:cxn ang="0">
                    <a:pos x="T6" y="T7"/>
                  </a:cxn>
                  <a:cxn ang="0">
                    <a:pos x="T8" y="T9"/>
                  </a:cxn>
                </a:cxnLst>
                <a:rect l="0" t="0" r="r" b="b"/>
                <a:pathLst>
                  <a:path w="16" h="44">
                    <a:moveTo>
                      <a:pt x="0" y="14"/>
                    </a:moveTo>
                    <a:lnTo>
                      <a:pt x="16" y="0"/>
                    </a:lnTo>
                    <a:lnTo>
                      <a:pt x="16" y="28"/>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1088" name="Freeform 934"/>
              <p:cNvSpPr/>
              <p:nvPr/>
            </p:nvSpPr>
            <p:spPr bwMode="auto">
              <a:xfrm>
                <a:off x="6084" y="3070"/>
                <a:ext cx="54" cy="74"/>
              </a:xfrm>
              <a:custGeom>
                <a:avLst/>
                <a:gdLst>
                  <a:gd name="T0" fmla="*/ 54 w 54"/>
                  <a:gd name="T1" fmla="*/ 0 h 74"/>
                  <a:gd name="T2" fmla="*/ 54 w 54"/>
                  <a:gd name="T3" fmla="*/ 24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4"/>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1089" name="Freeform 935"/>
              <p:cNvSpPr/>
              <p:nvPr/>
            </p:nvSpPr>
            <p:spPr bwMode="auto">
              <a:xfrm>
                <a:off x="6154" y="3014"/>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090" name="Freeform 936"/>
              <p:cNvSpPr/>
              <p:nvPr/>
            </p:nvSpPr>
            <p:spPr bwMode="auto">
              <a:xfrm>
                <a:off x="6052" y="3162"/>
                <a:ext cx="38" cy="66"/>
              </a:xfrm>
              <a:custGeom>
                <a:avLst/>
                <a:gdLst>
                  <a:gd name="T0" fmla="*/ 0 w 38"/>
                  <a:gd name="T1" fmla="*/ 34 h 66"/>
                  <a:gd name="T2" fmla="*/ 38 w 38"/>
                  <a:gd name="T3" fmla="*/ 0 h 66"/>
                  <a:gd name="T4" fmla="*/ 38 w 38"/>
                  <a:gd name="T5" fmla="*/ 28 h 66"/>
                  <a:gd name="T6" fmla="*/ 0 w 38"/>
                  <a:gd name="T7" fmla="*/ 66 h 66"/>
                  <a:gd name="T8" fmla="*/ 0 w 38"/>
                  <a:gd name="T9" fmla="*/ 34 h 66"/>
                </a:gdLst>
                <a:ahLst/>
                <a:cxnLst>
                  <a:cxn ang="0">
                    <a:pos x="T0" y="T1"/>
                  </a:cxn>
                  <a:cxn ang="0">
                    <a:pos x="T2" y="T3"/>
                  </a:cxn>
                  <a:cxn ang="0">
                    <a:pos x="T4" y="T5"/>
                  </a:cxn>
                  <a:cxn ang="0">
                    <a:pos x="T6" y="T7"/>
                  </a:cxn>
                  <a:cxn ang="0">
                    <a:pos x="T8" y="T9"/>
                  </a:cxn>
                </a:cxnLst>
                <a:rect l="0" t="0" r="r" b="b"/>
                <a:pathLst>
                  <a:path w="38" h="66">
                    <a:moveTo>
                      <a:pt x="0" y="34"/>
                    </a:moveTo>
                    <a:lnTo>
                      <a:pt x="38" y="0"/>
                    </a:lnTo>
                    <a:lnTo>
                      <a:pt x="38" y="28"/>
                    </a:lnTo>
                    <a:lnTo>
                      <a:pt x="0" y="66"/>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1091" name="Freeform 937"/>
              <p:cNvSpPr/>
              <p:nvPr/>
            </p:nvSpPr>
            <p:spPr bwMode="auto">
              <a:xfrm>
                <a:off x="6134" y="3094"/>
                <a:ext cx="30" cy="50"/>
              </a:xfrm>
              <a:custGeom>
                <a:avLst/>
                <a:gdLst>
                  <a:gd name="T0" fmla="*/ 30 w 30"/>
                  <a:gd name="T1" fmla="*/ 0 h 50"/>
                  <a:gd name="T2" fmla="*/ 30 w 30"/>
                  <a:gd name="T3" fmla="*/ 20 h 50"/>
                  <a:gd name="T4" fmla="*/ 0 w 30"/>
                  <a:gd name="T5" fmla="*/ 50 h 50"/>
                  <a:gd name="T6" fmla="*/ 0 w 30"/>
                  <a:gd name="T7" fmla="*/ 28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8"/>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1092" name="Freeform 938"/>
              <p:cNvSpPr/>
              <p:nvPr/>
            </p:nvSpPr>
            <p:spPr bwMode="auto">
              <a:xfrm>
                <a:off x="6178" y="3056"/>
                <a:ext cx="28" cy="44"/>
              </a:xfrm>
              <a:custGeom>
                <a:avLst/>
                <a:gdLst>
                  <a:gd name="T0" fmla="*/ 28 w 28"/>
                  <a:gd name="T1" fmla="*/ 0 h 44"/>
                  <a:gd name="T2" fmla="*/ 28 w 28"/>
                  <a:gd name="T3" fmla="*/ 16 h 44"/>
                  <a:gd name="T4" fmla="*/ 0 w 28"/>
                  <a:gd name="T5" fmla="*/ 44 h 44"/>
                  <a:gd name="T6" fmla="*/ 0 w 28"/>
                  <a:gd name="T7" fmla="*/ 26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6"/>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1093" name="Freeform 939"/>
              <p:cNvSpPr/>
              <p:nvPr/>
            </p:nvSpPr>
            <p:spPr bwMode="auto">
              <a:xfrm>
                <a:off x="6094" y="3148"/>
                <a:ext cx="58" cy="84"/>
              </a:xfrm>
              <a:custGeom>
                <a:avLst/>
                <a:gdLst>
                  <a:gd name="T0" fmla="*/ 0 w 58"/>
                  <a:gd name="T1" fmla="*/ 56 h 84"/>
                  <a:gd name="T2" fmla="*/ 58 w 58"/>
                  <a:gd name="T3" fmla="*/ 0 h 84"/>
                  <a:gd name="T4" fmla="*/ 58 w 58"/>
                  <a:gd name="T5" fmla="*/ 22 h 84"/>
                  <a:gd name="T6" fmla="*/ 0 w 58"/>
                  <a:gd name="T7" fmla="*/ 84 h 84"/>
                  <a:gd name="T8" fmla="*/ 0 w 58"/>
                  <a:gd name="T9" fmla="*/ 56 h 84"/>
                </a:gdLst>
                <a:ahLst/>
                <a:cxnLst>
                  <a:cxn ang="0">
                    <a:pos x="T0" y="T1"/>
                  </a:cxn>
                  <a:cxn ang="0">
                    <a:pos x="T2" y="T3"/>
                  </a:cxn>
                  <a:cxn ang="0">
                    <a:pos x="T4" y="T5"/>
                  </a:cxn>
                  <a:cxn ang="0">
                    <a:pos x="T6" y="T7"/>
                  </a:cxn>
                  <a:cxn ang="0">
                    <a:pos x="T8" y="T9"/>
                  </a:cxn>
                </a:cxnLst>
                <a:rect l="0" t="0" r="r" b="b"/>
                <a:pathLst>
                  <a:path w="58" h="84">
                    <a:moveTo>
                      <a:pt x="0" y="56"/>
                    </a:moveTo>
                    <a:lnTo>
                      <a:pt x="58" y="0"/>
                    </a:lnTo>
                    <a:lnTo>
                      <a:pt x="58" y="22"/>
                    </a:lnTo>
                    <a:lnTo>
                      <a:pt x="0" y="84"/>
                    </a:lnTo>
                    <a:lnTo>
                      <a:pt x="0" y="56"/>
                    </a:lnTo>
                    <a:close/>
                  </a:path>
                </a:pathLst>
              </a:custGeom>
              <a:grpFill/>
              <a:ln>
                <a:noFill/>
              </a:ln>
            </p:spPr>
            <p:txBody>
              <a:bodyPr vert="horz" wrap="square" lIns="91440" tIns="45720" rIns="91440" bIns="45720" numCol="1" anchor="t" anchorCtr="0" compatLnSpc="1"/>
              <a:lstStyle/>
              <a:p>
                <a:endParaRPr lang="zh-CN" altLang="en-US"/>
              </a:p>
            </p:txBody>
          </p:sp>
          <p:sp>
            <p:nvSpPr>
              <p:cNvPr id="1094" name="Freeform 940"/>
              <p:cNvSpPr/>
              <p:nvPr/>
            </p:nvSpPr>
            <p:spPr bwMode="auto">
              <a:xfrm>
                <a:off x="6166" y="3096"/>
                <a:ext cx="40" cy="58"/>
              </a:xfrm>
              <a:custGeom>
                <a:avLst/>
                <a:gdLst>
                  <a:gd name="T0" fmla="*/ 40 w 40"/>
                  <a:gd name="T1" fmla="*/ 0 h 58"/>
                  <a:gd name="T2" fmla="*/ 40 w 40"/>
                  <a:gd name="T3" fmla="*/ 14 h 58"/>
                  <a:gd name="T4" fmla="*/ 0 w 40"/>
                  <a:gd name="T5" fmla="*/ 58 h 58"/>
                  <a:gd name="T6" fmla="*/ 0 w 40"/>
                  <a:gd name="T7" fmla="*/ 38 h 58"/>
                  <a:gd name="T8" fmla="*/ 40 w 40"/>
                  <a:gd name="T9" fmla="*/ 0 h 58"/>
                </a:gdLst>
                <a:ahLst/>
                <a:cxnLst>
                  <a:cxn ang="0">
                    <a:pos x="T0" y="T1"/>
                  </a:cxn>
                  <a:cxn ang="0">
                    <a:pos x="T2" y="T3"/>
                  </a:cxn>
                  <a:cxn ang="0">
                    <a:pos x="T4" y="T5"/>
                  </a:cxn>
                  <a:cxn ang="0">
                    <a:pos x="T6" y="T7"/>
                  </a:cxn>
                  <a:cxn ang="0">
                    <a:pos x="T8" y="T9"/>
                  </a:cxn>
                </a:cxnLst>
                <a:rect l="0" t="0" r="r" b="b"/>
                <a:pathLst>
                  <a:path w="40" h="58">
                    <a:moveTo>
                      <a:pt x="40" y="0"/>
                    </a:moveTo>
                    <a:lnTo>
                      <a:pt x="40" y="14"/>
                    </a:lnTo>
                    <a:lnTo>
                      <a:pt x="0" y="58"/>
                    </a:lnTo>
                    <a:lnTo>
                      <a:pt x="0" y="38"/>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1095" name="Freeform 941"/>
              <p:cNvSpPr/>
              <p:nvPr/>
            </p:nvSpPr>
            <p:spPr bwMode="auto">
              <a:xfrm>
                <a:off x="6052" y="3208"/>
                <a:ext cx="84" cy="119"/>
              </a:xfrm>
              <a:custGeom>
                <a:avLst/>
                <a:gdLst>
                  <a:gd name="T0" fmla="*/ 0 w 84"/>
                  <a:gd name="T1" fmla="*/ 86 h 119"/>
                  <a:gd name="T2" fmla="*/ 84 w 84"/>
                  <a:gd name="T3" fmla="*/ 0 h 119"/>
                  <a:gd name="T4" fmla="*/ 84 w 84"/>
                  <a:gd name="T5" fmla="*/ 24 h 119"/>
                  <a:gd name="T6" fmla="*/ 0 w 84"/>
                  <a:gd name="T7" fmla="*/ 119 h 119"/>
                  <a:gd name="T8" fmla="*/ 0 w 84"/>
                  <a:gd name="T9" fmla="*/ 86 h 119"/>
                </a:gdLst>
                <a:ahLst/>
                <a:cxnLst>
                  <a:cxn ang="0">
                    <a:pos x="T0" y="T1"/>
                  </a:cxn>
                  <a:cxn ang="0">
                    <a:pos x="T2" y="T3"/>
                  </a:cxn>
                  <a:cxn ang="0">
                    <a:pos x="T4" y="T5"/>
                  </a:cxn>
                  <a:cxn ang="0">
                    <a:pos x="T6" y="T7"/>
                  </a:cxn>
                  <a:cxn ang="0">
                    <a:pos x="T8" y="T9"/>
                  </a:cxn>
                </a:cxnLst>
                <a:rect l="0" t="0" r="r" b="b"/>
                <a:pathLst>
                  <a:path w="84" h="119">
                    <a:moveTo>
                      <a:pt x="0" y="86"/>
                    </a:moveTo>
                    <a:lnTo>
                      <a:pt x="84" y="0"/>
                    </a:lnTo>
                    <a:lnTo>
                      <a:pt x="84" y="24"/>
                    </a:lnTo>
                    <a:lnTo>
                      <a:pt x="0" y="119"/>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1096" name="Freeform 942"/>
              <p:cNvSpPr/>
              <p:nvPr/>
            </p:nvSpPr>
            <p:spPr bwMode="auto">
              <a:xfrm>
                <a:off x="6194" y="3138"/>
                <a:ext cx="12" cy="28"/>
              </a:xfrm>
              <a:custGeom>
                <a:avLst/>
                <a:gdLst>
                  <a:gd name="T0" fmla="*/ 12 w 12"/>
                  <a:gd name="T1" fmla="*/ 0 h 28"/>
                  <a:gd name="T2" fmla="*/ 12 w 12"/>
                  <a:gd name="T3" fmla="*/ 16 h 28"/>
                  <a:gd name="T4" fmla="*/ 0 w 12"/>
                  <a:gd name="T5" fmla="*/ 28 h 28"/>
                  <a:gd name="T6" fmla="*/ 0 w 12"/>
                  <a:gd name="T7" fmla="*/ 12 h 28"/>
                  <a:gd name="T8" fmla="*/ 12 w 12"/>
                  <a:gd name="T9" fmla="*/ 0 h 28"/>
                </a:gdLst>
                <a:ahLst/>
                <a:cxnLst>
                  <a:cxn ang="0">
                    <a:pos x="T0" y="T1"/>
                  </a:cxn>
                  <a:cxn ang="0">
                    <a:pos x="T2" y="T3"/>
                  </a:cxn>
                  <a:cxn ang="0">
                    <a:pos x="T4" y="T5"/>
                  </a:cxn>
                  <a:cxn ang="0">
                    <a:pos x="T6" y="T7"/>
                  </a:cxn>
                  <a:cxn ang="0">
                    <a:pos x="T8" y="T9"/>
                  </a:cxn>
                </a:cxnLst>
                <a:rect l="0" t="0" r="r" b="b"/>
                <a:pathLst>
                  <a:path w="12" h="28">
                    <a:moveTo>
                      <a:pt x="12" y="0"/>
                    </a:moveTo>
                    <a:lnTo>
                      <a:pt x="12" y="16"/>
                    </a:lnTo>
                    <a:lnTo>
                      <a:pt x="0" y="28"/>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1097" name="Freeform 943"/>
              <p:cNvSpPr/>
              <p:nvPr/>
            </p:nvSpPr>
            <p:spPr bwMode="auto">
              <a:xfrm>
                <a:off x="6082" y="3286"/>
                <a:ext cx="22" cy="55"/>
              </a:xfrm>
              <a:custGeom>
                <a:avLst/>
                <a:gdLst>
                  <a:gd name="T0" fmla="*/ 0 w 22"/>
                  <a:gd name="T1" fmla="*/ 27 h 55"/>
                  <a:gd name="T2" fmla="*/ 22 w 22"/>
                  <a:gd name="T3" fmla="*/ 0 h 55"/>
                  <a:gd name="T4" fmla="*/ 22 w 22"/>
                  <a:gd name="T5" fmla="*/ 27 h 55"/>
                  <a:gd name="T6" fmla="*/ 0 w 22"/>
                  <a:gd name="T7" fmla="*/ 55 h 55"/>
                  <a:gd name="T8" fmla="*/ 0 w 22"/>
                  <a:gd name="T9" fmla="*/ 27 h 55"/>
                </a:gdLst>
                <a:ahLst/>
                <a:cxnLst>
                  <a:cxn ang="0">
                    <a:pos x="T0" y="T1"/>
                  </a:cxn>
                  <a:cxn ang="0">
                    <a:pos x="T2" y="T3"/>
                  </a:cxn>
                  <a:cxn ang="0">
                    <a:pos x="T4" y="T5"/>
                  </a:cxn>
                  <a:cxn ang="0">
                    <a:pos x="T6" y="T7"/>
                  </a:cxn>
                  <a:cxn ang="0">
                    <a:pos x="T8" y="T9"/>
                  </a:cxn>
                </a:cxnLst>
                <a:rect l="0" t="0" r="r" b="b"/>
                <a:pathLst>
                  <a:path w="22" h="55">
                    <a:moveTo>
                      <a:pt x="0" y="27"/>
                    </a:moveTo>
                    <a:lnTo>
                      <a:pt x="22" y="0"/>
                    </a:lnTo>
                    <a:lnTo>
                      <a:pt x="22" y="27"/>
                    </a:lnTo>
                    <a:lnTo>
                      <a:pt x="0" y="55"/>
                    </a:lnTo>
                    <a:lnTo>
                      <a:pt x="0" y="27"/>
                    </a:lnTo>
                    <a:close/>
                  </a:path>
                </a:pathLst>
              </a:custGeom>
              <a:grpFill/>
              <a:ln>
                <a:noFill/>
              </a:ln>
            </p:spPr>
            <p:txBody>
              <a:bodyPr vert="horz" wrap="square" lIns="91440" tIns="45720" rIns="91440" bIns="45720" numCol="1" anchor="t" anchorCtr="0" compatLnSpc="1"/>
              <a:lstStyle/>
              <a:p>
                <a:endParaRPr lang="zh-CN" altLang="en-US"/>
              </a:p>
            </p:txBody>
          </p:sp>
          <p:sp>
            <p:nvSpPr>
              <p:cNvPr id="1098" name="Freeform 944"/>
              <p:cNvSpPr/>
              <p:nvPr/>
            </p:nvSpPr>
            <p:spPr bwMode="auto">
              <a:xfrm>
                <a:off x="6120" y="3176"/>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099" name="Freeform 945"/>
              <p:cNvSpPr/>
              <p:nvPr/>
            </p:nvSpPr>
            <p:spPr bwMode="auto">
              <a:xfrm>
                <a:off x="6154" y="3218"/>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0" name="Freeform 946"/>
              <p:cNvSpPr/>
              <p:nvPr/>
            </p:nvSpPr>
            <p:spPr bwMode="auto">
              <a:xfrm>
                <a:off x="6154" y="2656"/>
                <a:ext cx="2" cy="2"/>
              </a:xfrm>
              <a:custGeom>
                <a:avLst/>
                <a:gdLst>
                  <a:gd name="T0" fmla="*/ 0 w 2"/>
                  <a:gd name="T1" fmla="*/ 2 h 2"/>
                  <a:gd name="T2" fmla="*/ 2 w 2"/>
                  <a:gd name="T3" fmla="*/ 0 h 2"/>
                  <a:gd name="T4" fmla="*/ 2 w 2"/>
                  <a:gd name="T5" fmla="*/ 2 h 2"/>
                  <a:gd name="T6" fmla="*/ 0 w 2"/>
                  <a:gd name="T7" fmla="*/ 2 h 2"/>
                </a:gdLst>
                <a:ahLst/>
                <a:cxnLst>
                  <a:cxn ang="0">
                    <a:pos x="T0" y="T1"/>
                  </a:cxn>
                  <a:cxn ang="0">
                    <a:pos x="T2" y="T3"/>
                  </a:cxn>
                  <a:cxn ang="0">
                    <a:pos x="T4" y="T5"/>
                  </a:cxn>
                  <a:cxn ang="0">
                    <a:pos x="T6" y="T7"/>
                  </a:cxn>
                </a:cxnLst>
                <a:rect l="0" t="0" r="r" b="b"/>
                <a:pathLst>
                  <a:path w="2" h="2">
                    <a:moveTo>
                      <a:pt x="0" y="2"/>
                    </a:moveTo>
                    <a:lnTo>
                      <a:pt x="2" y="0"/>
                    </a:lnTo>
                    <a:lnTo>
                      <a:pt x="2" y="2"/>
                    </a:lnTo>
                    <a:lnTo>
                      <a:pt x="0" y="2"/>
                    </a:lnTo>
                    <a:close/>
                  </a:path>
                </a:pathLst>
              </a:custGeom>
              <a:grpFill/>
              <a:ln>
                <a:noFill/>
              </a:ln>
            </p:spPr>
            <p:txBody>
              <a:bodyPr vert="horz" wrap="square" lIns="91440" tIns="45720" rIns="91440" bIns="45720" numCol="1" anchor="t" anchorCtr="0" compatLnSpc="1"/>
              <a:lstStyle/>
              <a:p>
                <a:endParaRPr lang="zh-CN" altLang="en-US"/>
              </a:p>
            </p:txBody>
          </p:sp>
          <p:sp>
            <p:nvSpPr>
              <p:cNvPr id="1101" name="Freeform 947"/>
              <p:cNvSpPr/>
              <p:nvPr/>
            </p:nvSpPr>
            <p:spPr bwMode="auto">
              <a:xfrm>
                <a:off x="6110" y="2660"/>
                <a:ext cx="16" cy="28"/>
              </a:xfrm>
              <a:custGeom>
                <a:avLst/>
                <a:gdLst>
                  <a:gd name="T0" fmla="*/ 16 w 16"/>
                  <a:gd name="T1" fmla="*/ 0 h 28"/>
                  <a:gd name="T2" fmla="*/ 16 w 16"/>
                  <a:gd name="T3" fmla="*/ 24 h 28"/>
                  <a:gd name="T4" fmla="*/ 0 w 16"/>
                  <a:gd name="T5" fmla="*/ 28 h 28"/>
                  <a:gd name="T6" fmla="*/ 0 w 16"/>
                  <a:gd name="T7" fmla="*/ 2 h 28"/>
                  <a:gd name="T8" fmla="*/ 16 w 16"/>
                  <a:gd name="T9" fmla="*/ 0 h 28"/>
                </a:gdLst>
                <a:ahLst/>
                <a:cxnLst>
                  <a:cxn ang="0">
                    <a:pos x="T0" y="T1"/>
                  </a:cxn>
                  <a:cxn ang="0">
                    <a:pos x="T2" y="T3"/>
                  </a:cxn>
                  <a:cxn ang="0">
                    <a:pos x="T4" y="T5"/>
                  </a:cxn>
                  <a:cxn ang="0">
                    <a:pos x="T6" y="T7"/>
                  </a:cxn>
                  <a:cxn ang="0">
                    <a:pos x="T8" y="T9"/>
                  </a:cxn>
                </a:cxnLst>
                <a:rect l="0" t="0" r="r" b="b"/>
                <a:pathLst>
                  <a:path w="16" h="28">
                    <a:moveTo>
                      <a:pt x="16" y="0"/>
                    </a:moveTo>
                    <a:lnTo>
                      <a:pt x="16" y="24"/>
                    </a:lnTo>
                    <a:lnTo>
                      <a:pt x="0" y="28"/>
                    </a:lnTo>
                    <a:lnTo>
                      <a:pt x="0" y="2"/>
                    </a:lnTo>
                    <a:lnTo>
                      <a:pt x="16" y="0"/>
                    </a:lnTo>
                    <a:close/>
                  </a:path>
                </a:pathLst>
              </a:custGeom>
              <a:grpFill/>
              <a:ln>
                <a:noFill/>
              </a:ln>
            </p:spPr>
            <p:txBody>
              <a:bodyPr vert="horz" wrap="square" lIns="91440" tIns="45720" rIns="91440" bIns="45720" numCol="1" anchor="t" anchorCtr="0" compatLnSpc="1"/>
              <a:lstStyle/>
              <a:p>
                <a:endParaRPr lang="zh-CN" altLang="en-US"/>
              </a:p>
            </p:txBody>
          </p:sp>
          <p:sp>
            <p:nvSpPr>
              <p:cNvPr id="1102" name="Freeform 948"/>
              <p:cNvSpPr/>
              <p:nvPr/>
            </p:nvSpPr>
            <p:spPr bwMode="auto">
              <a:xfrm>
                <a:off x="6154" y="2656"/>
                <a:ext cx="2" cy="2"/>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1103" name="Rectangle 949"/>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4" name="Freeform 950"/>
              <p:cNvSpPr/>
              <p:nvPr/>
            </p:nvSpPr>
            <p:spPr bwMode="auto">
              <a:xfrm>
                <a:off x="6082" y="3439"/>
                <a:ext cx="22" cy="54"/>
              </a:xfrm>
              <a:custGeom>
                <a:avLst/>
                <a:gdLst>
                  <a:gd name="T0" fmla="*/ 0 w 22"/>
                  <a:gd name="T1" fmla="*/ 26 h 54"/>
                  <a:gd name="T2" fmla="*/ 22 w 22"/>
                  <a:gd name="T3" fmla="*/ 0 h 54"/>
                  <a:gd name="T4" fmla="*/ 22 w 22"/>
                  <a:gd name="T5" fmla="*/ 26 h 54"/>
                  <a:gd name="T6" fmla="*/ 0 w 22"/>
                  <a:gd name="T7" fmla="*/ 54 h 54"/>
                  <a:gd name="T8" fmla="*/ 0 w 22"/>
                  <a:gd name="T9" fmla="*/ 26 h 54"/>
                </a:gdLst>
                <a:ahLst/>
                <a:cxnLst>
                  <a:cxn ang="0">
                    <a:pos x="T0" y="T1"/>
                  </a:cxn>
                  <a:cxn ang="0">
                    <a:pos x="T2" y="T3"/>
                  </a:cxn>
                  <a:cxn ang="0">
                    <a:pos x="T4" y="T5"/>
                  </a:cxn>
                  <a:cxn ang="0">
                    <a:pos x="T6" y="T7"/>
                  </a:cxn>
                  <a:cxn ang="0">
                    <a:pos x="T8" y="T9"/>
                  </a:cxn>
                </a:cxnLst>
                <a:rect l="0" t="0" r="r" b="b"/>
                <a:pathLst>
                  <a:path w="22" h="54">
                    <a:moveTo>
                      <a:pt x="0" y="26"/>
                    </a:moveTo>
                    <a:lnTo>
                      <a:pt x="22" y="0"/>
                    </a:lnTo>
                    <a:lnTo>
                      <a:pt x="22" y="26"/>
                    </a:lnTo>
                    <a:lnTo>
                      <a:pt x="0" y="54"/>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1105" name="Freeform 951"/>
              <p:cNvSpPr/>
              <p:nvPr/>
            </p:nvSpPr>
            <p:spPr bwMode="auto">
              <a:xfrm>
                <a:off x="6120" y="3317"/>
                <a:ext cx="86" cy="128"/>
              </a:xfrm>
              <a:custGeom>
                <a:avLst/>
                <a:gdLst>
                  <a:gd name="T0" fmla="*/ 86 w 86"/>
                  <a:gd name="T1" fmla="*/ 0 h 128"/>
                  <a:gd name="T2" fmla="*/ 86 w 86"/>
                  <a:gd name="T3" fmla="*/ 16 h 128"/>
                  <a:gd name="T4" fmla="*/ 0 w 86"/>
                  <a:gd name="T5" fmla="*/ 128 h 128"/>
                  <a:gd name="T6" fmla="*/ 0 w 86"/>
                  <a:gd name="T7" fmla="*/ 104 h 128"/>
                  <a:gd name="T8" fmla="*/ 86 w 86"/>
                  <a:gd name="T9" fmla="*/ 0 h 128"/>
                </a:gdLst>
                <a:ahLst/>
                <a:cxnLst>
                  <a:cxn ang="0">
                    <a:pos x="T0" y="T1"/>
                  </a:cxn>
                  <a:cxn ang="0">
                    <a:pos x="T2" y="T3"/>
                  </a:cxn>
                  <a:cxn ang="0">
                    <a:pos x="T4" y="T5"/>
                  </a:cxn>
                  <a:cxn ang="0">
                    <a:pos x="T6" y="T7"/>
                  </a:cxn>
                  <a:cxn ang="0">
                    <a:pos x="T8" y="T9"/>
                  </a:cxn>
                </a:cxnLst>
                <a:rect l="0" t="0" r="r" b="b"/>
                <a:pathLst>
                  <a:path w="86" h="128">
                    <a:moveTo>
                      <a:pt x="86" y="0"/>
                    </a:moveTo>
                    <a:lnTo>
                      <a:pt x="86" y="16"/>
                    </a:lnTo>
                    <a:lnTo>
                      <a:pt x="0" y="128"/>
                    </a:lnTo>
                    <a:lnTo>
                      <a:pt x="0" y="10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6" name="Freeform 952"/>
              <p:cNvSpPr/>
              <p:nvPr/>
            </p:nvSpPr>
            <p:spPr bwMode="auto">
              <a:xfrm>
                <a:off x="6120" y="3365"/>
                <a:ext cx="86" cy="13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1107" name="Freeform 953"/>
              <p:cNvSpPr/>
              <p:nvPr/>
            </p:nvSpPr>
            <p:spPr bwMode="auto">
              <a:xfrm>
                <a:off x="6154" y="3270"/>
                <a:ext cx="52" cy="81"/>
              </a:xfrm>
              <a:custGeom>
                <a:avLst/>
                <a:gdLst>
                  <a:gd name="T0" fmla="*/ 52 w 52"/>
                  <a:gd name="T1" fmla="*/ 0 h 81"/>
                  <a:gd name="T2" fmla="*/ 52 w 52"/>
                  <a:gd name="T3" fmla="*/ 16 h 81"/>
                  <a:gd name="T4" fmla="*/ 0 w 52"/>
                  <a:gd name="T5" fmla="*/ 81 h 81"/>
                  <a:gd name="T6" fmla="*/ 0 w 52"/>
                  <a:gd name="T7" fmla="*/ 61 h 81"/>
                  <a:gd name="T8" fmla="*/ 52 w 52"/>
                  <a:gd name="T9" fmla="*/ 0 h 81"/>
                </a:gdLst>
                <a:ahLst/>
                <a:cxnLst>
                  <a:cxn ang="0">
                    <a:pos x="T0" y="T1"/>
                  </a:cxn>
                  <a:cxn ang="0">
                    <a:pos x="T2" y="T3"/>
                  </a:cxn>
                  <a:cxn ang="0">
                    <a:pos x="T4" y="T5"/>
                  </a:cxn>
                  <a:cxn ang="0">
                    <a:pos x="T6" y="T7"/>
                  </a:cxn>
                  <a:cxn ang="0">
                    <a:pos x="T8" y="T9"/>
                  </a:cxn>
                </a:cxnLst>
                <a:rect l="0" t="0" r="r" b="b"/>
                <a:pathLst>
                  <a:path w="52" h="81">
                    <a:moveTo>
                      <a:pt x="52" y="0"/>
                    </a:moveTo>
                    <a:lnTo>
                      <a:pt x="52" y="16"/>
                    </a:lnTo>
                    <a:lnTo>
                      <a:pt x="0" y="81"/>
                    </a:lnTo>
                    <a:lnTo>
                      <a:pt x="0" y="61"/>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1108" name="Rectangle 954"/>
              <p:cNvSpPr>
                <a:spLocks noChangeArrowheads="1"/>
              </p:cNvSpPr>
              <p:nvPr/>
            </p:nvSpPr>
            <p:spPr bwMode="auto">
              <a:xfrm>
                <a:off x="6156" y="270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1109" name="Freeform 955"/>
              <p:cNvSpPr/>
              <p:nvPr/>
            </p:nvSpPr>
            <p:spPr bwMode="auto">
              <a:xfrm>
                <a:off x="6168" y="2407"/>
                <a:ext cx="16" cy="28"/>
              </a:xfrm>
              <a:custGeom>
                <a:avLst/>
                <a:gdLst>
                  <a:gd name="T0" fmla="*/ 16 w 16"/>
                  <a:gd name="T1" fmla="*/ 10 h 28"/>
                  <a:gd name="T2" fmla="*/ 16 w 16"/>
                  <a:gd name="T3" fmla="*/ 28 h 28"/>
                  <a:gd name="T4" fmla="*/ 0 w 16"/>
                  <a:gd name="T5" fmla="*/ 18 h 28"/>
                  <a:gd name="T6" fmla="*/ 0 w 16"/>
                  <a:gd name="T7" fmla="*/ 0 h 28"/>
                  <a:gd name="T8" fmla="*/ 16 w 16"/>
                  <a:gd name="T9" fmla="*/ 10 h 28"/>
                </a:gdLst>
                <a:ahLst/>
                <a:cxnLst>
                  <a:cxn ang="0">
                    <a:pos x="T0" y="T1"/>
                  </a:cxn>
                  <a:cxn ang="0">
                    <a:pos x="T2" y="T3"/>
                  </a:cxn>
                  <a:cxn ang="0">
                    <a:pos x="T4" y="T5"/>
                  </a:cxn>
                  <a:cxn ang="0">
                    <a:pos x="T6" y="T7"/>
                  </a:cxn>
                  <a:cxn ang="0">
                    <a:pos x="T8" y="T9"/>
                  </a:cxn>
                </a:cxnLst>
                <a:rect l="0" t="0" r="r" b="b"/>
                <a:pathLst>
                  <a:path w="16" h="28">
                    <a:moveTo>
                      <a:pt x="16" y="10"/>
                    </a:moveTo>
                    <a:lnTo>
                      <a:pt x="16" y="28"/>
                    </a:lnTo>
                    <a:lnTo>
                      <a:pt x="0" y="18"/>
                    </a:lnTo>
                    <a:lnTo>
                      <a:pt x="0" y="0"/>
                    </a:lnTo>
                    <a:lnTo>
                      <a:pt x="16" y="10"/>
                    </a:lnTo>
                    <a:close/>
                  </a:path>
                </a:pathLst>
              </a:custGeom>
              <a:grpFill/>
              <a:ln>
                <a:noFill/>
              </a:ln>
            </p:spPr>
            <p:txBody>
              <a:bodyPr vert="horz" wrap="square" lIns="91440" tIns="45720" rIns="91440" bIns="45720" numCol="1" anchor="t" anchorCtr="0" compatLnSpc="1"/>
              <a:lstStyle/>
              <a:p>
                <a:endParaRPr lang="zh-CN" altLang="en-US"/>
              </a:p>
            </p:txBody>
          </p:sp>
          <p:sp>
            <p:nvSpPr>
              <p:cNvPr id="1110" name="Rectangle 956"/>
              <p:cNvSpPr>
                <a:spLocks noChangeArrowheads="1"/>
              </p:cNvSpPr>
              <p:nvPr/>
            </p:nvSpPr>
            <p:spPr bwMode="auto">
              <a:xfrm>
                <a:off x="481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1" name="Rectangle 957"/>
              <p:cNvSpPr>
                <a:spLocks noChangeArrowheads="1"/>
              </p:cNvSpPr>
              <p:nvPr/>
            </p:nvSpPr>
            <p:spPr bwMode="auto">
              <a:xfrm>
                <a:off x="48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2" name="Rectangle 958"/>
              <p:cNvSpPr>
                <a:spLocks noChangeArrowheads="1"/>
              </p:cNvSpPr>
              <p:nvPr/>
            </p:nvSpPr>
            <p:spPr bwMode="auto">
              <a:xfrm>
                <a:off x="48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3" name="Rectangle 959"/>
              <p:cNvSpPr>
                <a:spLocks noChangeArrowheads="1"/>
              </p:cNvSpPr>
              <p:nvPr/>
            </p:nvSpPr>
            <p:spPr bwMode="auto">
              <a:xfrm>
                <a:off x="49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4" name="Rectangle 960"/>
              <p:cNvSpPr>
                <a:spLocks noChangeArrowheads="1"/>
              </p:cNvSpPr>
              <p:nvPr/>
            </p:nvSpPr>
            <p:spPr bwMode="auto">
              <a:xfrm>
                <a:off x="492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5" name="Rectangle 961"/>
              <p:cNvSpPr>
                <a:spLocks noChangeArrowheads="1"/>
              </p:cNvSpPr>
              <p:nvPr/>
            </p:nvSpPr>
            <p:spPr bwMode="auto">
              <a:xfrm>
                <a:off x="481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6" name="Rectangle 962"/>
              <p:cNvSpPr>
                <a:spLocks noChangeArrowheads="1"/>
              </p:cNvSpPr>
              <p:nvPr/>
            </p:nvSpPr>
            <p:spPr bwMode="auto">
              <a:xfrm>
                <a:off x="4834"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7" name="Rectangle 963"/>
              <p:cNvSpPr>
                <a:spLocks noChangeArrowheads="1"/>
              </p:cNvSpPr>
              <p:nvPr/>
            </p:nvSpPr>
            <p:spPr bwMode="auto">
              <a:xfrm>
                <a:off x="4814"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8" name="Rectangle 964"/>
              <p:cNvSpPr>
                <a:spLocks noChangeArrowheads="1"/>
              </p:cNvSpPr>
              <p:nvPr/>
            </p:nvSpPr>
            <p:spPr bwMode="auto">
              <a:xfrm>
                <a:off x="4856"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19" name="Rectangle 965"/>
              <p:cNvSpPr>
                <a:spLocks noChangeArrowheads="1"/>
              </p:cNvSpPr>
              <p:nvPr/>
            </p:nvSpPr>
            <p:spPr bwMode="auto">
              <a:xfrm>
                <a:off x="492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0" name="Rectangle 966"/>
              <p:cNvSpPr>
                <a:spLocks noChangeArrowheads="1"/>
              </p:cNvSpPr>
              <p:nvPr/>
            </p:nvSpPr>
            <p:spPr bwMode="auto">
              <a:xfrm>
                <a:off x="481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1" name="Rectangle 967"/>
              <p:cNvSpPr>
                <a:spLocks noChangeArrowheads="1"/>
              </p:cNvSpPr>
              <p:nvPr/>
            </p:nvSpPr>
            <p:spPr bwMode="auto">
              <a:xfrm>
                <a:off x="4834"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2" name="Rectangle 968"/>
              <p:cNvSpPr>
                <a:spLocks noChangeArrowheads="1"/>
              </p:cNvSpPr>
              <p:nvPr/>
            </p:nvSpPr>
            <p:spPr bwMode="auto">
              <a:xfrm>
                <a:off x="4878" y="1103"/>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23" name="Rectangle 969"/>
              <p:cNvSpPr>
                <a:spLocks noChangeArrowheads="1"/>
              </p:cNvSpPr>
              <p:nvPr/>
            </p:nvSpPr>
            <p:spPr bwMode="auto">
              <a:xfrm>
                <a:off x="4834"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4" name="Rectangle 970"/>
              <p:cNvSpPr>
                <a:spLocks noChangeArrowheads="1"/>
              </p:cNvSpPr>
              <p:nvPr/>
            </p:nvSpPr>
            <p:spPr bwMode="auto">
              <a:xfrm>
                <a:off x="48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5" name="Rectangle 971"/>
              <p:cNvSpPr>
                <a:spLocks noChangeArrowheads="1"/>
              </p:cNvSpPr>
              <p:nvPr/>
            </p:nvSpPr>
            <p:spPr bwMode="auto">
              <a:xfrm>
                <a:off x="492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6" name="Rectangle 972"/>
              <p:cNvSpPr>
                <a:spLocks noChangeArrowheads="1"/>
              </p:cNvSpPr>
              <p:nvPr/>
            </p:nvSpPr>
            <p:spPr bwMode="auto">
              <a:xfrm>
                <a:off x="481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7" name="Rectangle 973"/>
              <p:cNvSpPr>
                <a:spLocks noChangeArrowheads="1"/>
              </p:cNvSpPr>
              <p:nvPr/>
            </p:nvSpPr>
            <p:spPr bwMode="auto">
              <a:xfrm>
                <a:off x="485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28" name="Rectangle 974"/>
              <p:cNvSpPr>
                <a:spLocks noChangeArrowheads="1"/>
              </p:cNvSpPr>
              <p:nvPr/>
            </p:nvSpPr>
            <p:spPr bwMode="auto">
              <a:xfrm>
                <a:off x="483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29" name="Rectangle 975"/>
              <p:cNvSpPr>
                <a:spLocks noChangeArrowheads="1"/>
              </p:cNvSpPr>
              <p:nvPr/>
            </p:nvSpPr>
            <p:spPr bwMode="auto">
              <a:xfrm>
                <a:off x="4878"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0" name="Rectangle 976"/>
              <p:cNvSpPr>
                <a:spLocks noChangeArrowheads="1"/>
              </p:cNvSpPr>
              <p:nvPr/>
            </p:nvSpPr>
            <p:spPr bwMode="auto">
              <a:xfrm>
                <a:off x="4920"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1131" name="Rectangle 977"/>
              <p:cNvSpPr>
                <a:spLocks noChangeArrowheads="1"/>
              </p:cNvSpPr>
              <p:nvPr/>
            </p:nvSpPr>
            <p:spPr bwMode="auto">
              <a:xfrm>
                <a:off x="481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2" name="Rectangle 978"/>
              <p:cNvSpPr>
                <a:spLocks noChangeArrowheads="1"/>
              </p:cNvSpPr>
              <p:nvPr/>
            </p:nvSpPr>
            <p:spPr bwMode="auto">
              <a:xfrm>
                <a:off x="4856"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1133" name="Rectangle 979"/>
              <p:cNvSpPr>
                <a:spLocks noChangeArrowheads="1"/>
              </p:cNvSpPr>
              <p:nvPr/>
            </p:nvSpPr>
            <p:spPr bwMode="auto">
              <a:xfrm>
                <a:off x="48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4" name="Rectangle 980"/>
              <p:cNvSpPr>
                <a:spLocks noChangeArrowheads="1"/>
              </p:cNvSpPr>
              <p:nvPr/>
            </p:nvSpPr>
            <p:spPr bwMode="auto">
              <a:xfrm>
                <a:off x="49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5" name="Rectangle 981"/>
              <p:cNvSpPr>
                <a:spLocks noChangeArrowheads="1"/>
              </p:cNvSpPr>
              <p:nvPr/>
            </p:nvSpPr>
            <p:spPr bwMode="auto">
              <a:xfrm>
                <a:off x="4834" y="144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6" name="Rectangle 982"/>
              <p:cNvSpPr>
                <a:spLocks noChangeArrowheads="1"/>
              </p:cNvSpPr>
              <p:nvPr/>
            </p:nvSpPr>
            <p:spPr bwMode="auto">
              <a:xfrm>
                <a:off x="487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7" name="Rectangle 983"/>
              <p:cNvSpPr>
                <a:spLocks noChangeArrowheads="1"/>
              </p:cNvSpPr>
              <p:nvPr/>
            </p:nvSpPr>
            <p:spPr bwMode="auto">
              <a:xfrm>
                <a:off x="4814"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8" name="Rectangle 984"/>
              <p:cNvSpPr>
                <a:spLocks noChangeArrowheads="1"/>
              </p:cNvSpPr>
              <p:nvPr/>
            </p:nvSpPr>
            <p:spPr bwMode="auto">
              <a:xfrm>
                <a:off x="48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39" name="Rectangle 985"/>
              <p:cNvSpPr>
                <a:spLocks noChangeArrowheads="1"/>
              </p:cNvSpPr>
              <p:nvPr/>
            </p:nvSpPr>
            <p:spPr bwMode="auto">
              <a:xfrm>
                <a:off x="492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0" name="Rectangle 986"/>
              <p:cNvSpPr>
                <a:spLocks noChangeArrowheads="1"/>
              </p:cNvSpPr>
              <p:nvPr/>
            </p:nvSpPr>
            <p:spPr bwMode="auto">
              <a:xfrm>
                <a:off x="481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1" name="Rectangle 987"/>
              <p:cNvSpPr>
                <a:spLocks noChangeArrowheads="1"/>
              </p:cNvSpPr>
              <p:nvPr/>
            </p:nvSpPr>
            <p:spPr bwMode="auto">
              <a:xfrm>
                <a:off x="4834"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2" name="Rectangle 988"/>
              <p:cNvSpPr>
                <a:spLocks noChangeArrowheads="1"/>
              </p:cNvSpPr>
              <p:nvPr/>
            </p:nvSpPr>
            <p:spPr bwMode="auto">
              <a:xfrm>
                <a:off x="4814"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3" name="Rectangle 989"/>
              <p:cNvSpPr>
                <a:spLocks noChangeArrowheads="1"/>
              </p:cNvSpPr>
              <p:nvPr/>
            </p:nvSpPr>
            <p:spPr bwMode="auto">
              <a:xfrm>
                <a:off x="4856"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4" name="Rectangle 990"/>
              <p:cNvSpPr>
                <a:spLocks noChangeArrowheads="1"/>
              </p:cNvSpPr>
              <p:nvPr/>
            </p:nvSpPr>
            <p:spPr bwMode="auto">
              <a:xfrm>
                <a:off x="4920"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5" name="Rectangle 991"/>
              <p:cNvSpPr>
                <a:spLocks noChangeArrowheads="1"/>
              </p:cNvSpPr>
              <p:nvPr/>
            </p:nvSpPr>
            <p:spPr bwMode="auto">
              <a:xfrm>
                <a:off x="483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6" name="Rectangle 992"/>
              <p:cNvSpPr>
                <a:spLocks noChangeArrowheads="1"/>
              </p:cNvSpPr>
              <p:nvPr/>
            </p:nvSpPr>
            <p:spPr bwMode="auto">
              <a:xfrm>
                <a:off x="4834"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7" name="Rectangle 993"/>
              <p:cNvSpPr>
                <a:spLocks noChangeArrowheads="1"/>
              </p:cNvSpPr>
              <p:nvPr/>
            </p:nvSpPr>
            <p:spPr bwMode="auto">
              <a:xfrm>
                <a:off x="4878"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8" name="Rectangle 994"/>
              <p:cNvSpPr>
                <a:spLocks noChangeArrowheads="1"/>
              </p:cNvSpPr>
              <p:nvPr/>
            </p:nvSpPr>
            <p:spPr bwMode="auto">
              <a:xfrm>
                <a:off x="492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49" name="Rectangle 995"/>
              <p:cNvSpPr>
                <a:spLocks noChangeArrowheads="1"/>
              </p:cNvSpPr>
              <p:nvPr/>
            </p:nvSpPr>
            <p:spPr bwMode="auto">
              <a:xfrm>
                <a:off x="481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0" name="Rectangle 996"/>
              <p:cNvSpPr>
                <a:spLocks noChangeArrowheads="1"/>
              </p:cNvSpPr>
              <p:nvPr/>
            </p:nvSpPr>
            <p:spPr bwMode="auto">
              <a:xfrm>
                <a:off x="485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1" name="Rectangle 997"/>
              <p:cNvSpPr>
                <a:spLocks noChangeArrowheads="1"/>
              </p:cNvSpPr>
              <p:nvPr/>
            </p:nvSpPr>
            <p:spPr bwMode="auto">
              <a:xfrm>
                <a:off x="4900"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2" name="Rectangle 998"/>
              <p:cNvSpPr>
                <a:spLocks noChangeArrowheads="1"/>
              </p:cNvSpPr>
              <p:nvPr/>
            </p:nvSpPr>
            <p:spPr bwMode="auto">
              <a:xfrm>
                <a:off x="4814"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3" name="Rectangle 999"/>
              <p:cNvSpPr>
                <a:spLocks noChangeArrowheads="1"/>
              </p:cNvSpPr>
              <p:nvPr/>
            </p:nvSpPr>
            <p:spPr bwMode="auto">
              <a:xfrm>
                <a:off x="487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4" name="Rectangle 1000"/>
              <p:cNvSpPr>
                <a:spLocks noChangeArrowheads="1"/>
              </p:cNvSpPr>
              <p:nvPr/>
            </p:nvSpPr>
            <p:spPr bwMode="auto">
              <a:xfrm>
                <a:off x="48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5" name="Rectangle 1001"/>
              <p:cNvSpPr>
                <a:spLocks noChangeArrowheads="1"/>
              </p:cNvSpPr>
              <p:nvPr/>
            </p:nvSpPr>
            <p:spPr bwMode="auto">
              <a:xfrm>
                <a:off x="490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6" name="Rectangle 1002"/>
              <p:cNvSpPr>
                <a:spLocks noChangeArrowheads="1"/>
              </p:cNvSpPr>
              <p:nvPr/>
            </p:nvSpPr>
            <p:spPr bwMode="auto">
              <a:xfrm>
                <a:off x="492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1157" name="Rectangle 1003"/>
              <p:cNvSpPr>
                <a:spLocks noChangeArrowheads="1"/>
              </p:cNvSpPr>
              <p:nvPr/>
            </p:nvSpPr>
            <p:spPr bwMode="auto">
              <a:xfrm>
                <a:off x="4814"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8" name="Rectangle 1004"/>
              <p:cNvSpPr>
                <a:spLocks noChangeArrowheads="1"/>
              </p:cNvSpPr>
              <p:nvPr/>
            </p:nvSpPr>
            <p:spPr bwMode="auto">
              <a:xfrm>
                <a:off x="483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59" name="Rectangle 1005"/>
              <p:cNvSpPr>
                <a:spLocks noChangeArrowheads="1"/>
              </p:cNvSpPr>
              <p:nvPr/>
            </p:nvSpPr>
            <p:spPr bwMode="auto">
              <a:xfrm>
                <a:off x="48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0" name="Rectangle 1006"/>
              <p:cNvSpPr>
                <a:spLocks noChangeArrowheads="1"/>
              </p:cNvSpPr>
              <p:nvPr/>
            </p:nvSpPr>
            <p:spPr bwMode="auto">
              <a:xfrm>
                <a:off x="492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1161" name="Rectangle 1007"/>
              <p:cNvSpPr>
                <a:spLocks noChangeArrowheads="1"/>
              </p:cNvSpPr>
              <p:nvPr/>
            </p:nvSpPr>
            <p:spPr bwMode="auto">
              <a:xfrm>
                <a:off x="481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2" name="Rectangle 1008"/>
              <p:cNvSpPr>
                <a:spLocks noChangeArrowheads="1"/>
              </p:cNvSpPr>
              <p:nvPr/>
            </p:nvSpPr>
            <p:spPr bwMode="auto">
              <a:xfrm>
                <a:off x="485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3" name="Rectangle 1009"/>
              <p:cNvSpPr>
                <a:spLocks noChangeArrowheads="1"/>
              </p:cNvSpPr>
              <p:nvPr/>
            </p:nvSpPr>
            <p:spPr bwMode="auto">
              <a:xfrm>
                <a:off x="483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4" name="Rectangle 1010"/>
              <p:cNvSpPr>
                <a:spLocks noChangeArrowheads="1"/>
              </p:cNvSpPr>
              <p:nvPr/>
            </p:nvSpPr>
            <p:spPr bwMode="auto">
              <a:xfrm>
                <a:off x="487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1165" name="Rectangle 1011"/>
              <p:cNvSpPr>
                <a:spLocks noChangeArrowheads="1"/>
              </p:cNvSpPr>
              <p:nvPr/>
            </p:nvSpPr>
            <p:spPr bwMode="auto">
              <a:xfrm>
                <a:off x="4814" y="2117"/>
                <a:ext cx="12" cy="32"/>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2" name="Group 1213"/>
            <p:cNvGrpSpPr/>
            <p:nvPr/>
          </p:nvGrpSpPr>
          <p:grpSpPr bwMode="auto">
            <a:xfrm>
              <a:off x="-3900818" y="-1035049"/>
              <a:ext cx="768377" cy="3255963"/>
              <a:chOff x="4814" y="935"/>
              <a:chExt cx="484" cy="2051"/>
            </a:xfrm>
            <a:grpFill/>
          </p:grpSpPr>
          <p:sp>
            <p:nvSpPr>
              <p:cNvPr id="766" name="Rectangle 1013"/>
              <p:cNvSpPr>
                <a:spLocks noChangeArrowheads="1"/>
              </p:cNvSpPr>
              <p:nvPr/>
            </p:nvSpPr>
            <p:spPr bwMode="auto">
              <a:xfrm>
                <a:off x="485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7" name="Rectangle 1014"/>
              <p:cNvSpPr>
                <a:spLocks noChangeArrowheads="1"/>
              </p:cNvSpPr>
              <p:nvPr/>
            </p:nvSpPr>
            <p:spPr bwMode="auto">
              <a:xfrm>
                <a:off x="49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68" name="Rectangle 1015"/>
              <p:cNvSpPr>
                <a:spLocks noChangeArrowheads="1"/>
              </p:cNvSpPr>
              <p:nvPr/>
            </p:nvSpPr>
            <p:spPr bwMode="auto">
              <a:xfrm>
                <a:off x="49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69" name="Rectangle 1016"/>
              <p:cNvSpPr>
                <a:spLocks noChangeArrowheads="1"/>
              </p:cNvSpPr>
              <p:nvPr/>
            </p:nvSpPr>
            <p:spPr bwMode="auto">
              <a:xfrm>
                <a:off x="5008"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0" name="Rectangle 1017"/>
              <p:cNvSpPr>
                <a:spLocks noChangeArrowheads="1"/>
              </p:cNvSpPr>
              <p:nvPr/>
            </p:nvSpPr>
            <p:spPr bwMode="auto">
              <a:xfrm>
                <a:off x="503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1" name="Rectangle 1018"/>
              <p:cNvSpPr>
                <a:spLocks noChangeArrowheads="1"/>
              </p:cNvSpPr>
              <p:nvPr/>
            </p:nvSpPr>
            <p:spPr bwMode="auto">
              <a:xfrm>
                <a:off x="5050"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2" name="Rectangle 1019"/>
              <p:cNvSpPr>
                <a:spLocks noChangeArrowheads="1"/>
              </p:cNvSpPr>
              <p:nvPr/>
            </p:nvSpPr>
            <p:spPr bwMode="auto">
              <a:xfrm>
                <a:off x="4944"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3" name="Rectangle 1020"/>
              <p:cNvSpPr>
                <a:spLocks noChangeArrowheads="1"/>
              </p:cNvSpPr>
              <p:nvPr/>
            </p:nvSpPr>
            <p:spPr bwMode="auto">
              <a:xfrm>
                <a:off x="4986"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4" name="Rectangle 1021"/>
              <p:cNvSpPr>
                <a:spLocks noChangeArrowheads="1"/>
              </p:cNvSpPr>
              <p:nvPr/>
            </p:nvSpPr>
            <p:spPr bwMode="auto">
              <a:xfrm>
                <a:off x="5030"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5" name="Rectangle 1022"/>
              <p:cNvSpPr>
                <a:spLocks noChangeArrowheads="1"/>
              </p:cNvSpPr>
              <p:nvPr/>
            </p:nvSpPr>
            <p:spPr bwMode="auto">
              <a:xfrm>
                <a:off x="4964"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76" name="Rectangle 1023"/>
              <p:cNvSpPr>
                <a:spLocks noChangeArrowheads="1"/>
              </p:cNvSpPr>
              <p:nvPr/>
            </p:nvSpPr>
            <p:spPr bwMode="auto">
              <a:xfrm>
                <a:off x="5050"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7" name="Rectangle 1024"/>
              <p:cNvSpPr>
                <a:spLocks noChangeArrowheads="1"/>
              </p:cNvSpPr>
              <p:nvPr/>
            </p:nvSpPr>
            <p:spPr bwMode="auto">
              <a:xfrm>
                <a:off x="4944"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78" name="Rectangle 1025"/>
              <p:cNvSpPr>
                <a:spLocks noChangeArrowheads="1"/>
              </p:cNvSpPr>
              <p:nvPr/>
            </p:nvSpPr>
            <p:spPr bwMode="auto">
              <a:xfrm>
                <a:off x="5008"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79" name="Rectangle 1026"/>
              <p:cNvSpPr>
                <a:spLocks noChangeArrowheads="1"/>
              </p:cNvSpPr>
              <p:nvPr/>
            </p:nvSpPr>
            <p:spPr bwMode="auto">
              <a:xfrm>
                <a:off x="5050"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80" name="Rectangle 1027"/>
              <p:cNvSpPr>
                <a:spLocks noChangeArrowheads="1"/>
              </p:cNvSpPr>
              <p:nvPr/>
            </p:nvSpPr>
            <p:spPr bwMode="auto">
              <a:xfrm>
                <a:off x="49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1" name="Rectangle 1028"/>
              <p:cNvSpPr>
                <a:spLocks noChangeArrowheads="1"/>
              </p:cNvSpPr>
              <p:nvPr/>
            </p:nvSpPr>
            <p:spPr bwMode="auto">
              <a:xfrm>
                <a:off x="4964"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2" name="Rectangle 1029"/>
              <p:cNvSpPr>
                <a:spLocks noChangeArrowheads="1"/>
              </p:cNvSpPr>
              <p:nvPr/>
            </p:nvSpPr>
            <p:spPr bwMode="auto">
              <a:xfrm>
                <a:off x="5008"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3" name="Rectangle 1030"/>
              <p:cNvSpPr>
                <a:spLocks noChangeArrowheads="1"/>
              </p:cNvSpPr>
              <p:nvPr/>
            </p:nvSpPr>
            <p:spPr bwMode="auto">
              <a:xfrm>
                <a:off x="5050"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84" name="Rectangle 1031"/>
              <p:cNvSpPr>
                <a:spLocks noChangeArrowheads="1"/>
              </p:cNvSpPr>
              <p:nvPr/>
            </p:nvSpPr>
            <p:spPr bwMode="auto">
              <a:xfrm>
                <a:off x="4944"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5" name="Rectangle 1032"/>
              <p:cNvSpPr>
                <a:spLocks noChangeArrowheads="1"/>
              </p:cNvSpPr>
              <p:nvPr/>
            </p:nvSpPr>
            <p:spPr bwMode="auto">
              <a:xfrm>
                <a:off x="4986"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6" name="Rectangle 1033"/>
              <p:cNvSpPr>
                <a:spLocks noChangeArrowheads="1"/>
              </p:cNvSpPr>
              <p:nvPr/>
            </p:nvSpPr>
            <p:spPr bwMode="auto">
              <a:xfrm>
                <a:off x="49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787" name="Rectangle 1034"/>
              <p:cNvSpPr>
                <a:spLocks noChangeArrowheads="1"/>
              </p:cNvSpPr>
              <p:nvPr/>
            </p:nvSpPr>
            <p:spPr bwMode="auto">
              <a:xfrm>
                <a:off x="503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788" name="Rectangle 1035"/>
              <p:cNvSpPr>
                <a:spLocks noChangeArrowheads="1"/>
              </p:cNvSpPr>
              <p:nvPr/>
            </p:nvSpPr>
            <p:spPr bwMode="auto">
              <a:xfrm>
                <a:off x="4944"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89" name="Rectangle 1036"/>
              <p:cNvSpPr>
                <a:spLocks noChangeArrowheads="1"/>
              </p:cNvSpPr>
              <p:nvPr/>
            </p:nvSpPr>
            <p:spPr bwMode="auto">
              <a:xfrm>
                <a:off x="49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0" name="Rectangle 1037"/>
              <p:cNvSpPr>
                <a:spLocks noChangeArrowheads="1"/>
              </p:cNvSpPr>
              <p:nvPr/>
            </p:nvSpPr>
            <p:spPr bwMode="auto">
              <a:xfrm>
                <a:off x="5008"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791" name="Rectangle 1038"/>
              <p:cNvSpPr>
                <a:spLocks noChangeArrowheads="1"/>
              </p:cNvSpPr>
              <p:nvPr/>
            </p:nvSpPr>
            <p:spPr bwMode="auto">
              <a:xfrm>
                <a:off x="5050"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792" name="Rectangle 1039"/>
              <p:cNvSpPr>
                <a:spLocks noChangeArrowheads="1"/>
              </p:cNvSpPr>
              <p:nvPr/>
            </p:nvSpPr>
            <p:spPr bwMode="auto">
              <a:xfrm>
                <a:off x="49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3" name="Rectangle 1040"/>
              <p:cNvSpPr>
                <a:spLocks noChangeArrowheads="1"/>
              </p:cNvSpPr>
              <p:nvPr/>
            </p:nvSpPr>
            <p:spPr bwMode="auto">
              <a:xfrm>
                <a:off x="5008"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4" name="Rectangle 1041"/>
              <p:cNvSpPr>
                <a:spLocks noChangeArrowheads="1"/>
              </p:cNvSpPr>
              <p:nvPr/>
            </p:nvSpPr>
            <p:spPr bwMode="auto">
              <a:xfrm>
                <a:off x="4944" y="1442"/>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5" name="Rectangle 1042"/>
              <p:cNvSpPr>
                <a:spLocks noChangeArrowheads="1"/>
              </p:cNvSpPr>
              <p:nvPr/>
            </p:nvSpPr>
            <p:spPr bwMode="auto">
              <a:xfrm>
                <a:off x="5008"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796" name="Rectangle 1043"/>
              <p:cNvSpPr>
                <a:spLocks noChangeArrowheads="1"/>
              </p:cNvSpPr>
              <p:nvPr/>
            </p:nvSpPr>
            <p:spPr bwMode="auto">
              <a:xfrm>
                <a:off x="5008"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7" name="Rectangle 1044"/>
              <p:cNvSpPr>
                <a:spLocks noChangeArrowheads="1"/>
              </p:cNvSpPr>
              <p:nvPr/>
            </p:nvSpPr>
            <p:spPr bwMode="auto">
              <a:xfrm>
                <a:off x="5050"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798" name="Rectangle 1045"/>
              <p:cNvSpPr>
                <a:spLocks noChangeArrowheads="1"/>
              </p:cNvSpPr>
              <p:nvPr/>
            </p:nvSpPr>
            <p:spPr bwMode="auto">
              <a:xfrm>
                <a:off x="4900" y="1554"/>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799" name="Rectangle 1046"/>
              <p:cNvSpPr>
                <a:spLocks noChangeArrowheads="1"/>
              </p:cNvSpPr>
              <p:nvPr/>
            </p:nvSpPr>
            <p:spPr bwMode="auto">
              <a:xfrm>
                <a:off x="5008"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0" name="Rectangle 1047"/>
              <p:cNvSpPr>
                <a:spLocks noChangeArrowheads="1"/>
              </p:cNvSpPr>
              <p:nvPr/>
            </p:nvSpPr>
            <p:spPr bwMode="auto">
              <a:xfrm>
                <a:off x="5050"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1" name="Rectangle 1048"/>
              <p:cNvSpPr>
                <a:spLocks noChangeArrowheads="1"/>
              </p:cNvSpPr>
              <p:nvPr/>
            </p:nvSpPr>
            <p:spPr bwMode="auto">
              <a:xfrm>
                <a:off x="4964"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2" name="Rectangle 1049"/>
              <p:cNvSpPr>
                <a:spLocks noChangeArrowheads="1"/>
              </p:cNvSpPr>
              <p:nvPr/>
            </p:nvSpPr>
            <p:spPr bwMode="auto">
              <a:xfrm>
                <a:off x="498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3" name="Rectangle 1050"/>
              <p:cNvSpPr>
                <a:spLocks noChangeArrowheads="1"/>
              </p:cNvSpPr>
              <p:nvPr/>
            </p:nvSpPr>
            <p:spPr bwMode="auto">
              <a:xfrm>
                <a:off x="5030" y="1610"/>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4" name="Rectangle 1051"/>
              <p:cNvSpPr>
                <a:spLocks noChangeArrowheads="1"/>
              </p:cNvSpPr>
              <p:nvPr/>
            </p:nvSpPr>
            <p:spPr bwMode="auto">
              <a:xfrm>
                <a:off x="49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5" name="Rectangle 1052"/>
              <p:cNvSpPr>
                <a:spLocks noChangeArrowheads="1"/>
              </p:cNvSpPr>
              <p:nvPr/>
            </p:nvSpPr>
            <p:spPr bwMode="auto">
              <a:xfrm>
                <a:off x="5008"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06" name="Rectangle 1053"/>
              <p:cNvSpPr>
                <a:spLocks noChangeArrowheads="1"/>
              </p:cNvSpPr>
              <p:nvPr/>
            </p:nvSpPr>
            <p:spPr bwMode="auto">
              <a:xfrm>
                <a:off x="5050"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7" name="Rectangle 1054"/>
              <p:cNvSpPr>
                <a:spLocks noChangeArrowheads="1"/>
              </p:cNvSpPr>
              <p:nvPr/>
            </p:nvSpPr>
            <p:spPr bwMode="auto">
              <a:xfrm>
                <a:off x="4964"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08" name="Rectangle 1055"/>
              <p:cNvSpPr>
                <a:spLocks noChangeArrowheads="1"/>
              </p:cNvSpPr>
              <p:nvPr/>
            </p:nvSpPr>
            <p:spPr bwMode="auto">
              <a:xfrm>
                <a:off x="5050" y="172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09" name="Rectangle 1056"/>
              <p:cNvSpPr>
                <a:spLocks noChangeArrowheads="1"/>
              </p:cNvSpPr>
              <p:nvPr/>
            </p:nvSpPr>
            <p:spPr bwMode="auto">
              <a:xfrm>
                <a:off x="4944"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0" name="Rectangle 1057"/>
              <p:cNvSpPr>
                <a:spLocks noChangeArrowheads="1"/>
              </p:cNvSpPr>
              <p:nvPr/>
            </p:nvSpPr>
            <p:spPr bwMode="auto">
              <a:xfrm>
                <a:off x="5050"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1" name="Rectangle 1058"/>
              <p:cNvSpPr>
                <a:spLocks noChangeArrowheads="1"/>
              </p:cNvSpPr>
              <p:nvPr/>
            </p:nvSpPr>
            <p:spPr bwMode="auto">
              <a:xfrm>
                <a:off x="49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2" name="Rectangle 1059"/>
              <p:cNvSpPr>
                <a:spLocks noChangeArrowheads="1"/>
              </p:cNvSpPr>
              <p:nvPr/>
            </p:nvSpPr>
            <p:spPr bwMode="auto">
              <a:xfrm>
                <a:off x="4964"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3" name="Rectangle 1060"/>
              <p:cNvSpPr>
                <a:spLocks noChangeArrowheads="1"/>
              </p:cNvSpPr>
              <p:nvPr/>
            </p:nvSpPr>
            <p:spPr bwMode="auto">
              <a:xfrm>
                <a:off x="5008"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4" name="Rectangle 1061"/>
              <p:cNvSpPr>
                <a:spLocks noChangeArrowheads="1"/>
              </p:cNvSpPr>
              <p:nvPr/>
            </p:nvSpPr>
            <p:spPr bwMode="auto">
              <a:xfrm>
                <a:off x="5030"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5" name="Rectangle 1062"/>
              <p:cNvSpPr>
                <a:spLocks noChangeArrowheads="1"/>
              </p:cNvSpPr>
              <p:nvPr/>
            </p:nvSpPr>
            <p:spPr bwMode="auto">
              <a:xfrm>
                <a:off x="49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6" name="Rectangle 1063"/>
              <p:cNvSpPr>
                <a:spLocks noChangeArrowheads="1"/>
              </p:cNvSpPr>
              <p:nvPr/>
            </p:nvSpPr>
            <p:spPr bwMode="auto">
              <a:xfrm>
                <a:off x="5030"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17" name="Rectangle 1064"/>
              <p:cNvSpPr>
                <a:spLocks noChangeArrowheads="1"/>
              </p:cNvSpPr>
              <p:nvPr/>
            </p:nvSpPr>
            <p:spPr bwMode="auto">
              <a:xfrm>
                <a:off x="5050"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18" name="Rectangle 1065"/>
              <p:cNvSpPr>
                <a:spLocks noChangeArrowheads="1"/>
              </p:cNvSpPr>
              <p:nvPr/>
            </p:nvSpPr>
            <p:spPr bwMode="auto">
              <a:xfrm>
                <a:off x="4964"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19" name="Rectangle 1066"/>
              <p:cNvSpPr>
                <a:spLocks noChangeArrowheads="1"/>
              </p:cNvSpPr>
              <p:nvPr/>
            </p:nvSpPr>
            <p:spPr bwMode="auto">
              <a:xfrm>
                <a:off x="49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820" name="Rectangle 1067"/>
              <p:cNvSpPr>
                <a:spLocks noChangeArrowheads="1"/>
              </p:cNvSpPr>
              <p:nvPr/>
            </p:nvSpPr>
            <p:spPr bwMode="auto">
              <a:xfrm>
                <a:off x="5050"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821" name="Rectangle 1068"/>
              <p:cNvSpPr>
                <a:spLocks noChangeArrowheads="1"/>
              </p:cNvSpPr>
              <p:nvPr/>
            </p:nvSpPr>
            <p:spPr bwMode="auto">
              <a:xfrm>
                <a:off x="4944"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2" name="Rectangle 1069"/>
              <p:cNvSpPr>
                <a:spLocks noChangeArrowheads="1"/>
              </p:cNvSpPr>
              <p:nvPr/>
            </p:nvSpPr>
            <p:spPr bwMode="auto">
              <a:xfrm>
                <a:off x="4986"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3" name="Rectangle 1070"/>
              <p:cNvSpPr>
                <a:spLocks noChangeArrowheads="1"/>
              </p:cNvSpPr>
              <p:nvPr/>
            </p:nvSpPr>
            <p:spPr bwMode="auto">
              <a:xfrm>
                <a:off x="5030"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4" name="Rectangle 1071"/>
              <p:cNvSpPr>
                <a:spLocks noChangeArrowheads="1"/>
              </p:cNvSpPr>
              <p:nvPr/>
            </p:nvSpPr>
            <p:spPr bwMode="auto">
              <a:xfrm>
                <a:off x="4964"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5" name="Rectangle 1072"/>
              <p:cNvSpPr>
                <a:spLocks noChangeArrowheads="1"/>
              </p:cNvSpPr>
              <p:nvPr/>
            </p:nvSpPr>
            <p:spPr bwMode="auto">
              <a:xfrm>
                <a:off x="5008"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6" name="Rectangle 1073"/>
              <p:cNvSpPr>
                <a:spLocks noChangeArrowheads="1"/>
              </p:cNvSpPr>
              <p:nvPr/>
            </p:nvSpPr>
            <p:spPr bwMode="auto">
              <a:xfrm>
                <a:off x="5050" y="206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27" name="Rectangle 1074"/>
              <p:cNvSpPr>
                <a:spLocks noChangeArrowheads="1"/>
              </p:cNvSpPr>
              <p:nvPr/>
            </p:nvSpPr>
            <p:spPr bwMode="auto">
              <a:xfrm>
                <a:off x="4944"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8" name="Rectangle 1075"/>
              <p:cNvSpPr>
                <a:spLocks noChangeArrowheads="1"/>
              </p:cNvSpPr>
              <p:nvPr/>
            </p:nvSpPr>
            <p:spPr bwMode="auto">
              <a:xfrm>
                <a:off x="49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29" name="Rectangle 1076"/>
              <p:cNvSpPr>
                <a:spLocks noChangeArrowheads="1"/>
              </p:cNvSpPr>
              <p:nvPr/>
            </p:nvSpPr>
            <p:spPr bwMode="auto">
              <a:xfrm>
                <a:off x="5050"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0" name="Rectangle 1077"/>
              <p:cNvSpPr>
                <a:spLocks noChangeArrowheads="1"/>
              </p:cNvSpPr>
              <p:nvPr/>
            </p:nvSpPr>
            <p:spPr bwMode="auto">
              <a:xfrm>
                <a:off x="48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1" name="Rectangle 1078"/>
              <p:cNvSpPr>
                <a:spLocks noChangeArrowheads="1"/>
              </p:cNvSpPr>
              <p:nvPr/>
            </p:nvSpPr>
            <p:spPr bwMode="auto">
              <a:xfrm>
                <a:off x="4920"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2" name="Rectangle 1079"/>
              <p:cNvSpPr>
                <a:spLocks noChangeArrowheads="1"/>
              </p:cNvSpPr>
              <p:nvPr/>
            </p:nvSpPr>
            <p:spPr bwMode="auto">
              <a:xfrm>
                <a:off x="4944"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3" name="Rectangle 1080"/>
              <p:cNvSpPr>
                <a:spLocks noChangeArrowheads="1"/>
              </p:cNvSpPr>
              <p:nvPr/>
            </p:nvSpPr>
            <p:spPr bwMode="auto">
              <a:xfrm>
                <a:off x="498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4" name="Rectangle 1081"/>
              <p:cNvSpPr>
                <a:spLocks noChangeArrowheads="1"/>
              </p:cNvSpPr>
              <p:nvPr/>
            </p:nvSpPr>
            <p:spPr bwMode="auto">
              <a:xfrm>
                <a:off x="481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5" name="Rectangle 1082"/>
              <p:cNvSpPr>
                <a:spLocks noChangeArrowheads="1"/>
              </p:cNvSpPr>
              <p:nvPr/>
            </p:nvSpPr>
            <p:spPr bwMode="auto">
              <a:xfrm>
                <a:off x="48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6" name="Rectangle 1083"/>
              <p:cNvSpPr>
                <a:spLocks noChangeArrowheads="1"/>
              </p:cNvSpPr>
              <p:nvPr/>
            </p:nvSpPr>
            <p:spPr bwMode="auto">
              <a:xfrm>
                <a:off x="490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7" name="Rectangle 1084"/>
              <p:cNvSpPr>
                <a:spLocks noChangeArrowheads="1"/>
              </p:cNvSpPr>
              <p:nvPr/>
            </p:nvSpPr>
            <p:spPr bwMode="auto">
              <a:xfrm>
                <a:off x="4944"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38" name="Rectangle 1085"/>
              <p:cNvSpPr>
                <a:spLocks noChangeArrowheads="1"/>
              </p:cNvSpPr>
              <p:nvPr/>
            </p:nvSpPr>
            <p:spPr bwMode="auto">
              <a:xfrm>
                <a:off x="5050"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39" name="Rectangle 1086"/>
              <p:cNvSpPr>
                <a:spLocks noChangeArrowheads="1"/>
              </p:cNvSpPr>
              <p:nvPr/>
            </p:nvSpPr>
            <p:spPr bwMode="auto">
              <a:xfrm>
                <a:off x="492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0" name="Rectangle 1087"/>
              <p:cNvSpPr>
                <a:spLocks noChangeArrowheads="1"/>
              </p:cNvSpPr>
              <p:nvPr/>
            </p:nvSpPr>
            <p:spPr bwMode="auto">
              <a:xfrm>
                <a:off x="4878"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1" name="Rectangle 1088"/>
              <p:cNvSpPr>
                <a:spLocks noChangeArrowheads="1"/>
              </p:cNvSpPr>
              <p:nvPr/>
            </p:nvSpPr>
            <p:spPr bwMode="auto">
              <a:xfrm>
                <a:off x="5030"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2" name="Rectangle 1089"/>
              <p:cNvSpPr>
                <a:spLocks noChangeArrowheads="1"/>
              </p:cNvSpPr>
              <p:nvPr/>
            </p:nvSpPr>
            <p:spPr bwMode="auto">
              <a:xfrm>
                <a:off x="5050"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3" name="Rectangle 1090"/>
              <p:cNvSpPr>
                <a:spLocks noChangeArrowheads="1"/>
              </p:cNvSpPr>
              <p:nvPr/>
            </p:nvSpPr>
            <p:spPr bwMode="auto">
              <a:xfrm>
                <a:off x="481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4" name="Rectangle 1091"/>
              <p:cNvSpPr>
                <a:spLocks noChangeArrowheads="1"/>
              </p:cNvSpPr>
              <p:nvPr/>
            </p:nvSpPr>
            <p:spPr bwMode="auto">
              <a:xfrm>
                <a:off x="4964"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5" name="Rectangle 1092"/>
              <p:cNvSpPr>
                <a:spLocks noChangeArrowheads="1"/>
              </p:cNvSpPr>
              <p:nvPr/>
            </p:nvSpPr>
            <p:spPr bwMode="auto">
              <a:xfrm>
                <a:off x="485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6" name="Rectangle 1093"/>
              <p:cNvSpPr>
                <a:spLocks noChangeArrowheads="1"/>
              </p:cNvSpPr>
              <p:nvPr/>
            </p:nvSpPr>
            <p:spPr bwMode="auto">
              <a:xfrm>
                <a:off x="5008"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7" name="Rectangle 1094"/>
              <p:cNvSpPr>
                <a:spLocks noChangeArrowheads="1"/>
              </p:cNvSpPr>
              <p:nvPr/>
            </p:nvSpPr>
            <p:spPr bwMode="auto">
              <a:xfrm>
                <a:off x="5050" y="23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48" name="Rectangle 1095"/>
              <p:cNvSpPr>
                <a:spLocks noChangeArrowheads="1"/>
              </p:cNvSpPr>
              <p:nvPr/>
            </p:nvSpPr>
            <p:spPr bwMode="auto">
              <a:xfrm>
                <a:off x="48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49" name="Rectangle 1096"/>
              <p:cNvSpPr>
                <a:spLocks noChangeArrowheads="1"/>
              </p:cNvSpPr>
              <p:nvPr/>
            </p:nvSpPr>
            <p:spPr bwMode="auto">
              <a:xfrm>
                <a:off x="487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0" name="Rectangle 1097"/>
              <p:cNvSpPr>
                <a:spLocks noChangeArrowheads="1"/>
              </p:cNvSpPr>
              <p:nvPr/>
            </p:nvSpPr>
            <p:spPr bwMode="auto">
              <a:xfrm>
                <a:off x="4834"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1" name="Rectangle 1098"/>
              <p:cNvSpPr>
                <a:spLocks noChangeArrowheads="1"/>
              </p:cNvSpPr>
              <p:nvPr/>
            </p:nvSpPr>
            <p:spPr bwMode="auto">
              <a:xfrm>
                <a:off x="4986"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2" name="Rectangle 1099"/>
              <p:cNvSpPr>
                <a:spLocks noChangeArrowheads="1"/>
              </p:cNvSpPr>
              <p:nvPr/>
            </p:nvSpPr>
            <p:spPr bwMode="auto">
              <a:xfrm>
                <a:off x="5008"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3" name="Rectangle 1100"/>
              <p:cNvSpPr>
                <a:spLocks noChangeArrowheads="1"/>
              </p:cNvSpPr>
              <p:nvPr/>
            </p:nvSpPr>
            <p:spPr bwMode="auto">
              <a:xfrm>
                <a:off x="48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4" name="Rectangle 1101"/>
              <p:cNvSpPr>
                <a:spLocks noChangeArrowheads="1"/>
              </p:cNvSpPr>
              <p:nvPr/>
            </p:nvSpPr>
            <p:spPr bwMode="auto">
              <a:xfrm>
                <a:off x="4964"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5" name="Rectangle 1102"/>
              <p:cNvSpPr>
                <a:spLocks noChangeArrowheads="1"/>
              </p:cNvSpPr>
              <p:nvPr/>
            </p:nvSpPr>
            <p:spPr bwMode="auto">
              <a:xfrm>
                <a:off x="4878"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6" name="Rectangle 1103"/>
              <p:cNvSpPr>
                <a:spLocks noChangeArrowheads="1"/>
              </p:cNvSpPr>
              <p:nvPr/>
            </p:nvSpPr>
            <p:spPr bwMode="auto">
              <a:xfrm>
                <a:off x="492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7" name="Rectangle 1104"/>
              <p:cNvSpPr>
                <a:spLocks noChangeArrowheads="1"/>
              </p:cNvSpPr>
              <p:nvPr/>
            </p:nvSpPr>
            <p:spPr bwMode="auto">
              <a:xfrm>
                <a:off x="5050"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58" name="Rectangle 1105"/>
              <p:cNvSpPr>
                <a:spLocks noChangeArrowheads="1"/>
              </p:cNvSpPr>
              <p:nvPr/>
            </p:nvSpPr>
            <p:spPr bwMode="auto">
              <a:xfrm>
                <a:off x="48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59" name="Rectangle 1106"/>
              <p:cNvSpPr>
                <a:spLocks noChangeArrowheads="1"/>
              </p:cNvSpPr>
              <p:nvPr/>
            </p:nvSpPr>
            <p:spPr bwMode="auto">
              <a:xfrm>
                <a:off x="4964"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0" name="Rectangle 1107"/>
              <p:cNvSpPr>
                <a:spLocks noChangeArrowheads="1"/>
              </p:cNvSpPr>
              <p:nvPr/>
            </p:nvSpPr>
            <p:spPr bwMode="auto">
              <a:xfrm>
                <a:off x="4878"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1" name="Rectangle 1108"/>
              <p:cNvSpPr>
                <a:spLocks noChangeArrowheads="1"/>
              </p:cNvSpPr>
              <p:nvPr/>
            </p:nvSpPr>
            <p:spPr bwMode="auto">
              <a:xfrm>
                <a:off x="494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2" name="Rectangle 1109"/>
              <p:cNvSpPr>
                <a:spLocks noChangeArrowheads="1"/>
              </p:cNvSpPr>
              <p:nvPr/>
            </p:nvSpPr>
            <p:spPr bwMode="auto">
              <a:xfrm>
                <a:off x="5050"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3" name="Rectangle 1110"/>
              <p:cNvSpPr>
                <a:spLocks noChangeArrowheads="1"/>
              </p:cNvSpPr>
              <p:nvPr/>
            </p:nvSpPr>
            <p:spPr bwMode="auto">
              <a:xfrm>
                <a:off x="4964"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4" name="Rectangle 1111"/>
              <p:cNvSpPr>
                <a:spLocks noChangeArrowheads="1"/>
              </p:cNvSpPr>
              <p:nvPr/>
            </p:nvSpPr>
            <p:spPr bwMode="auto">
              <a:xfrm>
                <a:off x="48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65" name="Rectangle 1112"/>
              <p:cNvSpPr>
                <a:spLocks noChangeArrowheads="1"/>
              </p:cNvSpPr>
              <p:nvPr/>
            </p:nvSpPr>
            <p:spPr bwMode="auto">
              <a:xfrm>
                <a:off x="4920" y="2525"/>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66" name="Rectangle 1113"/>
              <p:cNvSpPr>
                <a:spLocks noChangeArrowheads="1"/>
              </p:cNvSpPr>
              <p:nvPr/>
            </p:nvSpPr>
            <p:spPr bwMode="auto">
              <a:xfrm>
                <a:off x="4814"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67" name="Rectangle 1114"/>
              <p:cNvSpPr>
                <a:spLocks noChangeArrowheads="1"/>
              </p:cNvSpPr>
              <p:nvPr/>
            </p:nvSpPr>
            <p:spPr bwMode="auto">
              <a:xfrm>
                <a:off x="492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8" name="Rectangle 1115"/>
              <p:cNvSpPr>
                <a:spLocks noChangeArrowheads="1"/>
              </p:cNvSpPr>
              <p:nvPr/>
            </p:nvSpPr>
            <p:spPr bwMode="auto">
              <a:xfrm>
                <a:off x="5050"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69" name="Rectangle 1116"/>
              <p:cNvSpPr>
                <a:spLocks noChangeArrowheads="1"/>
              </p:cNvSpPr>
              <p:nvPr/>
            </p:nvSpPr>
            <p:spPr bwMode="auto">
              <a:xfrm>
                <a:off x="4878"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870" name="Rectangle 1117"/>
              <p:cNvSpPr>
                <a:spLocks noChangeArrowheads="1"/>
              </p:cNvSpPr>
              <p:nvPr/>
            </p:nvSpPr>
            <p:spPr bwMode="auto">
              <a:xfrm>
                <a:off x="4814"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1" name="Rectangle 1118"/>
              <p:cNvSpPr>
                <a:spLocks noChangeArrowheads="1"/>
              </p:cNvSpPr>
              <p:nvPr/>
            </p:nvSpPr>
            <p:spPr bwMode="auto">
              <a:xfrm>
                <a:off x="492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2" name="Rectangle 1119"/>
              <p:cNvSpPr>
                <a:spLocks noChangeArrowheads="1"/>
              </p:cNvSpPr>
              <p:nvPr/>
            </p:nvSpPr>
            <p:spPr bwMode="auto">
              <a:xfrm>
                <a:off x="5050"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3" name="Rectangle 1120"/>
              <p:cNvSpPr>
                <a:spLocks noChangeArrowheads="1"/>
              </p:cNvSpPr>
              <p:nvPr/>
            </p:nvSpPr>
            <p:spPr bwMode="auto">
              <a:xfrm>
                <a:off x="4814"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4" name="Rectangle 1121"/>
              <p:cNvSpPr>
                <a:spLocks noChangeArrowheads="1"/>
              </p:cNvSpPr>
              <p:nvPr/>
            </p:nvSpPr>
            <p:spPr bwMode="auto">
              <a:xfrm>
                <a:off x="5050"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5" name="Rectangle 1122"/>
              <p:cNvSpPr>
                <a:spLocks noChangeArrowheads="1"/>
              </p:cNvSpPr>
              <p:nvPr/>
            </p:nvSpPr>
            <p:spPr bwMode="auto">
              <a:xfrm>
                <a:off x="492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6" name="Rectangle 1123"/>
              <p:cNvSpPr>
                <a:spLocks noChangeArrowheads="1"/>
              </p:cNvSpPr>
              <p:nvPr/>
            </p:nvSpPr>
            <p:spPr bwMode="auto">
              <a:xfrm>
                <a:off x="5050" y="27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77" name="Rectangle 1124"/>
              <p:cNvSpPr>
                <a:spLocks noChangeArrowheads="1"/>
              </p:cNvSpPr>
              <p:nvPr/>
            </p:nvSpPr>
            <p:spPr bwMode="auto">
              <a:xfrm>
                <a:off x="481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8" name="Rectangle 1125"/>
              <p:cNvSpPr>
                <a:spLocks noChangeArrowheads="1"/>
              </p:cNvSpPr>
              <p:nvPr/>
            </p:nvSpPr>
            <p:spPr bwMode="auto">
              <a:xfrm>
                <a:off x="4944" y="284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79" name="Rectangle 1126"/>
              <p:cNvSpPr>
                <a:spLocks noChangeArrowheads="1"/>
              </p:cNvSpPr>
              <p:nvPr/>
            </p:nvSpPr>
            <p:spPr bwMode="auto">
              <a:xfrm>
                <a:off x="492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0" name="Rectangle 1127"/>
              <p:cNvSpPr>
                <a:spLocks noChangeArrowheads="1"/>
              </p:cNvSpPr>
              <p:nvPr/>
            </p:nvSpPr>
            <p:spPr bwMode="auto">
              <a:xfrm>
                <a:off x="4920" y="295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81" name="Rectangle 1128"/>
              <p:cNvSpPr>
                <a:spLocks noChangeArrowheads="1"/>
              </p:cNvSpPr>
              <p:nvPr/>
            </p:nvSpPr>
            <p:spPr bwMode="auto">
              <a:xfrm>
                <a:off x="5050" y="290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2" name="Rectangle 1129"/>
              <p:cNvSpPr>
                <a:spLocks noChangeArrowheads="1"/>
              </p:cNvSpPr>
              <p:nvPr/>
            </p:nvSpPr>
            <p:spPr bwMode="auto">
              <a:xfrm>
                <a:off x="504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3" name="Rectangle 1130"/>
              <p:cNvSpPr>
                <a:spLocks noChangeArrowheads="1"/>
              </p:cNvSpPr>
              <p:nvPr/>
            </p:nvSpPr>
            <p:spPr bwMode="auto">
              <a:xfrm>
                <a:off x="507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4" name="Rectangle 1131"/>
              <p:cNvSpPr>
                <a:spLocks noChangeArrowheads="1"/>
              </p:cNvSpPr>
              <p:nvPr/>
            </p:nvSpPr>
            <p:spPr bwMode="auto">
              <a:xfrm>
                <a:off x="5092"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5" name="Rectangle 1132"/>
              <p:cNvSpPr>
                <a:spLocks noChangeArrowheads="1"/>
              </p:cNvSpPr>
              <p:nvPr/>
            </p:nvSpPr>
            <p:spPr bwMode="auto">
              <a:xfrm>
                <a:off x="513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6" name="Rectangle 1133"/>
              <p:cNvSpPr>
                <a:spLocks noChangeArrowheads="1"/>
              </p:cNvSpPr>
              <p:nvPr/>
            </p:nvSpPr>
            <p:spPr bwMode="auto">
              <a:xfrm>
                <a:off x="515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87" name="Rectangle 1134"/>
              <p:cNvSpPr>
                <a:spLocks noChangeArrowheads="1"/>
              </p:cNvSpPr>
              <p:nvPr/>
            </p:nvSpPr>
            <p:spPr bwMode="auto">
              <a:xfrm>
                <a:off x="504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8" name="Rectangle 1135"/>
              <p:cNvSpPr>
                <a:spLocks noChangeArrowheads="1"/>
              </p:cNvSpPr>
              <p:nvPr/>
            </p:nvSpPr>
            <p:spPr bwMode="auto">
              <a:xfrm>
                <a:off x="5070" y="991"/>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889" name="Rectangle 1136"/>
              <p:cNvSpPr>
                <a:spLocks noChangeArrowheads="1"/>
              </p:cNvSpPr>
              <p:nvPr/>
            </p:nvSpPr>
            <p:spPr bwMode="auto">
              <a:xfrm>
                <a:off x="5048" y="104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0" name="Rectangle 1137"/>
              <p:cNvSpPr>
                <a:spLocks noChangeArrowheads="1"/>
              </p:cNvSpPr>
              <p:nvPr/>
            </p:nvSpPr>
            <p:spPr bwMode="auto">
              <a:xfrm>
                <a:off x="5092"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891" name="Rectangle 1138"/>
              <p:cNvSpPr>
                <a:spLocks noChangeArrowheads="1"/>
              </p:cNvSpPr>
              <p:nvPr/>
            </p:nvSpPr>
            <p:spPr bwMode="auto">
              <a:xfrm>
                <a:off x="515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2" name="Rectangle 1139"/>
              <p:cNvSpPr>
                <a:spLocks noChangeArrowheads="1"/>
              </p:cNvSpPr>
              <p:nvPr/>
            </p:nvSpPr>
            <p:spPr bwMode="auto">
              <a:xfrm>
                <a:off x="504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3" name="Rectangle 1140"/>
              <p:cNvSpPr>
                <a:spLocks noChangeArrowheads="1"/>
              </p:cNvSpPr>
              <p:nvPr/>
            </p:nvSpPr>
            <p:spPr bwMode="auto">
              <a:xfrm>
                <a:off x="5070"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894" name="Rectangle 1141"/>
              <p:cNvSpPr>
                <a:spLocks noChangeArrowheads="1"/>
              </p:cNvSpPr>
              <p:nvPr/>
            </p:nvSpPr>
            <p:spPr bwMode="auto">
              <a:xfrm>
                <a:off x="5114" y="1103"/>
                <a:ext cx="54" cy="32"/>
              </a:xfrm>
              <a:prstGeom prst="rect">
                <a:avLst/>
              </a:prstGeom>
              <a:grpFill/>
              <a:ln>
                <a:noFill/>
              </a:ln>
            </p:spPr>
            <p:txBody>
              <a:bodyPr vert="horz" wrap="square" lIns="91440" tIns="45720" rIns="91440" bIns="45720" numCol="1" anchor="t" anchorCtr="0" compatLnSpc="1"/>
              <a:lstStyle/>
              <a:p>
                <a:endParaRPr lang="zh-CN" altLang="en-US"/>
              </a:p>
            </p:txBody>
          </p:sp>
          <p:sp>
            <p:nvSpPr>
              <p:cNvPr id="895" name="Rectangle 1142"/>
              <p:cNvSpPr>
                <a:spLocks noChangeArrowheads="1"/>
              </p:cNvSpPr>
              <p:nvPr/>
            </p:nvSpPr>
            <p:spPr bwMode="auto">
              <a:xfrm>
                <a:off x="5070"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6" name="Rectangle 1143"/>
              <p:cNvSpPr>
                <a:spLocks noChangeArrowheads="1"/>
              </p:cNvSpPr>
              <p:nvPr/>
            </p:nvSpPr>
            <p:spPr bwMode="auto">
              <a:xfrm>
                <a:off x="5092"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7" name="Rectangle 1144"/>
              <p:cNvSpPr>
                <a:spLocks noChangeArrowheads="1"/>
              </p:cNvSpPr>
              <p:nvPr/>
            </p:nvSpPr>
            <p:spPr bwMode="auto">
              <a:xfrm>
                <a:off x="515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898" name="Rectangle 1145"/>
              <p:cNvSpPr>
                <a:spLocks noChangeArrowheads="1"/>
              </p:cNvSpPr>
              <p:nvPr/>
            </p:nvSpPr>
            <p:spPr bwMode="auto">
              <a:xfrm>
                <a:off x="504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899" name="Rectangle 1146"/>
              <p:cNvSpPr>
                <a:spLocks noChangeArrowheads="1"/>
              </p:cNvSpPr>
              <p:nvPr/>
            </p:nvSpPr>
            <p:spPr bwMode="auto">
              <a:xfrm>
                <a:off x="509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00" name="Rectangle 1147"/>
              <p:cNvSpPr>
                <a:spLocks noChangeArrowheads="1"/>
              </p:cNvSpPr>
              <p:nvPr/>
            </p:nvSpPr>
            <p:spPr bwMode="auto">
              <a:xfrm>
                <a:off x="5134"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1" name="Rectangle 1148"/>
              <p:cNvSpPr>
                <a:spLocks noChangeArrowheads="1"/>
              </p:cNvSpPr>
              <p:nvPr/>
            </p:nvSpPr>
            <p:spPr bwMode="auto">
              <a:xfrm>
                <a:off x="507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2" name="Rectangle 1149"/>
              <p:cNvSpPr>
                <a:spLocks noChangeArrowheads="1"/>
              </p:cNvSpPr>
              <p:nvPr/>
            </p:nvSpPr>
            <p:spPr bwMode="auto">
              <a:xfrm>
                <a:off x="5114"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03" name="Rectangle 1150"/>
              <p:cNvSpPr>
                <a:spLocks noChangeArrowheads="1"/>
              </p:cNvSpPr>
              <p:nvPr/>
            </p:nvSpPr>
            <p:spPr bwMode="auto">
              <a:xfrm>
                <a:off x="5156" y="1273"/>
                <a:ext cx="36" cy="31"/>
              </a:xfrm>
              <a:prstGeom prst="rect">
                <a:avLst/>
              </a:prstGeom>
              <a:grpFill/>
              <a:ln>
                <a:noFill/>
              </a:ln>
            </p:spPr>
            <p:txBody>
              <a:bodyPr vert="horz" wrap="square" lIns="91440" tIns="45720" rIns="91440" bIns="45720" numCol="1" anchor="t" anchorCtr="0" compatLnSpc="1"/>
              <a:lstStyle/>
              <a:p>
                <a:endParaRPr lang="zh-CN" altLang="en-US"/>
              </a:p>
            </p:txBody>
          </p:sp>
          <p:sp>
            <p:nvSpPr>
              <p:cNvPr id="904" name="Rectangle 1151"/>
              <p:cNvSpPr>
                <a:spLocks noChangeArrowheads="1"/>
              </p:cNvSpPr>
              <p:nvPr/>
            </p:nvSpPr>
            <p:spPr bwMode="auto">
              <a:xfrm>
                <a:off x="5048" y="133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05" name="Rectangle 1152"/>
              <p:cNvSpPr>
                <a:spLocks noChangeArrowheads="1"/>
              </p:cNvSpPr>
              <p:nvPr/>
            </p:nvSpPr>
            <p:spPr bwMode="auto">
              <a:xfrm>
                <a:off x="5092" y="1330"/>
                <a:ext cx="56" cy="30"/>
              </a:xfrm>
              <a:prstGeom prst="rect">
                <a:avLst/>
              </a:prstGeom>
              <a:grpFill/>
              <a:ln>
                <a:noFill/>
              </a:ln>
            </p:spPr>
            <p:txBody>
              <a:bodyPr vert="horz" wrap="square" lIns="91440" tIns="45720" rIns="91440" bIns="45720" numCol="1" anchor="t" anchorCtr="0" compatLnSpc="1"/>
              <a:lstStyle/>
              <a:p>
                <a:endParaRPr lang="zh-CN" altLang="en-US"/>
              </a:p>
            </p:txBody>
          </p:sp>
          <p:sp>
            <p:nvSpPr>
              <p:cNvPr id="906" name="Rectangle 1153"/>
              <p:cNvSpPr>
                <a:spLocks noChangeArrowheads="1"/>
              </p:cNvSpPr>
              <p:nvPr/>
            </p:nvSpPr>
            <p:spPr bwMode="auto">
              <a:xfrm>
                <a:off x="507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7" name="Rectangle 1154"/>
              <p:cNvSpPr>
                <a:spLocks noChangeArrowheads="1"/>
              </p:cNvSpPr>
              <p:nvPr/>
            </p:nvSpPr>
            <p:spPr bwMode="auto">
              <a:xfrm>
                <a:off x="5114"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08" name="Rectangle 1155"/>
              <p:cNvSpPr>
                <a:spLocks noChangeArrowheads="1"/>
              </p:cNvSpPr>
              <p:nvPr/>
            </p:nvSpPr>
            <p:spPr bwMode="auto">
              <a:xfrm>
                <a:off x="513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09" name="Rectangle 1156"/>
              <p:cNvSpPr>
                <a:spLocks noChangeArrowheads="1"/>
              </p:cNvSpPr>
              <p:nvPr/>
            </p:nvSpPr>
            <p:spPr bwMode="auto">
              <a:xfrm>
                <a:off x="5070"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0" name="Rectangle 1157"/>
              <p:cNvSpPr>
                <a:spLocks noChangeArrowheads="1"/>
              </p:cNvSpPr>
              <p:nvPr/>
            </p:nvSpPr>
            <p:spPr bwMode="auto">
              <a:xfrm>
                <a:off x="511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1" name="Rectangle 1158"/>
              <p:cNvSpPr>
                <a:spLocks noChangeArrowheads="1"/>
              </p:cNvSpPr>
              <p:nvPr/>
            </p:nvSpPr>
            <p:spPr bwMode="auto">
              <a:xfrm>
                <a:off x="5048" y="1498"/>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2" name="Rectangle 1159"/>
              <p:cNvSpPr>
                <a:spLocks noChangeArrowheads="1"/>
              </p:cNvSpPr>
              <p:nvPr/>
            </p:nvSpPr>
            <p:spPr bwMode="auto">
              <a:xfrm>
                <a:off x="5092"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3" name="Rectangle 1160"/>
              <p:cNvSpPr>
                <a:spLocks noChangeArrowheads="1"/>
              </p:cNvSpPr>
              <p:nvPr/>
            </p:nvSpPr>
            <p:spPr bwMode="auto">
              <a:xfrm>
                <a:off x="515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4" name="Rectangle 1161"/>
              <p:cNvSpPr>
                <a:spLocks noChangeArrowheads="1"/>
              </p:cNvSpPr>
              <p:nvPr/>
            </p:nvSpPr>
            <p:spPr bwMode="auto">
              <a:xfrm>
                <a:off x="5048" y="155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5" name="Rectangle 1162"/>
              <p:cNvSpPr>
                <a:spLocks noChangeArrowheads="1"/>
              </p:cNvSpPr>
              <p:nvPr/>
            </p:nvSpPr>
            <p:spPr bwMode="auto">
              <a:xfrm>
                <a:off x="5070"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6" name="Rectangle 1163"/>
              <p:cNvSpPr>
                <a:spLocks noChangeArrowheads="1"/>
              </p:cNvSpPr>
              <p:nvPr/>
            </p:nvSpPr>
            <p:spPr bwMode="auto">
              <a:xfrm>
                <a:off x="5048" y="161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17" name="Rectangle 1164"/>
              <p:cNvSpPr>
                <a:spLocks noChangeArrowheads="1"/>
              </p:cNvSpPr>
              <p:nvPr/>
            </p:nvSpPr>
            <p:spPr bwMode="auto">
              <a:xfrm>
                <a:off x="5092" y="1610"/>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18" name="Rectangle 1165"/>
              <p:cNvSpPr>
                <a:spLocks noChangeArrowheads="1"/>
              </p:cNvSpPr>
              <p:nvPr/>
            </p:nvSpPr>
            <p:spPr bwMode="auto">
              <a:xfrm>
                <a:off x="5156"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19" name="Rectangle 1166"/>
              <p:cNvSpPr>
                <a:spLocks noChangeArrowheads="1"/>
              </p:cNvSpPr>
              <p:nvPr/>
            </p:nvSpPr>
            <p:spPr bwMode="auto">
              <a:xfrm>
                <a:off x="507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0" name="Rectangle 1167"/>
              <p:cNvSpPr>
                <a:spLocks noChangeArrowheads="1"/>
              </p:cNvSpPr>
              <p:nvPr/>
            </p:nvSpPr>
            <p:spPr bwMode="auto">
              <a:xfrm>
                <a:off x="5070"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1" name="Rectangle 1168"/>
              <p:cNvSpPr>
                <a:spLocks noChangeArrowheads="1"/>
              </p:cNvSpPr>
              <p:nvPr/>
            </p:nvSpPr>
            <p:spPr bwMode="auto">
              <a:xfrm>
                <a:off x="5114"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2" name="Rectangle 1169"/>
              <p:cNvSpPr>
                <a:spLocks noChangeArrowheads="1"/>
              </p:cNvSpPr>
              <p:nvPr/>
            </p:nvSpPr>
            <p:spPr bwMode="auto">
              <a:xfrm>
                <a:off x="515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23" name="Rectangle 1170"/>
              <p:cNvSpPr>
                <a:spLocks noChangeArrowheads="1"/>
              </p:cNvSpPr>
              <p:nvPr/>
            </p:nvSpPr>
            <p:spPr bwMode="auto">
              <a:xfrm>
                <a:off x="504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4" name="Rectangle 1171"/>
              <p:cNvSpPr>
                <a:spLocks noChangeArrowheads="1"/>
              </p:cNvSpPr>
              <p:nvPr/>
            </p:nvSpPr>
            <p:spPr bwMode="auto">
              <a:xfrm>
                <a:off x="5092"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5" name="Rectangle 1172"/>
              <p:cNvSpPr>
                <a:spLocks noChangeArrowheads="1"/>
              </p:cNvSpPr>
              <p:nvPr/>
            </p:nvSpPr>
            <p:spPr bwMode="auto">
              <a:xfrm>
                <a:off x="5134" y="1780"/>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6" name="Rectangle 1173"/>
              <p:cNvSpPr>
                <a:spLocks noChangeArrowheads="1"/>
              </p:cNvSpPr>
              <p:nvPr/>
            </p:nvSpPr>
            <p:spPr bwMode="auto">
              <a:xfrm>
                <a:off x="5048" y="1836"/>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27" name="Rectangle 1174"/>
              <p:cNvSpPr>
                <a:spLocks noChangeArrowheads="1"/>
              </p:cNvSpPr>
              <p:nvPr/>
            </p:nvSpPr>
            <p:spPr bwMode="auto">
              <a:xfrm>
                <a:off x="511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8" name="Rectangle 1175"/>
              <p:cNvSpPr>
                <a:spLocks noChangeArrowheads="1"/>
              </p:cNvSpPr>
              <p:nvPr/>
            </p:nvSpPr>
            <p:spPr bwMode="auto">
              <a:xfrm>
                <a:off x="509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29" name="Rectangle 1176"/>
              <p:cNvSpPr>
                <a:spLocks noChangeArrowheads="1"/>
              </p:cNvSpPr>
              <p:nvPr/>
            </p:nvSpPr>
            <p:spPr bwMode="auto">
              <a:xfrm>
                <a:off x="513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30" name="Rectangle 1177"/>
              <p:cNvSpPr>
                <a:spLocks noChangeArrowheads="1"/>
              </p:cNvSpPr>
              <p:nvPr/>
            </p:nvSpPr>
            <p:spPr bwMode="auto">
              <a:xfrm>
                <a:off x="515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31" name="Rectangle 1178"/>
              <p:cNvSpPr>
                <a:spLocks noChangeArrowheads="1"/>
              </p:cNvSpPr>
              <p:nvPr/>
            </p:nvSpPr>
            <p:spPr bwMode="auto">
              <a:xfrm>
                <a:off x="504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32" name="Rectangle 1179"/>
              <p:cNvSpPr>
                <a:spLocks noChangeArrowheads="1"/>
              </p:cNvSpPr>
              <p:nvPr/>
            </p:nvSpPr>
            <p:spPr bwMode="auto">
              <a:xfrm>
                <a:off x="509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3" name="Rectangle 1180"/>
              <p:cNvSpPr>
                <a:spLocks noChangeArrowheads="1"/>
              </p:cNvSpPr>
              <p:nvPr/>
            </p:nvSpPr>
            <p:spPr bwMode="auto">
              <a:xfrm>
                <a:off x="515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34" name="Rectangle 1181"/>
              <p:cNvSpPr>
                <a:spLocks noChangeArrowheads="1"/>
              </p:cNvSpPr>
              <p:nvPr/>
            </p:nvSpPr>
            <p:spPr bwMode="auto">
              <a:xfrm>
                <a:off x="504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5" name="Rectangle 1182"/>
              <p:cNvSpPr>
                <a:spLocks noChangeArrowheads="1"/>
              </p:cNvSpPr>
              <p:nvPr/>
            </p:nvSpPr>
            <p:spPr bwMode="auto">
              <a:xfrm>
                <a:off x="509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6" name="Rectangle 1183"/>
              <p:cNvSpPr>
                <a:spLocks noChangeArrowheads="1"/>
              </p:cNvSpPr>
              <p:nvPr/>
            </p:nvSpPr>
            <p:spPr bwMode="auto">
              <a:xfrm>
                <a:off x="513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37" name="Rectangle 1184"/>
              <p:cNvSpPr>
                <a:spLocks noChangeArrowheads="1"/>
              </p:cNvSpPr>
              <p:nvPr/>
            </p:nvSpPr>
            <p:spPr bwMode="auto">
              <a:xfrm>
                <a:off x="507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8" name="Rectangle 1185"/>
              <p:cNvSpPr>
                <a:spLocks noChangeArrowheads="1"/>
              </p:cNvSpPr>
              <p:nvPr/>
            </p:nvSpPr>
            <p:spPr bwMode="auto">
              <a:xfrm>
                <a:off x="511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39" name="Rectangle 1186"/>
              <p:cNvSpPr>
                <a:spLocks noChangeArrowheads="1"/>
              </p:cNvSpPr>
              <p:nvPr/>
            </p:nvSpPr>
            <p:spPr bwMode="auto">
              <a:xfrm>
                <a:off x="515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0" name="Rectangle 1187"/>
              <p:cNvSpPr>
                <a:spLocks noChangeArrowheads="1"/>
              </p:cNvSpPr>
              <p:nvPr/>
            </p:nvSpPr>
            <p:spPr bwMode="auto">
              <a:xfrm>
                <a:off x="504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1" name="Rectangle 1188"/>
              <p:cNvSpPr>
                <a:spLocks noChangeArrowheads="1"/>
              </p:cNvSpPr>
              <p:nvPr/>
            </p:nvSpPr>
            <p:spPr bwMode="auto">
              <a:xfrm>
                <a:off x="509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2" name="Rectangle 1189"/>
              <p:cNvSpPr>
                <a:spLocks noChangeArrowheads="1"/>
              </p:cNvSpPr>
              <p:nvPr/>
            </p:nvSpPr>
            <p:spPr bwMode="auto">
              <a:xfrm>
                <a:off x="5178"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3" name="Rectangle 1190"/>
              <p:cNvSpPr>
                <a:spLocks noChangeArrowheads="1"/>
              </p:cNvSpPr>
              <p:nvPr/>
            </p:nvSpPr>
            <p:spPr bwMode="auto">
              <a:xfrm>
                <a:off x="5200"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4" name="Rectangle 1191"/>
              <p:cNvSpPr>
                <a:spLocks noChangeArrowheads="1"/>
              </p:cNvSpPr>
              <p:nvPr/>
            </p:nvSpPr>
            <p:spPr bwMode="auto">
              <a:xfrm>
                <a:off x="5244"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5" name="Rectangle 1192"/>
              <p:cNvSpPr>
                <a:spLocks noChangeArrowheads="1"/>
              </p:cNvSpPr>
              <p:nvPr/>
            </p:nvSpPr>
            <p:spPr bwMode="auto">
              <a:xfrm>
                <a:off x="5264" y="93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6" name="Rectangle 1193"/>
              <p:cNvSpPr>
                <a:spLocks noChangeArrowheads="1"/>
              </p:cNvSpPr>
              <p:nvPr/>
            </p:nvSpPr>
            <p:spPr bwMode="auto">
              <a:xfrm>
                <a:off x="5286" y="93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7" name="Rectangle 1194"/>
              <p:cNvSpPr>
                <a:spLocks noChangeArrowheads="1"/>
              </p:cNvSpPr>
              <p:nvPr/>
            </p:nvSpPr>
            <p:spPr bwMode="auto">
              <a:xfrm>
                <a:off x="5178"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48" name="Rectangle 1195"/>
              <p:cNvSpPr>
                <a:spLocks noChangeArrowheads="1"/>
              </p:cNvSpPr>
              <p:nvPr/>
            </p:nvSpPr>
            <p:spPr bwMode="auto">
              <a:xfrm>
                <a:off x="5222" y="99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49" name="Rectangle 1196"/>
              <p:cNvSpPr>
                <a:spLocks noChangeArrowheads="1"/>
              </p:cNvSpPr>
              <p:nvPr/>
            </p:nvSpPr>
            <p:spPr bwMode="auto">
              <a:xfrm>
                <a:off x="5264" y="99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0" name="Rectangle 1197"/>
              <p:cNvSpPr>
                <a:spLocks noChangeArrowheads="1"/>
              </p:cNvSpPr>
              <p:nvPr/>
            </p:nvSpPr>
            <p:spPr bwMode="auto">
              <a:xfrm>
                <a:off x="5200" y="1047"/>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951" name="Rectangle 1198"/>
              <p:cNvSpPr>
                <a:spLocks noChangeArrowheads="1"/>
              </p:cNvSpPr>
              <p:nvPr/>
            </p:nvSpPr>
            <p:spPr bwMode="auto">
              <a:xfrm>
                <a:off x="5286" y="104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2" name="Rectangle 1199"/>
              <p:cNvSpPr>
                <a:spLocks noChangeArrowheads="1"/>
              </p:cNvSpPr>
              <p:nvPr/>
            </p:nvSpPr>
            <p:spPr bwMode="auto">
              <a:xfrm>
                <a:off x="5178" y="110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3" name="Rectangle 1200"/>
              <p:cNvSpPr>
                <a:spLocks noChangeArrowheads="1"/>
              </p:cNvSpPr>
              <p:nvPr/>
            </p:nvSpPr>
            <p:spPr bwMode="auto">
              <a:xfrm>
                <a:off x="5244" y="1103"/>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954" name="Rectangle 1201"/>
              <p:cNvSpPr>
                <a:spLocks noChangeArrowheads="1"/>
              </p:cNvSpPr>
              <p:nvPr/>
            </p:nvSpPr>
            <p:spPr bwMode="auto">
              <a:xfrm>
                <a:off x="5286" y="110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955" name="Rectangle 1202"/>
              <p:cNvSpPr>
                <a:spLocks noChangeArrowheads="1"/>
              </p:cNvSpPr>
              <p:nvPr/>
            </p:nvSpPr>
            <p:spPr bwMode="auto">
              <a:xfrm>
                <a:off x="5178" y="1161"/>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6" name="Rectangle 1203"/>
              <p:cNvSpPr>
                <a:spLocks noChangeArrowheads="1"/>
              </p:cNvSpPr>
              <p:nvPr/>
            </p:nvSpPr>
            <p:spPr bwMode="auto">
              <a:xfrm>
                <a:off x="5200" y="1161"/>
                <a:ext cx="34" cy="30"/>
              </a:xfrm>
              <a:prstGeom prst="rect">
                <a:avLst/>
              </a:prstGeom>
              <a:grpFill/>
              <a:ln>
                <a:noFill/>
              </a:ln>
            </p:spPr>
            <p:txBody>
              <a:bodyPr vert="horz" wrap="square" lIns="91440" tIns="45720" rIns="91440" bIns="45720" numCol="1" anchor="t" anchorCtr="0" compatLnSpc="1"/>
              <a:lstStyle/>
              <a:p>
                <a:endParaRPr lang="zh-CN" altLang="en-US"/>
              </a:p>
            </p:txBody>
          </p:sp>
          <p:sp>
            <p:nvSpPr>
              <p:cNvPr id="957" name="Rectangle 1204"/>
              <p:cNvSpPr>
                <a:spLocks noChangeArrowheads="1"/>
              </p:cNvSpPr>
              <p:nvPr/>
            </p:nvSpPr>
            <p:spPr bwMode="auto">
              <a:xfrm>
                <a:off x="5244"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8" name="Rectangle 1205"/>
              <p:cNvSpPr>
                <a:spLocks noChangeArrowheads="1"/>
              </p:cNvSpPr>
              <p:nvPr/>
            </p:nvSpPr>
            <p:spPr bwMode="auto">
              <a:xfrm>
                <a:off x="5286" y="1161"/>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59" name="Rectangle 1206"/>
              <p:cNvSpPr>
                <a:spLocks noChangeArrowheads="1"/>
              </p:cNvSpPr>
              <p:nvPr/>
            </p:nvSpPr>
            <p:spPr bwMode="auto">
              <a:xfrm>
                <a:off x="5178" y="1217"/>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960" name="Rectangle 1207"/>
              <p:cNvSpPr>
                <a:spLocks noChangeArrowheads="1"/>
              </p:cNvSpPr>
              <p:nvPr/>
            </p:nvSpPr>
            <p:spPr bwMode="auto">
              <a:xfrm>
                <a:off x="5222" y="1217"/>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961" name="Rectangle 1208"/>
              <p:cNvSpPr>
                <a:spLocks noChangeArrowheads="1"/>
              </p:cNvSpPr>
              <p:nvPr/>
            </p:nvSpPr>
            <p:spPr bwMode="auto">
              <a:xfrm>
                <a:off x="5242" y="1217"/>
                <a:ext cx="36" cy="30"/>
              </a:xfrm>
              <a:prstGeom prst="rect">
                <a:avLst/>
              </a:prstGeom>
              <a:grpFill/>
              <a:ln>
                <a:noFill/>
              </a:ln>
            </p:spPr>
            <p:txBody>
              <a:bodyPr vert="horz" wrap="square" lIns="91440" tIns="45720" rIns="91440" bIns="45720" numCol="1" anchor="t" anchorCtr="0" compatLnSpc="1"/>
              <a:lstStyle/>
              <a:p>
                <a:endParaRPr lang="zh-CN" altLang="en-US"/>
              </a:p>
            </p:txBody>
          </p:sp>
          <p:sp>
            <p:nvSpPr>
              <p:cNvPr id="962" name="Rectangle 1209"/>
              <p:cNvSpPr>
                <a:spLocks noChangeArrowheads="1"/>
              </p:cNvSpPr>
              <p:nvPr/>
            </p:nvSpPr>
            <p:spPr bwMode="auto">
              <a:xfrm>
                <a:off x="5200"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3" name="Rectangle 1210"/>
              <p:cNvSpPr>
                <a:spLocks noChangeArrowheads="1"/>
              </p:cNvSpPr>
              <p:nvPr/>
            </p:nvSpPr>
            <p:spPr bwMode="auto">
              <a:xfrm>
                <a:off x="5264" y="1273"/>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964" name="Rectangle 1211"/>
              <p:cNvSpPr>
                <a:spLocks noChangeArrowheads="1"/>
              </p:cNvSpPr>
              <p:nvPr/>
            </p:nvSpPr>
            <p:spPr bwMode="auto">
              <a:xfrm>
                <a:off x="5286" y="1273"/>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965" name="Rectangle 1212"/>
              <p:cNvSpPr>
                <a:spLocks noChangeArrowheads="1"/>
              </p:cNvSpPr>
              <p:nvPr/>
            </p:nvSpPr>
            <p:spPr bwMode="auto">
              <a:xfrm>
                <a:off x="5178" y="1330"/>
                <a:ext cx="14" cy="30"/>
              </a:xfrm>
              <a:prstGeom prst="rect">
                <a:avLst/>
              </a:prstGeom>
              <a:grpFill/>
              <a:ln>
                <a:noFill/>
              </a:ln>
            </p:spPr>
            <p:txBody>
              <a:bodyPr vert="horz" wrap="square" lIns="91440" tIns="45720" rIns="91440" bIns="45720" numCol="1" anchor="t" anchorCtr="0" compatLnSpc="1"/>
              <a:lstStyle/>
              <a:p>
                <a:endParaRPr lang="zh-CN" altLang="en-US"/>
              </a:p>
            </p:txBody>
          </p:sp>
        </p:grpSp>
        <p:grpSp>
          <p:nvGrpSpPr>
            <p:cNvPr id="373" name="Group 1414"/>
            <p:cNvGrpSpPr/>
            <p:nvPr/>
          </p:nvGrpSpPr>
          <p:grpSpPr bwMode="auto">
            <a:xfrm>
              <a:off x="-3529332" y="-1031875"/>
              <a:ext cx="676299" cy="3252788"/>
              <a:chOff x="5048" y="937"/>
              <a:chExt cx="426" cy="2049"/>
            </a:xfrm>
            <a:grpFill/>
          </p:grpSpPr>
          <p:sp>
            <p:nvSpPr>
              <p:cNvPr id="566" name="Rectangle 1214"/>
              <p:cNvSpPr>
                <a:spLocks noChangeArrowheads="1"/>
              </p:cNvSpPr>
              <p:nvPr/>
            </p:nvSpPr>
            <p:spPr bwMode="auto">
              <a:xfrm>
                <a:off x="5222"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7" name="Rectangle 1215"/>
              <p:cNvSpPr>
                <a:spLocks noChangeArrowheads="1"/>
              </p:cNvSpPr>
              <p:nvPr/>
            </p:nvSpPr>
            <p:spPr bwMode="auto">
              <a:xfrm>
                <a:off x="5286" y="133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68" name="Rectangle 1216"/>
              <p:cNvSpPr>
                <a:spLocks noChangeArrowheads="1"/>
              </p:cNvSpPr>
              <p:nvPr/>
            </p:nvSpPr>
            <p:spPr bwMode="auto">
              <a:xfrm>
                <a:off x="5200"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69" name="Rectangle 1217"/>
              <p:cNvSpPr>
                <a:spLocks noChangeArrowheads="1"/>
              </p:cNvSpPr>
              <p:nvPr/>
            </p:nvSpPr>
            <p:spPr bwMode="auto">
              <a:xfrm>
                <a:off x="5264" y="138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0" name="Rectangle 1218"/>
              <p:cNvSpPr>
                <a:spLocks noChangeArrowheads="1"/>
              </p:cNvSpPr>
              <p:nvPr/>
            </p:nvSpPr>
            <p:spPr bwMode="auto">
              <a:xfrm>
                <a:off x="5286" y="13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1" name="Rectangle 1219"/>
              <p:cNvSpPr>
                <a:spLocks noChangeArrowheads="1"/>
              </p:cNvSpPr>
              <p:nvPr/>
            </p:nvSpPr>
            <p:spPr bwMode="auto">
              <a:xfrm>
                <a:off x="5244"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2" name="Rectangle 1220"/>
              <p:cNvSpPr>
                <a:spLocks noChangeArrowheads="1"/>
              </p:cNvSpPr>
              <p:nvPr/>
            </p:nvSpPr>
            <p:spPr bwMode="auto">
              <a:xfrm>
                <a:off x="5286" y="144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3" name="Rectangle 1221"/>
              <p:cNvSpPr>
                <a:spLocks noChangeArrowheads="1"/>
              </p:cNvSpPr>
              <p:nvPr/>
            </p:nvSpPr>
            <p:spPr bwMode="auto">
              <a:xfrm>
                <a:off x="5244" y="1498"/>
                <a:ext cx="34" cy="32"/>
              </a:xfrm>
              <a:prstGeom prst="rect">
                <a:avLst/>
              </a:prstGeom>
              <a:grpFill/>
              <a:ln>
                <a:noFill/>
              </a:ln>
            </p:spPr>
            <p:txBody>
              <a:bodyPr vert="horz" wrap="square" lIns="91440" tIns="45720" rIns="91440" bIns="45720" numCol="1" anchor="t" anchorCtr="0" compatLnSpc="1"/>
              <a:lstStyle/>
              <a:p>
                <a:endParaRPr lang="zh-CN" altLang="en-US"/>
              </a:p>
            </p:txBody>
          </p:sp>
          <p:sp>
            <p:nvSpPr>
              <p:cNvPr id="574" name="Rectangle 1222"/>
              <p:cNvSpPr>
                <a:spLocks noChangeArrowheads="1"/>
              </p:cNvSpPr>
              <p:nvPr/>
            </p:nvSpPr>
            <p:spPr bwMode="auto">
              <a:xfrm>
                <a:off x="5286" y="1498"/>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5" name="Rectangle 1223"/>
              <p:cNvSpPr>
                <a:spLocks noChangeArrowheads="1"/>
              </p:cNvSpPr>
              <p:nvPr/>
            </p:nvSpPr>
            <p:spPr bwMode="auto">
              <a:xfrm>
                <a:off x="5134" y="1554"/>
                <a:ext cx="58" cy="32"/>
              </a:xfrm>
              <a:prstGeom prst="rect">
                <a:avLst/>
              </a:prstGeom>
              <a:grpFill/>
              <a:ln>
                <a:noFill/>
              </a:ln>
            </p:spPr>
            <p:txBody>
              <a:bodyPr vert="horz" wrap="square" lIns="91440" tIns="45720" rIns="91440" bIns="45720" numCol="1" anchor="t" anchorCtr="0" compatLnSpc="1"/>
              <a:lstStyle/>
              <a:p>
                <a:endParaRPr lang="zh-CN" altLang="en-US"/>
              </a:p>
            </p:txBody>
          </p:sp>
          <p:sp>
            <p:nvSpPr>
              <p:cNvPr id="576" name="Rectangle 1224"/>
              <p:cNvSpPr>
                <a:spLocks noChangeArrowheads="1"/>
              </p:cNvSpPr>
              <p:nvPr/>
            </p:nvSpPr>
            <p:spPr bwMode="auto">
              <a:xfrm>
                <a:off x="5244"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7" name="Rectangle 1225"/>
              <p:cNvSpPr>
                <a:spLocks noChangeArrowheads="1"/>
              </p:cNvSpPr>
              <p:nvPr/>
            </p:nvSpPr>
            <p:spPr bwMode="auto">
              <a:xfrm>
                <a:off x="5286" y="1554"/>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8" name="Rectangle 1226"/>
              <p:cNvSpPr>
                <a:spLocks noChangeArrowheads="1"/>
              </p:cNvSpPr>
              <p:nvPr/>
            </p:nvSpPr>
            <p:spPr bwMode="auto">
              <a:xfrm>
                <a:off x="5200"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79" name="Rectangle 1227"/>
              <p:cNvSpPr>
                <a:spLocks noChangeArrowheads="1"/>
              </p:cNvSpPr>
              <p:nvPr/>
            </p:nvSpPr>
            <p:spPr bwMode="auto">
              <a:xfrm>
                <a:off x="5222" y="161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0" name="Rectangle 1228"/>
              <p:cNvSpPr>
                <a:spLocks noChangeArrowheads="1"/>
              </p:cNvSpPr>
              <p:nvPr/>
            </p:nvSpPr>
            <p:spPr bwMode="auto">
              <a:xfrm>
                <a:off x="5266" y="1610"/>
                <a:ext cx="3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1" name="Rectangle 1229"/>
              <p:cNvSpPr>
                <a:spLocks noChangeArrowheads="1"/>
              </p:cNvSpPr>
              <p:nvPr/>
            </p:nvSpPr>
            <p:spPr bwMode="auto">
              <a:xfrm>
                <a:off x="5200"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2" name="Rectangle 1230"/>
              <p:cNvSpPr>
                <a:spLocks noChangeArrowheads="1"/>
              </p:cNvSpPr>
              <p:nvPr/>
            </p:nvSpPr>
            <p:spPr bwMode="auto">
              <a:xfrm>
                <a:off x="5244"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3" name="Rectangle 1231"/>
              <p:cNvSpPr>
                <a:spLocks noChangeArrowheads="1"/>
              </p:cNvSpPr>
              <p:nvPr/>
            </p:nvSpPr>
            <p:spPr bwMode="auto">
              <a:xfrm>
                <a:off x="5264" y="1666"/>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584" name="Rectangle 1232"/>
              <p:cNvSpPr>
                <a:spLocks noChangeArrowheads="1"/>
              </p:cNvSpPr>
              <p:nvPr/>
            </p:nvSpPr>
            <p:spPr bwMode="auto">
              <a:xfrm>
                <a:off x="5286" y="166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5" name="Rectangle 1233"/>
              <p:cNvSpPr>
                <a:spLocks noChangeArrowheads="1"/>
              </p:cNvSpPr>
              <p:nvPr/>
            </p:nvSpPr>
            <p:spPr bwMode="auto">
              <a:xfrm>
                <a:off x="5200" y="1722"/>
                <a:ext cx="56" cy="32"/>
              </a:xfrm>
              <a:prstGeom prst="rect">
                <a:avLst/>
              </a:prstGeom>
              <a:grpFill/>
              <a:ln>
                <a:noFill/>
              </a:ln>
            </p:spPr>
            <p:txBody>
              <a:bodyPr vert="horz" wrap="square" lIns="91440" tIns="45720" rIns="91440" bIns="45720" numCol="1" anchor="t" anchorCtr="0" compatLnSpc="1"/>
              <a:lstStyle/>
              <a:p>
                <a:endParaRPr lang="zh-CN" altLang="en-US"/>
              </a:p>
            </p:txBody>
          </p:sp>
          <p:sp>
            <p:nvSpPr>
              <p:cNvPr id="586" name="Rectangle 1234"/>
              <p:cNvSpPr>
                <a:spLocks noChangeArrowheads="1"/>
              </p:cNvSpPr>
              <p:nvPr/>
            </p:nvSpPr>
            <p:spPr bwMode="auto">
              <a:xfrm>
                <a:off x="5286" y="172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587" name="Rectangle 1235"/>
              <p:cNvSpPr>
                <a:spLocks noChangeArrowheads="1"/>
              </p:cNvSpPr>
              <p:nvPr/>
            </p:nvSpPr>
            <p:spPr bwMode="auto">
              <a:xfrm>
                <a:off x="5178" y="1780"/>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88" name="Rectangle 1236"/>
              <p:cNvSpPr>
                <a:spLocks noChangeArrowheads="1"/>
              </p:cNvSpPr>
              <p:nvPr/>
            </p:nvSpPr>
            <p:spPr bwMode="auto">
              <a:xfrm>
                <a:off x="5286" y="1780"/>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89" name="Rectangle 1237"/>
              <p:cNvSpPr>
                <a:spLocks noChangeArrowheads="1"/>
              </p:cNvSpPr>
              <p:nvPr/>
            </p:nvSpPr>
            <p:spPr bwMode="auto">
              <a:xfrm>
                <a:off x="5178" y="1836"/>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0" name="Rectangle 1238"/>
              <p:cNvSpPr>
                <a:spLocks noChangeArrowheads="1"/>
              </p:cNvSpPr>
              <p:nvPr/>
            </p:nvSpPr>
            <p:spPr bwMode="auto">
              <a:xfrm>
                <a:off x="5200"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1" name="Rectangle 1239"/>
              <p:cNvSpPr>
                <a:spLocks noChangeArrowheads="1"/>
              </p:cNvSpPr>
              <p:nvPr/>
            </p:nvSpPr>
            <p:spPr bwMode="auto">
              <a:xfrm>
                <a:off x="5244" y="183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2" name="Rectangle 1240"/>
              <p:cNvSpPr>
                <a:spLocks noChangeArrowheads="1"/>
              </p:cNvSpPr>
              <p:nvPr/>
            </p:nvSpPr>
            <p:spPr bwMode="auto">
              <a:xfrm>
                <a:off x="5266" y="1836"/>
                <a:ext cx="3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3" name="Rectangle 1241"/>
              <p:cNvSpPr>
                <a:spLocks noChangeArrowheads="1"/>
              </p:cNvSpPr>
              <p:nvPr/>
            </p:nvSpPr>
            <p:spPr bwMode="auto">
              <a:xfrm>
                <a:off x="5222"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4" name="Rectangle 1242"/>
              <p:cNvSpPr>
                <a:spLocks noChangeArrowheads="1"/>
              </p:cNvSpPr>
              <p:nvPr/>
            </p:nvSpPr>
            <p:spPr bwMode="auto">
              <a:xfrm>
                <a:off x="5264" y="1892"/>
                <a:ext cx="14" cy="30"/>
              </a:xfrm>
              <a:prstGeom prst="rect">
                <a:avLst/>
              </a:prstGeom>
              <a:grpFill/>
              <a:ln>
                <a:noFill/>
              </a:ln>
            </p:spPr>
            <p:txBody>
              <a:bodyPr vert="horz" wrap="square" lIns="91440" tIns="45720" rIns="91440" bIns="45720" numCol="1" anchor="t" anchorCtr="0" compatLnSpc="1"/>
              <a:lstStyle/>
              <a:p>
                <a:endParaRPr lang="zh-CN" altLang="en-US"/>
              </a:p>
            </p:txBody>
          </p:sp>
          <p:sp>
            <p:nvSpPr>
              <p:cNvPr id="595" name="Rectangle 1243"/>
              <p:cNvSpPr>
                <a:spLocks noChangeArrowheads="1"/>
              </p:cNvSpPr>
              <p:nvPr/>
            </p:nvSpPr>
            <p:spPr bwMode="auto">
              <a:xfrm>
                <a:off x="5286" y="1892"/>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596" name="Rectangle 1244"/>
              <p:cNvSpPr>
                <a:spLocks noChangeArrowheads="1"/>
              </p:cNvSpPr>
              <p:nvPr/>
            </p:nvSpPr>
            <p:spPr bwMode="auto">
              <a:xfrm>
                <a:off x="5178" y="1948"/>
                <a:ext cx="14" cy="31"/>
              </a:xfrm>
              <a:prstGeom prst="rect">
                <a:avLst/>
              </a:prstGeom>
              <a:grpFill/>
              <a:ln>
                <a:noFill/>
              </a:ln>
            </p:spPr>
            <p:txBody>
              <a:bodyPr vert="horz" wrap="square" lIns="91440" tIns="45720" rIns="91440" bIns="45720" numCol="1" anchor="t" anchorCtr="0" compatLnSpc="1"/>
              <a:lstStyle/>
              <a:p>
                <a:endParaRPr lang="zh-CN" altLang="en-US"/>
              </a:p>
            </p:txBody>
          </p:sp>
          <p:sp>
            <p:nvSpPr>
              <p:cNvPr id="597" name="Rectangle 1245"/>
              <p:cNvSpPr>
                <a:spLocks noChangeArrowheads="1"/>
              </p:cNvSpPr>
              <p:nvPr/>
            </p:nvSpPr>
            <p:spPr bwMode="auto">
              <a:xfrm>
                <a:off x="5200"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8" name="Rectangle 1246"/>
              <p:cNvSpPr>
                <a:spLocks noChangeArrowheads="1"/>
              </p:cNvSpPr>
              <p:nvPr/>
            </p:nvSpPr>
            <p:spPr bwMode="auto">
              <a:xfrm>
                <a:off x="5222"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599" name="Rectangle 1247"/>
              <p:cNvSpPr>
                <a:spLocks noChangeArrowheads="1"/>
              </p:cNvSpPr>
              <p:nvPr/>
            </p:nvSpPr>
            <p:spPr bwMode="auto">
              <a:xfrm>
                <a:off x="5286" y="1948"/>
                <a:ext cx="12" cy="31"/>
              </a:xfrm>
              <a:prstGeom prst="rect">
                <a:avLst/>
              </a:prstGeom>
              <a:grpFill/>
              <a:ln>
                <a:noFill/>
              </a:ln>
            </p:spPr>
            <p:txBody>
              <a:bodyPr vert="horz" wrap="square" lIns="91440" tIns="45720" rIns="91440" bIns="45720" numCol="1" anchor="t" anchorCtr="0" compatLnSpc="1"/>
              <a:lstStyle/>
              <a:p>
                <a:endParaRPr lang="zh-CN" altLang="en-US"/>
              </a:p>
            </p:txBody>
          </p:sp>
          <p:sp>
            <p:nvSpPr>
              <p:cNvPr id="600" name="Rectangle 1248"/>
              <p:cNvSpPr>
                <a:spLocks noChangeArrowheads="1"/>
              </p:cNvSpPr>
              <p:nvPr/>
            </p:nvSpPr>
            <p:spPr bwMode="auto">
              <a:xfrm>
                <a:off x="5178"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1" name="Rectangle 1249"/>
              <p:cNvSpPr>
                <a:spLocks noChangeArrowheads="1"/>
              </p:cNvSpPr>
              <p:nvPr/>
            </p:nvSpPr>
            <p:spPr bwMode="auto">
              <a:xfrm>
                <a:off x="5222" y="200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2" name="Rectangle 1250"/>
              <p:cNvSpPr>
                <a:spLocks noChangeArrowheads="1"/>
              </p:cNvSpPr>
              <p:nvPr/>
            </p:nvSpPr>
            <p:spPr bwMode="auto">
              <a:xfrm>
                <a:off x="5264" y="200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3" name="Rectangle 1251"/>
              <p:cNvSpPr>
                <a:spLocks noChangeArrowheads="1"/>
              </p:cNvSpPr>
              <p:nvPr/>
            </p:nvSpPr>
            <p:spPr bwMode="auto">
              <a:xfrm>
                <a:off x="5200"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4" name="Rectangle 1252"/>
              <p:cNvSpPr>
                <a:spLocks noChangeArrowheads="1"/>
              </p:cNvSpPr>
              <p:nvPr/>
            </p:nvSpPr>
            <p:spPr bwMode="auto">
              <a:xfrm>
                <a:off x="5244"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5" name="Rectangle 1253"/>
              <p:cNvSpPr>
                <a:spLocks noChangeArrowheads="1"/>
              </p:cNvSpPr>
              <p:nvPr/>
            </p:nvSpPr>
            <p:spPr bwMode="auto">
              <a:xfrm>
                <a:off x="5286" y="206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6" name="Rectangle 1254"/>
              <p:cNvSpPr>
                <a:spLocks noChangeArrowheads="1"/>
              </p:cNvSpPr>
              <p:nvPr/>
            </p:nvSpPr>
            <p:spPr bwMode="auto">
              <a:xfrm>
                <a:off x="5178" y="2117"/>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07" name="Rectangle 1255"/>
              <p:cNvSpPr>
                <a:spLocks noChangeArrowheads="1"/>
              </p:cNvSpPr>
              <p:nvPr/>
            </p:nvSpPr>
            <p:spPr bwMode="auto">
              <a:xfrm>
                <a:off x="5222"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8" name="Rectangle 1256"/>
              <p:cNvSpPr>
                <a:spLocks noChangeArrowheads="1"/>
              </p:cNvSpPr>
              <p:nvPr/>
            </p:nvSpPr>
            <p:spPr bwMode="auto">
              <a:xfrm>
                <a:off x="5286" y="2117"/>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09" name="Rectangle 1257"/>
              <p:cNvSpPr>
                <a:spLocks noChangeArrowheads="1"/>
              </p:cNvSpPr>
              <p:nvPr/>
            </p:nvSpPr>
            <p:spPr bwMode="auto">
              <a:xfrm>
                <a:off x="509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0" name="Rectangle 1258"/>
              <p:cNvSpPr>
                <a:spLocks noChangeArrowheads="1"/>
              </p:cNvSpPr>
              <p:nvPr/>
            </p:nvSpPr>
            <p:spPr bwMode="auto">
              <a:xfrm>
                <a:off x="5156"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1" name="Rectangle 1259"/>
              <p:cNvSpPr>
                <a:spLocks noChangeArrowheads="1"/>
              </p:cNvSpPr>
              <p:nvPr/>
            </p:nvSpPr>
            <p:spPr bwMode="auto">
              <a:xfrm>
                <a:off x="5178" y="2171"/>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2" name="Rectangle 1260"/>
              <p:cNvSpPr>
                <a:spLocks noChangeArrowheads="1"/>
              </p:cNvSpPr>
              <p:nvPr/>
            </p:nvSpPr>
            <p:spPr bwMode="auto">
              <a:xfrm>
                <a:off x="5222" y="2171"/>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3" name="Rectangle 1261"/>
              <p:cNvSpPr>
                <a:spLocks noChangeArrowheads="1"/>
              </p:cNvSpPr>
              <p:nvPr/>
            </p:nvSpPr>
            <p:spPr bwMode="auto">
              <a:xfrm>
                <a:off x="504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4" name="Rectangle 1262"/>
              <p:cNvSpPr>
                <a:spLocks noChangeArrowheads="1"/>
              </p:cNvSpPr>
              <p:nvPr/>
            </p:nvSpPr>
            <p:spPr bwMode="auto">
              <a:xfrm>
                <a:off x="5070"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5" name="Rectangle 1263"/>
              <p:cNvSpPr>
                <a:spLocks noChangeArrowheads="1"/>
              </p:cNvSpPr>
              <p:nvPr/>
            </p:nvSpPr>
            <p:spPr bwMode="auto">
              <a:xfrm>
                <a:off x="5134"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6" name="Rectangle 1264"/>
              <p:cNvSpPr>
                <a:spLocks noChangeArrowheads="1"/>
              </p:cNvSpPr>
              <p:nvPr/>
            </p:nvSpPr>
            <p:spPr bwMode="auto">
              <a:xfrm>
                <a:off x="5178" y="22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17" name="Rectangle 1265"/>
              <p:cNvSpPr>
                <a:spLocks noChangeArrowheads="1"/>
              </p:cNvSpPr>
              <p:nvPr/>
            </p:nvSpPr>
            <p:spPr bwMode="auto">
              <a:xfrm>
                <a:off x="5286" y="22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8" name="Rectangle 1266"/>
              <p:cNvSpPr>
                <a:spLocks noChangeArrowheads="1"/>
              </p:cNvSpPr>
              <p:nvPr/>
            </p:nvSpPr>
            <p:spPr bwMode="auto">
              <a:xfrm>
                <a:off x="515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19" name="Rectangle 1267"/>
              <p:cNvSpPr>
                <a:spLocks noChangeArrowheads="1"/>
              </p:cNvSpPr>
              <p:nvPr/>
            </p:nvSpPr>
            <p:spPr bwMode="auto">
              <a:xfrm>
                <a:off x="5114"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0" name="Rectangle 1268"/>
              <p:cNvSpPr>
                <a:spLocks noChangeArrowheads="1"/>
              </p:cNvSpPr>
              <p:nvPr/>
            </p:nvSpPr>
            <p:spPr bwMode="auto">
              <a:xfrm>
                <a:off x="5264" y="22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1" name="Rectangle 1269"/>
              <p:cNvSpPr>
                <a:spLocks noChangeArrowheads="1"/>
              </p:cNvSpPr>
              <p:nvPr/>
            </p:nvSpPr>
            <p:spPr bwMode="auto">
              <a:xfrm>
                <a:off x="5286" y="22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2" name="Rectangle 1270"/>
              <p:cNvSpPr>
                <a:spLocks noChangeArrowheads="1"/>
              </p:cNvSpPr>
              <p:nvPr/>
            </p:nvSpPr>
            <p:spPr bwMode="auto">
              <a:xfrm>
                <a:off x="5200"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3" name="Rectangle 1271"/>
              <p:cNvSpPr>
                <a:spLocks noChangeArrowheads="1"/>
              </p:cNvSpPr>
              <p:nvPr/>
            </p:nvSpPr>
            <p:spPr bwMode="auto">
              <a:xfrm>
                <a:off x="5092"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4" name="Rectangle 1272"/>
              <p:cNvSpPr>
                <a:spLocks noChangeArrowheads="1"/>
              </p:cNvSpPr>
              <p:nvPr/>
            </p:nvSpPr>
            <p:spPr bwMode="auto">
              <a:xfrm>
                <a:off x="5244"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5" name="Rectangle 1273"/>
              <p:cNvSpPr>
                <a:spLocks noChangeArrowheads="1"/>
              </p:cNvSpPr>
              <p:nvPr/>
            </p:nvSpPr>
            <p:spPr bwMode="auto">
              <a:xfrm>
                <a:off x="5286" y="23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6" name="Rectangle 1274"/>
              <p:cNvSpPr>
                <a:spLocks noChangeArrowheads="1"/>
              </p:cNvSpPr>
              <p:nvPr/>
            </p:nvSpPr>
            <p:spPr bwMode="auto">
              <a:xfrm>
                <a:off x="5048" y="23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27" name="Rectangle 1275"/>
              <p:cNvSpPr>
                <a:spLocks noChangeArrowheads="1"/>
              </p:cNvSpPr>
              <p:nvPr/>
            </p:nvSpPr>
            <p:spPr bwMode="auto">
              <a:xfrm>
                <a:off x="511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8" name="Rectangle 1276"/>
              <p:cNvSpPr>
                <a:spLocks noChangeArrowheads="1"/>
              </p:cNvSpPr>
              <p:nvPr/>
            </p:nvSpPr>
            <p:spPr bwMode="auto">
              <a:xfrm>
                <a:off x="5070"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29" name="Rectangle 1277"/>
              <p:cNvSpPr>
                <a:spLocks noChangeArrowheads="1"/>
              </p:cNvSpPr>
              <p:nvPr/>
            </p:nvSpPr>
            <p:spPr bwMode="auto">
              <a:xfrm>
                <a:off x="5222"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0" name="Rectangle 1278"/>
              <p:cNvSpPr>
                <a:spLocks noChangeArrowheads="1"/>
              </p:cNvSpPr>
              <p:nvPr/>
            </p:nvSpPr>
            <p:spPr bwMode="auto">
              <a:xfrm>
                <a:off x="5244" y="23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1" name="Rectangle 1279"/>
              <p:cNvSpPr>
                <a:spLocks noChangeArrowheads="1"/>
              </p:cNvSpPr>
              <p:nvPr/>
            </p:nvSpPr>
            <p:spPr bwMode="auto">
              <a:xfrm>
                <a:off x="5048" y="242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2" name="Rectangle 1280"/>
              <p:cNvSpPr>
                <a:spLocks noChangeArrowheads="1"/>
              </p:cNvSpPr>
              <p:nvPr/>
            </p:nvSpPr>
            <p:spPr bwMode="auto">
              <a:xfrm>
                <a:off x="5200"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3" name="Rectangle 1281"/>
              <p:cNvSpPr>
                <a:spLocks noChangeArrowheads="1"/>
              </p:cNvSpPr>
              <p:nvPr/>
            </p:nvSpPr>
            <p:spPr bwMode="auto">
              <a:xfrm>
                <a:off x="5114"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4" name="Rectangle 1282"/>
              <p:cNvSpPr>
                <a:spLocks noChangeArrowheads="1"/>
              </p:cNvSpPr>
              <p:nvPr/>
            </p:nvSpPr>
            <p:spPr bwMode="auto">
              <a:xfrm>
                <a:off x="515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5" name="Rectangle 1283"/>
              <p:cNvSpPr>
                <a:spLocks noChangeArrowheads="1"/>
              </p:cNvSpPr>
              <p:nvPr/>
            </p:nvSpPr>
            <p:spPr bwMode="auto">
              <a:xfrm>
                <a:off x="5286" y="242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6" name="Rectangle 1284"/>
              <p:cNvSpPr>
                <a:spLocks noChangeArrowheads="1"/>
              </p:cNvSpPr>
              <p:nvPr/>
            </p:nvSpPr>
            <p:spPr bwMode="auto">
              <a:xfrm>
                <a:off x="504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37" name="Rectangle 1285"/>
              <p:cNvSpPr>
                <a:spLocks noChangeArrowheads="1"/>
              </p:cNvSpPr>
              <p:nvPr/>
            </p:nvSpPr>
            <p:spPr bwMode="auto">
              <a:xfrm>
                <a:off x="5200"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8" name="Rectangle 1286"/>
              <p:cNvSpPr>
                <a:spLocks noChangeArrowheads="1"/>
              </p:cNvSpPr>
              <p:nvPr/>
            </p:nvSpPr>
            <p:spPr bwMode="auto">
              <a:xfrm>
                <a:off x="5114"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39" name="Rectangle 1287"/>
              <p:cNvSpPr>
                <a:spLocks noChangeArrowheads="1"/>
              </p:cNvSpPr>
              <p:nvPr/>
            </p:nvSpPr>
            <p:spPr bwMode="auto">
              <a:xfrm>
                <a:off x="5178" y="2475"/>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0" name="Rectangle 1288"/>
              <p:cNvSpPr>
                <a:spLocks noChangeArrowheads="1"/>
              </p:cNvSpPr>
              <p:nvPr/>
            </p:nvSpPr>
            <p:spPr bwMode="auto">
              <a:xfrm>
                <a:off x="5286" y="2475"/>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1" name="Rectangle 1289"/>
              <p:cNvSpPr>
                <a:spLocks noChangeArrowheads="1"/>
              </p:cNvSpPr>
              <p:nvPr/>
            </p:nvSpPr>
            <p:spPr bwMode="auto">
              <a:xfrm>
                <a:off x="5200"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2" name="Rectangle 1290"/>
              <p:cNvSpPr>
                <a:spLocks noChangeArrowheads="1"/>
              </p:cNvSpPr>
              <p:nvPr/>
            </p:nvSpPr>
            <p:spPr bwMode="auto">
              <a:xfrm>
                <a:off x="5092"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3" name="Rectangle 1291"/>
              <p:cNvSpPr>
                <a:spLocks noChangeArrowheads="1"/>
              </p:cNvSpPr>
              <p:nvPr/>
            </p:nvSpPr>
            <p:spPr bwMode="auto">
              <a:xfrm>
                <a:off x="5156" y="2525"/>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44" name="Rectangle 1292"/>
              <p:cNvSpPr>
                <a:spLocks noChangeArrowheads="1"/>
              </p:cNvSpPr>
              <p:nvPr/>
            </p:nvSpPr>
            <p:spPr bwMode="auto">
              <a:xfrm>
                <a:off x="5048" y="2573"/>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45" name="Rectangle 1293"/>
              <p:cNvSpPr>
                <a:spLocks noChangeArrowheads="1"/>
              </p:cNvSpPr>
              <p:nvPr/>
            </p:nvSpPr>
            <p:spPr bwMode="auto">
              <a:xfrm>
                <a:off x="515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6" name="Rectangle 1294"/>
              <p:cNvSpPr>
                <a:spLocks noChangeArrowheads="1"/>
              </p:cNvSpPr>
              <p:nvPr/>
            </p:nvSpPr>
            <p:spPr bwMode="auto">
              <a:xfrm>
                <a:off x="5286" y="2573"/>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47" name="Rectangle 1295"/>
              <p:cNvSpPr>
                <a:spLocks noChangeArrowheads="1"/>
              </p:cNvSpPr>
              <p:nvPr/>
            </p:nvSpPr>
            <p:spPr bwMode="auto">
              <a:xfrm>
                <a:off x="5200"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8" name="Rectangle 1296"/>
              <p:cNvSpPr>
                <a:spLocks noChangeArrowheads="1"/>
              </p:cNvSpPr>
              <p:nvPr/>
            </p:nvSpPr>
            <p:spPr bwMode="auto">
              <a:xfrm>
                <a:off x="5114" y="2623"/>
                <a:ext cx="12" cy="33"/>
              </a:xfrm>
              <a:prstGeom prst="rect">
                <a:avLst/>
              </a:prstGeom>
              <a:grpFill/>
              <a:ln>
                <a:noFill/>
              </a:ln>
            </p:spPr>
            <p:txBody>
              <a:bodyPr vert="horz" wrap="square" lIns="91440" tIns="45720" rIns="91440" bIns="45720" numCol="1" anchor="t" anchorCtr="0" compatLnSpc="1"/>
              <a:lstStyle/>
              <a:p>
                <a:endParaRPr lang="zh-CN" altLang="en-US"/>
              </a:p>
            </p:txBody>
          </p:sp>
          <p:sp>
            <p:nvSpPr>
              <p:cNvPr id="649" name="Rectangle 1297"/>
              <p:cNvSpPr>
                <a:spLocks noChangeArrowheads="1"/>
              </p:cNvSpPr>
              <p:nvPr/>
            </p:nvSpPr>
            <p:spPr bwMode="auto">
              <a:xfrm>
                <a:off x="5048" y="2672"/>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0" name="Rectangle 1298"/>
              <p:cNvSpPr>
                <a:spLocks noChangeArrowheads="1"/>
              </p:cNvSpPr>
              <p:nvPr/>
            </p:nvSpPr>
            <p:spPr bwMode="auto">
              <a:xfrm>
                <a:off x="515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1" name="Rectangle 1299"/>
              <p:cNvSpPr>
                <a:spLocks noChangeArrowheads="1"/>
              </p:cNvSpPr>
              <p:nvPr/>
            </p:nvSpPr>
            <p:spPr bwMode="auto">
              <a:xfrm>
                <a:off x="5286" y="2672"/>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2" name="Rectangle 1300"/>
              <p:cNvSpPr>
                <a:spLocks noChangeArrowheads="1"/>
              </p:cNvSpPr>
              <p:nvPr/>
            </p:nvSpPr>
            <p:spPr bwMode="auto">
              <a:xfrm>
                <a:off x="5048" y="2730"/>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3" name="Rectangle 1301"/>
              <p:cNvSpPr>
                <a:spLocks noChangeArrowheads="1"/>
              </p:cNvSpPr>
              <p:nvPr/>
            </p:nvSpPr>
            <p:spPr bwMode="auto">
              <a:xfrm>
                <a:off x="5286" y="273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4" name="Rectangle 1302"/>
              <p:cNvSpPr>
                <a:spLocks noChangeArrowheads="1"/>
              </p:cNvSpPr>
              <p:nvPr/>
            </p:nvSpPr>
            <p:spPr bwMode="auto">
              <a:xfrm>
                <a:off x="515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5" name="Rectangle 1303"/>
              <p:cNvSpPr>
                <a:spLocks noChangeArrowheads="1"/>
              </p:cNvSpPr>
              <p:nvPr/>
            </p:nvSpPr>
            <p:spPr bwMode="auto">
              <a:xfrm>
                <a:off x="5286" y="2786"/>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6" name="Rectangle 1304"/>
              <p:cNvSpPr>
                <a:spLocks noChangeArrowheads="1"/>
              </p:cNvSpPr>
              <p:nvPr/>
            </p:nvSpPr>
            <p:spPr bwMode="auto">
              <a:xfrm>
                <a:off x="504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7" name="Rectangle 1305"/>
              <p:cNvSpPr>
                <a:spLocks noChangeArrowheads="1"/>
              </p:cNvSpPr>
              <p:nvPr/>
            </p:nvSpPr>
            <p:spPr bwMode="auto">
              <a:xfrm>
                <a:off x="5178" y="2844"/>
                <a:ext cx="14" cy="32"/>
              </a:xfrm>
              <a:prstGeom prst="rect">
                <a:avLst/>
              </a:prstGeom>
              <a:grpFill/>
              <a:ln>
                <a:noFill/>
              </a:ln>
            </p:spPr>
            <p:txBody>
              <a:bodyPr vert="horz" wrap="square" lIns="91440" tIns="45720" rIns="91440" bIns="45720" numCol="1" anchor="t" anchorCtr="0" compatLnSpc="1"/>
              <a:lstStyle/>
              <a:p>
                <a:endParaRPr lang="zh-CN" altLang="en-US"/>
              </a:p>
            </p:txBody>
          </p:sp>
          <p:sp>
            <p:nvSpPr>
              <p:cNvPr id="658" name="Rectangle 1306"/>
              <p:cNvSpPr>
                <a:spLocks noChangeArrowheads="1"/>
              </p:cNvSpPr>
              <p:nvPr/>
            </p:nvSpPr>
            <p:spPr bwMode="auto">
              <a:xfrm>
                <a:off x="515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59" name="Rectangle 1307"/>
              <p:cNvSpPr>
                <a:spLocks noChangeArrowheads="1"/>
              </p:cNvSpPr>
              <p:nvPr/>
            </p:nvSpPr>
            <p:spPr bwMode="auto">
              <a:xfrm>
                <a:off x="5156" y="2956"/>
                <a:ext cx="12" cy="30"/>
              </a:xfrm>
              <a:prstGeom prst="rect">
                <a:avLst/>
              </a:prstGeom>
              <a:grpFill/>
              <a:ln>
                <a:noFill/>
              </a:ln>
            </p:spPr>
            <p:txBody>
              <a:bodyPr vert="horz" wrap="square" lIns="91440" tIns="45720" rIns="91440" bIns="45720" numCol="1" anchor="t" anchorCtr="0" compatLnSpc="1"/>
              <a:lstStyle/>
              <a:p>
                <a:endParaRPr lang="zh-CN" altLang="en-US"/>
              </a:p>
            </p:txBody>
          </p:sp>
          <p:sp>
            <p:nvSpPr>
              <p:cNvPr id="660" name="Rectangle 1308"/>
              <p:cNvSpPr>
                <a:spLocks noChangeArrowheads="1"/>
              </p:cNvSpPr>
              <p:nvPr/>
            </p:nvSpPr>
            <p:spPr bwMode="auto">
              <a:xfrm>
                <a:off x="5286" y="2900"/>
                <a:ext cx="12" cy="32"/>
              </a:xfrm>
              <a:prstGeom prst="rect">
                <a:avLst/>
              </a:prstGeom>
              <a:grpFill/>
              <a:ln>
                <a:noFill/>
              </a:ln>
            </p:spPr>
            <p:txBody>
              <a:bodyPr vert="horz" wrap="square" lIns="91440" tIns="45720" rIns="91440" bIns="45720" numCol="1" anchor="t" anchorCtr="0" compatLnSpc="1"/>
              <a:lstStyle/>
              <a:p>
                <a:endParaRPr lang="zh-CN" altLang="en-US"/>
              </a:p>
            </p:txBody>
          </p:sp>
          <p:sp>
            <p:nvSpPr>
              <p:cNvPr id="661" name="Freeform 1309"/>
              <p:cNvSpPr/>
              <p:nvPr/>
            </p:nvSpPr>
            <p:spPr bwMode="auto">
              <a:xfrm>
                <a:off x="5320" y="937"/>
                <a:ext cx="154" cy="348"/>
              </a:xfrm>
              <a:custGeom>
                <a:avLst/>
                <a:gdLst>
                  <a:gd name="T0" fmla="*/ 0 w 154"/>
                  <a:gd name="T1" fmla="*/ 0 h 348"/>
                  <a:gd name="T2" fmla="*/ 0 w 154"/>
                  <a:gd name="T3" fmla="*/ 30 h 348"/>
                  <a:gd name="T4" fmla="*/ 154 w 154"/>
                  <a:gd name="T5" fmla="*/ 348 h 348"/>
                  <a:gd name="T6" fmla="*/ 154 w 154"/>
                  <a:gd name="T7" fmla="*/ 334 h 348"/>
                  <a:gd name="T8" fmla="*/ 0 w 154"/>
                  <a:gd name="T9" fmla="*/ 0 h 348"/>
                </a:gdLst>
                <a:ahLst/>
                <a:cxnLst>
                  <a:cxn ang="0">
                    <a:pos x="T0" y="T1"/>
                  </a:cxn>
                  <a:cxn ang="0">
                    <a:pos x="T2" y="T3"/>
                  </a:cxn>
                  <a:cxn ang="0">
                    <a:pos x="T4" y="T5"/>
                  </a:cxn>
                  <a:cxn ang="0">
                    <a:pos x="T6" y="T7"/>
                  </a:cxn>
                  <a:cxn ang="0">
                    <a:pos x="T8" y="T9"/>
                  </a:cxn>
                </a:cxnLst>
                <a:rect l="0" t="0" r="r" b="b"/>
                <a:pathLst>
                  <a:path w="154" h="348">
                    <a:moveTo>
                      <a:pt x="0" y="0"/>
                    </a:moveTo>
                    <a:lnTo>
                      <a:pt x="0" y="30"/>
                    </a:lnTo>
                    <a:lnTo>
                      <a:pt x="154" y="348"/>
                    </a:lnTo>
                    <a:lnTo>
                      <a:pt x="154" y="33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2" name="Freeform 1310"/>
              <p:cNvSpPr/>
              <p:nvPr/>
            </p:nvSpPr>
            <p:spPr bwMode="auto">
              <a:xfrm>
                <a:off x="5320" y="993"/>
                <a:ext cx="54" cy="136"/>
              </a:xfrm>
              <a:custGeom>
                <a:avLst/>
                <a:gdLst>
                  <a:gd name="T0" fmla="*/ 0 w 54"/>
                  <a:gd name="T1" fmla="*/ 0 h 136"/>
                  <a:gd name="T2" fmla="*/ 54 w 54"/>
                  <a:gd name="T3" fmla="*/ 110 h 136"/>
                  <a:gd name="T4" fmla="*/ 54 w 54"/>
                  <a:gd name="T5" fmla="*/ 136 h 136"/>
                  <a:gd name="T6" fmla="*/ 0 w 54"/>
                  <a:gd name="T7" fmla="*/ 30 h 136"/>
                  <a:gd name="T8" fmla="*/ 0 w 54"/>
                  <a:gd name="T9" fmla="*/ 0 h 136"/>
                </a:gdLst>
                <a:ahLst/>
                <a:cxnLst>
                  <a:cxn ang="0">
                    <a:pos x="T0" y="T1"/>
                  </a:cxn>
                  <a:cxn ang="0">
                    <a:pos x="T2" y="T3"/>
                  </a:cxn>
                  <a:cxn ang="0">
                    <a:pos x="T4" y="T5"/>
                  </a:cxn>
                  <a:cxn ang="0">
                    <a:pos x="T6" y="T7"/>
                  </a:cxn>
                  <a:cxn ang="0">
                    <a:pos x="T8" y="T9"/>
                  </a:cxn>
                </a:cxnLst>
                <a:rect l="0" t="0" r="r" b="b"/>
                <a:pathLst>
                  <a:path w="54" h="136">
                    <a:moveTo>
                      <a:pt x="0" y="0"/>
                    </a:moveTo>
                    <a:lnTo>
                      <a:pt x="54" y="110"/>
                    </a:lnTo>
                    <a:lnTo>
                      <a:pt x="54" y="136"/>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3" name="Freeform 1311"/>
              <p:cNvSpPr/>
              <p:nvPr/>
            </p:nvSpPr>
            <p:spPr bwMode="auto">
              <a:xfrm>
                <a:off x="5390" y="1135"/>
                <a:ext cx="48" cy="118"/>
              </a:xfrm>
              <a:custGeom>
                <a:avLst/>
                <a:gdLst>
                  <a:gd name="T0" fmla="*/ 0 w 48"/>
                  <a:gd name="T1" fmla="*/ 0 h 118"/>
                  <a:gd name="T2" fmla="*/ 48 w 48"/>
                  <a:gd name="T3" fmla="*/ 98 h 118"/>
                  <a:gd name="T4" fmla="*/ 48 w 48"/>
                  <a:gd name="T5" fmla="*/ 118 h 118"/>
                  <a:gd name="T6" fmla="*/ 0 w 48"/>
                  <a:gd name="T7" fmla="*/ 24 h 118"/>
                  <a:gd name="T8" fmla="*/ 0 w 48"/>
                  <a:gd name="T9" fmla="*/ 0 h 118"/>
                </a:gdLst>
                <a:ahLst/>
                <a:cxnLst>
                  <a:cxn ang="0">
                    <a:pos x="T0" y="T1"/>
                  </a:cxn>
                  <a:cxn ang="0">
                    <a:pos x="T2" y="T3"/>
                  </a:cxn>
                  <a:cxn ang="0">
                    <a:pos x="T4" y="T5"/>
                  </a:cxn>
                  <a:cxn ang="0">
                    <a:pos x="T6" y="T7"/>
                  </a:cxn>
                  <a:cxn ang="0">
                    <a:pos x="T8" y="T9"/>
                  </a:cxn>
                </a:cxnLst>
                <a:rect l="0" t="0" r="r" b="b"/>
                <a:pathLst>
                  <a:path w="48" h="118">
                    <a:moveTo>
                      <a:pt x="0" y="0"/>
                    </a:moveTo>
                    <a:lnTo>
                      <a:pt x="48" y="98"/>
                    </a:lnTo>
                    <a:lnTo>
                      <a:pt x="48" y="11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4" name="Freeform 1312"/>
              <p:cNvSpPr/>
              <p:nvPr/>
            </p:nvSpPr>
            <p:spPr bwMode="auto">
              <a:xfrm>
                <a:off x="5454" y="1265"/>
                <a:ext cx="20" cy="57"/>
              </a:xfrm>
              <a:custGeom>
                <a:avLst/>
                <a:gdLst>
                  <a:gd name="T0" fmla="*/ 20 w 20"/>
                  <a:gd name="T1" fmla="*/ 41 h 57"/>
                  <a:gd name="T2" fmla="*/ 20 w 20"/>
                  <a:gd name="T3" fmla="*/ 57 h 57"/>
                  <a:gd name="T4" fmla="*/ 0 w 20"/>
                  <a:gd name="T5" fmla="*/ 18 h 57"/>
                  <a:gd name="T6" fmla="*/ 0 w 20"/>
                  <a:gd name="T7" fmla="*/ 0 h 57"/>
                  <a:gd name="T8" fmla="*/ 20 w 20"/>
                  <a:gd name="T9" fmla="*/ 41 h 57"/>
                </a:gdLst>
                <a:ahLst/>
                <a:cxnLst>
                  <a:cxn ang="0">
                    <a:pos x="T0" y="T1"/>
                  </a:cxn>
                  <a:cxn ang="0">
                    <a:pos x="T2" y="T3"/>
                  </a:cxn>
                  <a:cxn ang="0">
                    <a:pos x="T4" y="T5"/>
                  </a:cxn>
                  <a:cxn ang="0">
                    <a:pos x="T6" y="T7"/>
                  </a:cxn>
                  <a:cxn ang="0">
                    <a:pos x="T8" y="T9"/>
                  </a:cxn>
                </a:cxnLst>
                <a:rect l="0" t="0" r="r" b="b"/>
                <a:pathLst>
                  <a:path w="20" h="57">
                    <a:moveTo>
                      <a:pt x="20" y="41"/>
                    </a:moveTo>
                    <a:lnTo>
                      <a:pt x="20" y="57"/>
                    </a:lnTo>
                    <a:lnTo>
                      <a:pt x="0" y="18"/>
                    </a:lnTo>
                    <a:lnTo>
                      <a:pt x="0" y="0"/>
                    </a:lnTo>
                    <a:lnTo>
                      <a:pt x="20" y="41"/>
                    </a:lnTo>
                    <a:close/>
                  </a:path>
                </a:pathLst>
              </a:custGeom>
              <a:grpFill/>
              <a:ln>
                <a:noFill/>
              </a:ln>
            </p:spPr>
            <p:txBody>
              <a:bodyPr vert="horz" wrap="square" lIns="91440" tIns="45720" rIns="91440" bIns="45720" numCol="1" anchor="t" anchorCtr="0" compatLnSpc="1"/>
              <a:lstStyle/>
              <a:p>
                <a:endParaRPr lang="zh-CN" altLang="en-US"/>
              </a:p>
            </p:txBody>
          </p:sp>
          <p:sp>
            <p:nvSpPr>
              <p:cNvPr id="665" name="Freeform 1313"/>
              <p:cNvSpPr/>
              <p:nvPr/>
            </p:nvSpPr>
            <p:spPr bwMode="auto">
              <a:xfrm>
                <a:off x="5320" y="1049"/>
                <a:ext cx="154" cy="307"/>
              </a:xfrm>
              <a:custGeom>
                <a:avLst/>
                <a:gdLst>
                  <a:gd name="T0" fmla="*/ 0 w 154"/>
                  <a:gd name="T1" fmla="*/ 0 h 307"/>
                  <a:gd name="T2" fmla="*/ 0 w 154"/>
                  <a:gd name="T3" fmla="*/ 32 h 307"/>
                  <a:gd name="T4" fmla="*/ 154 w 154"/>
                  <a:gd name="T5" fmla="*/ 307 h 307"/>
                  <a:gd name="T6" fmla="*/ 154 w 154"/>
                  <a:gd name="T7" fmla="*/ 291 h 307"/>
                  <a:gd name="T8" fmla="*/ 0 w 154"/>
                  <a:gd name="T9" fmla="*/ 0 h 307"/>
                </a:gdLst>
                <a:ahLst/>
                <a:cxnLst>
                  <a:cxn ang="0">
                    <a:pos x="T0" y="T1"/>
                  </a:cxn>
                  <a:cxn ang="0">
                    <a:pos x="T2" y="T3"/>
                  </a:cxn>
                  <a:cxn ang="0">
                    <a:pos x="T4" y="T5"/>
                  </a:cxn>
                  <a:cxn ang="0">
                    <a:pos x="T6" y="T7"/>
                  </a:cxn>
                  <a:cxn ang="0">
                    <a:pos x="T8" y="T9"/>
                  </a:cxn>
                </a:cxnLst>
                <a:rect l="0" t="0" r="r" b="b"/>
                <a:pathLst>
                  <a:path w="154" h="307">
                    <a:moveTo>
                      <a:pt x="0" y="0"/>
                    </a:moveTo>
                    <a:lnTo>
                      <a:pt x="0" y="32"/>
                    </a:lnTo>
                    <a:lnTo>
                      <a:pt x="154" y="307"/>
                    </a:lnTo>
                    <a:lnTo>
                      <a:pt x="154" y="291"/>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6" name="Freeform 1314"/>
              <p:cNvSpPr/>
              <p:nvPr/>
            </p:nvSpPr>
            <p:spPr bwMode="auto">
              <a:xfrm>
                <a:off x="5320" y="1105"/>
                <a:ext cx="16" cy="60"/>
              </a:xfrm>
              <a:custGeom>
                <a:avLst/>
                <a:gdLst>
                  <a:gd name="T0" fmla="*/ 0 w 16"/>
                  <a:gd name="T1" fmla="*/ 0 h 60"/>
                  <a:gd name="T2" fmla="*/ 16 w 16"/>
                  <a:gd name="T3" fmla="*/ 30 h 60"/>
                  <a:gd name="T4" fmla="*/ 16 w 16"/>
                  <a:gd name="T5" fmla="*/ 60 h 60"/>
                  <a:gd name="T6" fmla="*/ 0 w 16"/>
                  <a:gd name="T7" fmla="*/ 32 h 60"/>
                  <a:gd name="T8" fmla="*/ 0 w 16"/>
                  <a:gd name="T9" fmla="*/ 0 h 60"/>
                </a:gdLst>
                <a:ahLst/>
                <a:cxnLst>
                  <a:cxn ang="0">
                    <a:pos x="T0" y="T1"/>
                  </a:cxn>
                  <a:cxn ang="0">
                    <a:pos x="T2" y="T3"/>
                  </a:cxn>
                  <a:cxn ang="0">
                    <a:pos x="T4" y="T5"/>
                  </a:cxn>
                  <a:cxn ang="0">
                    <a:pos x="T6" y="T7"/>
                  </a:cxn>
                  <a:cxn ang="0">
                    <a:pos x="T8" y="T9"/>
                  </a:cxn>
                </a:cxnLst>
                <a:rect l="0" t="0" r="r" b="b"/>
                <a:pathLst>
                  <a:path w="16" h="60">
                    <a:moveTo>
                      <a:pt x="0" y="0"/>
                    </a:moveTo>
                    <a:lnTo>
                      <a:pt x="16" y="30"/>
                    </a:lnTo>
                    <a:lnTo>
                      <a:pt x="16" y="6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67" name="Freeform 1315"/>
              <p:cNvSpPr/>
              <p:nvPr/>
            </p:nvSpPr>
            <p:spPr bwMode="auto">
              <a:xfrm>
                <a:off x="5352" y="1161"/>
                <a:ext cx="34" cy="86"/>
              </a:xfrm>
              <a:custGeom>
                <a:avLst/>
                <a:gdLst>
                  <a:gd name="T0" fmla="*/ 34 w 34"/>
                  <a:gd name="T1" fmla="*/ 62 h 86"/>
                  <a:gd name="T2" fmla="*/ 34 w 34"/>
                  <a:gd name="T3" fmla="*/ 86 h 86"/>
                  <a:gd name="T4" fmla="*/ 0 w 34"/>
                  <a:gd name="T5" fmla="*/ 28 h 86"/>
                  <a:gd name="T6" fmla="*/ 0 w 34"/>
                  <a:gd name="T7" fmla="*/ 0 h 86"/>
                  <a:gd name="T8" fmla="*/ 34 w 34"/>
                  <a:gd name="T9" fmla="*/ 62 h 86"/>
                </a:gdLst>
                <a:ahLst/>
                <a:cxnLst>
                  <a:cxn ang="0">
                    <a:pos x="T0" y="T1"/>
                  </a:cxn>
                  <a:cxn ang="0">
                    <a:pos x="T2" y="T3"/>
                  </a:cxn>
                  <a:cxn ang="0">
                    <a:pos x="T4" y="T5"/>
                  </a:cxn>
                  <a:cxn ang="0">
                    <a:pos x="T6" y="T7"/>
                  </a:cxn>
                  <a:cxn ang="0">
                    <a:pos x="T8" y="T9"/>
                  </a:cxn>
                </a:cxnLst>
                <a:rect l="0" t="0" r="r" b="b"/>
                <a:pathLst>
                  <a:path w="34" h="86">
                    <a:moveTo>
                      <a:pt x="34" y="62"/>
                    </a:moveTo>
                    <a:lnTo>
                      <a:pt x="34" y="86"/>
                    </a:lnTo>
                    <a:lnTo>
                      <a:pt x="0" y="28"/>
                    </a:lnTo>
                    <a:lnTo>
                      <a:pt x="0" y="0"/>
                    </a:lnTo>
                    <a:lnTo>
                      <a:pt x="34" y="62"/>
                    </a:lnTo>
                    <a:close/>
                  </a:path>
                </a:pathLst>
              </a:custGeom>
              <a:grpFill/>
              <a:ln>
                <a:noFill/>
              </a:ln>
            </p:spPr>
            <p:txBody>
              <a:bodyPr vert="horz" wrap="square" lIns="91440" tIns="45720" rIns="91440" bIns="45720" numCol="1" anchor="t" anchorCtr="0" compatLnSpc="1"/>
              <a:lstStyle/>
              <a:p>
                <a:endParaRPr lang="zh-CN" altLang="en-US"/>
              </a:p>
            </p:txBody>
          </p:sp>
          <p:sp>
            <p:nvSpPr>
              <p:cNvPr id="668" name="Freeform 1316"/>
              <p:cNvSpPr/>
              <p:nvPr/>
            </p:nvSpPr>
            <p:spPr bwMode="auto">
              <a:xfrm>
                <a:off x="5402" y="1249"/>
                <a:ext cx="24" cy="65"/>
              </a:xfrm>
              <a:custGeom>
                <a:avLst/>
                <a:gdLst>
                  <a:gd name="T0" fmla="*/ 24 w 24"/>
                  <a:gd name="T1" fmla="*/ 42 h 65"/>
                  <a:gd name="T2" fmla="*/ 24 w 24"/>
                  <a:gd name="T3" fmla="*/ 65 h 65"/>
                  <a:gd name="T4" fmla="*/ 0 w 24"/>
                  <a:gd name="T5" fmla="*/ 24 h 65"/>
                  <a:gd name="T6" fmla="*/ 0 w 24"/>
                  <a:gd name="T7" fmla="*/ 0 h 65"/>
                  <a:gd name="T8" fmla="*/ 24 w 24"/>
                  <a:gd name="T9" fmla="*/ 42 h 65"/>
                </a:gdLst>
                <a:ahLst/>
                <a:cxnLst>
                  <a:cxn ang="0">
                    <a:pos x="T0" y="T1"/>
                  </a:cxn>
                  <a:cxn ang="0">
                    <a:pos x="T2" y="T3"/>
                  </a:cxn>
                  <a:cxn ang="0">
                    <a:pos x="T4" y="T5"/>
                  </a:cxn>
                  <a:cxn ang="0">
                    <a:pos x="T6" y="T7"/>
                  </a:cxn>
                  <a:cxn ang="0">
                    <a:pos x="T8" y="T9"/>
                  </a:cxn>
                </a:cxnLst>
                <a:rect l="0" t="0" r="r" b="b"/>
                <a:pathLst>
                  <a:path w="24" h="65">
                    <a:moveTo>
                      <a:pt x="24" y="42"/>
                    </a:moveTo>
                    <a:lnTo>
                      <a:pt x="24" y="65"/>
                    </a:lnTo>
                    <a:lnTo>
                      <a:pt x="0" y="24"/>
                    </a:lnTo>
                    <a:lnTo>
                      <a:pt x="0" y="0"/>
                    </a:lnTo>
                    <a:lnTo>
                      <a:pt x="24" y="42"/>
                    </a:lnTo>
                    <a:close/>
                  </a:path>
                </a:pathLst>
              </a:custGeom>
              <a:grpFill/>
              <a:ln>
                <a:noFill/>
              </a:ln>
            </p:spPr>
            <p:txBody>
              <a:bodyPr vert="horz" wrap="square" lIns="91440" tIns="45720" rIns="91440" bIns="45720" numCol="1" anchor="t" anchorCtr="0" compatLnSpc="1"/>
              <a:lstStyle/>
              <a:p>
                <a:endParaRPr lang="zh-CN" altLang="en-US"/>
              </a:p>
            </p:txBody>
          </p:sp>
          <p:sp>
            <p:nvSpPr>
              <p:cNvPr id="669" name="Freeform 1317"/>
              <p:cNvSpPr/>
              <p:nvPr/>
            </p:nvSpPr>
            <p:spPr bwMode="auto">
              <a:xfrm>
                <a:off x="5440" y="1320"/>
                <a:ext cx="10" cy="34"/>
              </a:xfrm>
              <a:custGeom>
                <a:avLst/>
                <a:gdLst>
                  <a:gd name="T0" fmla="*/ 0 w 10"/>
                  <a:gd name="T1" fmla="*/ 0 h 34"/>
                  <a:gd name="T2" fmla="*/ 10 w 10"/>
                  <a:gd name="T3" fmla="*/ 16 h 34"/>
                  <a:gd name="T4" fmla="*/ 10 w 10"/>
                  <a:gd name="T5" fmla="*/ 34 h 34"/>
                  <a:gd name="T6" fmla="*/ 0 w 10"/>
                  <a:gd name="T7" fmla="*/ 18 h 34"/>
                  <a:gd name="T8" fmla="*/ 0 w 10"/>
                  <a:gd name="T9" fmla="*/ 0 h 34"/>
                </a:gdLst>
                <a:ahLst/>
                <a:cxnLst>
                  <a:cxn ang="0">
                    <a:pos x="T0" y="T1"/>
                  </a:cxn>
                  <a:cxn ang="0">
                    <a:pos x="T2" y="T3"/>
                  </a:cxn>
                  <a:cxn ang="0">
                    <a:pos x="T4" y="T5"/>
                  </a:cxn>
                  <a:cxn ang="0">
                    <a:pos x="T6" y="T7"/>
                  </a:cxn>
                  <a:cxn ang="0">
                    <a:pos x="T8" y="T9"/>
                  </a:cxn>
                </a:cxnLst>
                <a:rect l="0" t="0" r="r" b="b"/>
                <a:pathLst>
                  <a:path w="10" h="34">
                    <a:moveTo>
                      <a:pt x="0" y="0"/>
                    </a:moveTo>
                    <a:lnTo>
                      <a:pt x="10" y="16"/>
                    </a:lnTo>
                    <a:lnTo>
                      <a:pt x="10" y="34"/>
                    </a:lnTo>
                    <a:lnTo>
                      <a:pt x="0" y="18"/>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0" name="Freeform 1318"/>
              <p:cNvSpPr/>
              <p:nvPr/>
            </p:nvSpPr>
            <p:spPr bwMode="auto">
              <a:xfrm>
                <a:off x="5466" y="1364"/>
                <a:ext cx="8" cy="30"/>
              </a:xfrm>
              <a:custGeom>
                <a:avLst/>
                <a:gdLst>
                  <a:gd name="T0" fmla="*/ 8 w 8"/>
                  <a:gd name="T1" fmla="*/ 14 h 30"/>
                  <a:gd name="T2" fmla="*/ 8 w 8"/>
                  <a:gd name="T3" fmla="*/ 30 h 30"/>
                  <a:gd name="T4" fmla="*/ 0 w 8"/>
                  <a:gd name="T5" fmla="*/ 16 h 30"/>
                  <a:gd name="T6" fmla="*/ 0 w 8"/>
                  <a:gd name="T7" fmla="*/ 0 h 30"/>
                  <a:gd name="T8" fmla="*/ 8 w 8"/>
                  <a:gd name="T9" fmla="*/ 14 h 30"/>
                </a:gdLst>
                <a:ahLst/>
                <a:cxnLst>
                  <a:cxn ang="0">
                    <a:pos x="T0" y="T1"/>
                  </a:cxn>
                  <a:cxn ang="0">
                    <a:pos x="T2" y="T3"/>
                  </a:cxn>
                  <a:cxn ang="0">
                    <a:pos x="T4" y="T5"/>
                  </a:cxn>
                  <a:cxn ang="0">
                    <a:pos x="T6" y="T7"/>
                  </a:cxn>
                  <a:cxn ang="0">
                    <a:pos x="T8" y="T9"/>
                  </a:cxn>
                </a:cxnLst>
                <a:rect l="0" t="0" r="r" b="b"/>
                <a:pathLst>
                  <a:path w="8" h="30">
                    <a:moveTo>
                      <a:pt x="8" y="14"/>
                    </a:moveTo>
                    <a:lnTo>
                      <a:pt x="8" y="30"/>
                    </a:lnTo>
                    <a:lnTo>
                      <a:pt x="0" y="16"/>
                    </a:lnTo>
                    <a:lnTo>
                      <a:pt x="0" y="0"/>
                    </a:lnTo>
                    <a:lnTo>
                      <a:pt x="8" y="14"/>
                    </a:lnTo>
                    <a:close/>
                  </a:path>
                </a:pathLst>
              </a:custGeom>
              <a:grpFill/>
              <a:ln>
                <a:noFill/>
              </a:ln>
            </p:spPr>
            <p:txBody>
              <a:bodyPr vert="horz" wrap="square" lIns="91440" tIns="45720" rIns="91440" bIns="45720" numCol="1" anchor="t" anchorCtr="0" compatLnSpc="1"/>
              <a:lstStyle/>
              <a:p>
                <a:endParaRPr lang="zh-CN" altLang="en-US"/>
              </a:p>
            </p:txBody>
          </p:sp>
          <p:sp>
            <p:nvSpPr>
              <p:cNvPr id="671" name="Freeform 1319"/>
              <p:cNvSpPr/>
              <p:nvPr/>
            </p:nvSpPr>
            <p:spPr bwMode="auto">
              <a:xfrm>
                <a:off x="5320" y="1161"/>
                <a:ext cx="34" cy="86"/>
              </a:xfrm>
              <a:custGeom>
                <a:avLst/>
                <a:gdLst>
                  <a:gd name="T0" fmla="*/ 0 w 34"/>
                  <a:gd name="T1" fmla="*/ 0 h 86"/>
                  <a:gd name="T2" fmla="*/ 34 w 34"/>
                  <a:gd name="T3" fmla="*/ 58 h 86"/>
                  <a:gd name="T4" fmla="*/ 34 w 34"/>
                  <a:gd name="T5" fmla="*/ 86 h 86"/>
                  <a:gd name="T6" fmla="*/ 0 w 34"/>
                  <a:gd name="T7" fmla="*/ 32 h 86"/>
                  <a:gd name="T8" fmla="*/ 0 w 34"/>
                  <a:gd name="T9" fmla="*/ 0 h 86"/>
                </a:gdLst>
                <a:ahLst/>
                <a:cxnLst>
                  <a:cxn ang="0">
                    <a:pos x="T0" y="T1"/>
                  </a:cxn>
                  <a:cxn ang="0">
                    <a:pos x="T2" y="T3"/>
                  </a:cxn>
                  <a:cxn ang="0">
                    <a:pos x="T4" y="T5"/>
                  </a:cxn>
                  <a:cxn ang="0">
                    <a:pos x="T6" y="T7"/>
                  </a:cxn>
                  <a:cxn ang="0">
                    <a:pos x="T8" y="T9"/>
                  </a:cxn>
                </a:cxnLst>
                <a:rect l="0" t="0" r="r" b="b"/>
                <a:pathLst>
                  <a:path w="34" h="86">
                    <a:moveTo>
                      <a:pt x="0" y="0"/>
                    </a:moveTo>
                    <a:lnTo>
                      <a:pt x="34" y="58"/>
                    </a:lnTo>
                    <a:lnTo>
                      <a:pt x="34" y="8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2" name="Freeform 1320"/>
              <p:cNvSpPr/>
              <p:nvPr/>
            </p:nvSpPr>
            <p:spPr bwMode="auto">
              <a:xfrm>
                <a:off x="5370" y="1245"/>
                <a:ext cx="104" cy="187"/>
              </a:xfrm>
              <a:custGeom>
                <a:avLst/>
                <a:gdLst>
                  <a:gd name="T0" fmla="*/ 104 w 104"/>
                  <a:gd name="T1" fmla="*/ 171 h 187"/>
                  <a:gd name="T2" fmla="*/ 104 w 104"/>
                  <a:gd name="T3" fmla="*/ 187 h 187"/>
                  <a:gd name="T4" fmla="*/ 0 w 104"/>
                  <a:gd name="T5" fmla="*/ 26 h 187"/>
                  <a:gd name="T6" fmla="*/ 0 w 104"/>
                  <a:gd name="T7" fmla="*/ 0 h 187"/>
                  <a:gd name="T8" fmla="*/ 104 w 104"/>
                  <a:gd name="T9" fmla="*/ 171 h 187"/>
                </a:gdLst>
                <a:ahLst/>
                <a:cxnLst>
                  <a:cxn ang="0">
                    <a:pos x="T0" y="T1"/>
                  </a:cxn>
                  <a:cxn ang="0">
                    <a:pos x="T2" y="T3"/>
                  </a:cxn>
                  <a:cxn ang="0">
                    <a:pos x="T4" y="T5"/>
                  </a:cxn>
                  <a:cxn ang="0">
                    <a:pos x="T6" y="T7"/>
                  </a:cxn>
                  <a:cxn ang="0">
                    <a:pos x="T8" y="T9"/>
                  </a:cxn>
                </a:cxnLst>
                <a:rect l="0" t="0" r="r" b="b"/>
                <a:pathLst>
                  <a:path w="104" h="187">
                    <a:moveTo>
                      <a:pt x="104" y="171"/>
                    </a:moveTo>
                    <a:lnTo>
                      <a:pt x="104" y="187"/>
                    </a:lnTo>
                    <a:lnTo>
                      <a:pt x="0" y="26"/>
                    </a:lnTo>
                    <a:lnTo>
                      <a:pt x="0" y="0"/>
                    </a:lnTo>
                    <a:lnTo>
                      <a:pt x="104" y="171"/>
                    </a:lnTo>
                    <a:close/>
                  </a:path>
                </a:pathLst>
              </a:custGeom>
              <a:grpFill/>
              <a:ln>
                <a:noFill/>
              </a:ln>
            </p:spPr>
            <p:txBody>
              <a:bodyPr vert="horz" wrap="square" lIns="91440" tIns="45720" rIns="91440" bIns="45720" numCol="1" anchor="t" anchorCtr="0" compatLnSpc="1"/>
              <a:lstStyle/>
              <a:p>
                <a:endParaRPr lang="zh-CN" altLang="en-US"/>
              </a:p>
            </p:txBody>
          </p:sp>
          <p:sp>
            <p:nvSpPr>
              <p:cNvPr id="673" name="Freeform 1321"/>
              <p:cNvSpPr/>
              <p:nvPr/>
            </p:nvSpPr>
            <p:spPr bwMode="auto">
              <a:xfrm>
                <a:off x="5320" y="1221"/>
                <a:ext cx="58" cy="115"/>
              </a:xfrm>
              <a:custGeom>
                <a:avLst/>
                <a:gdLst>
                  <a:gd name="T0" fmla="*/ 0 w 58"/>
                  <a:gd name="T1" fmla="*/ 0 h 115"/>
                  <a:gd name="T2" fmla="*/ 58 w 58"/>
                  <a:gd name="T3" fmla="*/ 89 h 115"/>
                  <a:gd name="T4" fmla="*/ 58 w 58"/>
                  <a:gd name="T5" fmla="*/ 115 h 115"/>
                  <a:gd name="T6" fmla="*/ 0 w 58"/>
                  <a:gd name="T7" fmla="*/ 30 h 115"/>
                  <a:gd name="T8" fmla="*/ 0 w 58"/>
                  <a:gd name="T9" fmla="*/ 0 h 115"/>
                </a:gdLst>
                <a:ahLst/>
                <a:cxnLst>
                  <a:cxn ang="0">
                    <a:pos x="T0" y="T1"/>
                  </a:cxn>
                  <a:cxn ang="0">
                    <a:pos x="T2" y="T3"/>
                  </a:cxn>
                  <a:cxn ang="0">
                    <a:pos x="T4" y="T5"/>
                  </a:cxn>
                  <a:cxn ang="0">
                    <a:pos x="T6" y="T7"/>
                  </a:cxn>
                  <a:cxn ang="0">
                    <a:pos x="T8" y="T9"/>
                  </a:cxn>
                </a:cxnLst>
                <a:rect l="0" t="0" r="r" b="b"/>
                <a:pathLst>
                  <a:path w="58" h="115">
                    <a:moveTo>
                      <a:pt x="0" y="0"/>
                    </a:moveTo>
                    <a:lnTo>
                      <a:pt x="58" y="89"/>
                    </a:lnTo>
                    <a:lnTo>
                      <a:pt x="58" y="115"/>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4" name="Freeform 1322"/>
              <p:cNvSpPr/>
              <p:nvPr/>
            </p:nvSpPr>
            <p:spPr bwMode="auto">
              <a:xfrm>
                <a:off x="5394" y="1332"/>
                <a:ext cx="28" cy="64"/>
              </a:xfrm>
              <a:custGeom>
                <a:avLst/>
                <a:gdLst>
                  <a:gd name="T0" fmla="*/ 28 w 28"/>
                  <a:gd name="T1" fmla="*/ 42 h 64"/>
                  <a:gd name="T2" fmla="*/ 28 w 28"/>
                  <a:gd name="T3" fmla="*/ 64 h 64"/>
                  <a:gd name="T4" fmla="*/ 0 w 28"/>
                  <a:gd name="T5" fmla="*/ 24 h 64"/>
                  <a:gd name="T6" fmla="*/ 0 w 28"/>
                  <a:gd name="T7" fmla="*/ 0 h 64"/>
                  <a:gd name="T8" fmla="*/ 28 w 28"/>
                  <a:gd name="T9" fmla="*/ 42 h 64"/>
                </a:gdLst>
                <a:ahLst/>
                <a:cxnLst>
                  <a:cxn ang="0">
                    <a:pos x="T0" y="T1"/>
                  </a:cxn>
                  <a:cxn ang="0">
                    <a:pos x="T2" y="T3"/>
                  </a:cxn>
                  <a:cxn ang="0">
                    <a:pos x="T4" y="T5"/>
                  </a:cxn>
                  <a:cxn ang="0">
                    <a:pos x="T6" y="T7"/>
                  </a:cxn>
                  <a:cxn ang="0">
                    <a:pos x="T8" y="T9"/>
                  </a:cxn>
                </a:cxnLst>
                <a:rect l="0" t="0" r="r" b="b"/>
                <a:pathLst>
                  <a:path w="28" h="64">
                    <a:moveTo>
                      <a:pt x="28" y="42"/>
                    </a:moveTo>
                    <a:lnTo>
                      <a:pt x="28" y="64"/>
                    </a:lnTo>
                    <a:lnTo>
                      <a:pt x="0" y="24"/>
                    </a:lnTo>
                    <a:lnTo>
                      <a:pt x="0" y="0"/>
                    </a:lnTo>
                    <a:lnTo>
                      <a:pt x="28" y="42"/>
                    </a:lnTo>
                    <a:close/>
                  </a:path>
                </a:pathLst>
              </a:custGeom>
              <a:grpFill/>
              <a:ln>
                <a:noFill/>
              </a:ln>
            </p:spPr>
            <p:txBody>
              <a:bodyPr vert="horz" wrap="square" lIns="91440" tIns="45720" rIns="91440" bIns="45720" numCol="1" anchor="t" anchorCtr="0" compatLnSpc="1"/>
              <a:lstStyle/>
              <a:p>
                <a:endParaRPr lang="zh-CN" altLang="en-US"/>
              </a:p>
            </p:txBody>
          </p:sp>
          <p:sp>
            <p:nvSpPr>
              <p:cNvPr id="675" name="Freeform 1323"/>
              <p:cNvSpPr/>
              <p:nvPr/>
            </p:nvSpPr>
            <p:spPr bwMode="auto">
              <a:xfrm>
                <a:off x="5436" y="1398"/>
                <a:ext cx="38" cy="70"/>
              </a:xfrm>
              <a:custGeom>
                <a:avLst/>
                <a:gdLst>
                  <a:gd name="T0" fmla="*/ 38 w 38"/>
                  <a:gd name="T1" fmla="*/ 54 h 70"/>
                  <a:gd name="T2" fmla="*/ 38 w 38"/>
                  <a:gd name="T3" fmla="*/ 70 h 70"/>
                  <a:gd name="T4" fmla="*/ 0 w 38"/>
                  <a:gd name="T5" fmla="*/ 18 h 70"/>
                  <a:gd name="T6" fmla="*/ 0 w 38"/>
                  <a:gd name="T7" fmla="*/ 0 h 70"/>
                  <a:gd name="T8" fmla="*/ 38 w 38"/>
                  <a:gd name="T9" fmla="*/ 54 h 70"/>
                </a:gdLst>
                <a:ahLst/>
                <a:cxnLst>
                  <a:cxn ang="0">
                    <a:pos x="T0" y="T1"/>
                  </a:cxn>
                  <a:cxn ang="0">
                    <a:pos x="T2" y="T3"/>
                  </a:cxn>
                  <a:cxn ang="0">
                    <a:pos x="T4" y="T5"/>
                  </a:cxn>
                  <a:cxn ang="0">
                    <a:pos x="T6" y="T7"/>
                  </a:cxn>
                  <a:cxn ang="0">
                    <a:pos x="T8" y="T9"/>
                  </a:cxn>
                </a:cxnLst>
                <a:rect l="0" t="0" r="r" b="b"/>
                <a:pathLst>
                  <a:path w="38" h="70">
                    <a:moveTo>
                      <a:pt x="38" y="54"/>
                    </a:moveTo>
                    <a:lnTo>
                      <a:pt x="38" y="70"/>
                    </a:lnTo>
                    <a:lnTo>
                      <a:pt x="0" y="18"/>
                    </a:lnTo>
                    <a:lnTo>
                      <a:pt x="0" y="0"/>
                    </a:lnTo>
                    <a:lnTo>
                      <a:pt x="38" y="54"/>
                    </a:lnTo>
                    <a:close/>
                  </a:path>
                </a:pathLst>
              </a:custGeom>
              <a:grpFill/>
              <a:ln>
                <a:noFill/>
              </a:ln>
            </p:spPr>
            <p:txBody>
              <a:bodyPr vert="horz" wrap="square" lIns="91440" tIns="45720" rIns="91440" bIns="45720" numCol="1" anchor="t" anchorCtr="0" compatLnSpc="1"/>
              <a:lstStyle/>
              <a:p>
                <a:endParaRPr lang="zh-CN" altLang="en-US"/>
              </a:p>
            </p:txBody>
          </p:sp>
          <p:sp>
            <p:nvSpPr>
              <p:cNvPr id="676" name="Freeform 1324"/>
              <p:cNvSpPr/>
              <p:nvPr/>
            </p:nvSpPr>
            <p:spPr bwMode="auto">
              <a:xfrm>
                <a:off x="5320" y="1273"/>
                <a:ext cx="16" cy="55"/>
              </a:xfrm>
              <a:custGeom>
                <a:avLst/>
                <a:gdLst>
                  <a:gd name="T0" fmla="*/ 0 w 16"/>
                  <a:gd name="T1" fmla="*/ 0 h 55"/>
                  <a:gd name="T2" fmla="*/ 16 w 16"/>
                  <a:gd name="T3" fmla="*/ 25 h 55"/>
                  <a:gd name="T4" fmla="*/ 16 w 16"/>
                  <a:gd name="T5" fmla="*/ 55 h 55"/>
                  <a:gd name="T6" fmla="*/ 0 w 16"/>
                  <a:gd name="T7" fmla="*/ 33 h 55"/>
                  <a:gd name="T8" fmla="*/ 0 w 16"/>
                  <a:gd name="T9" fmla="*/ 0 h 55"/>
                </a:gdLst>
                <a:ahLst/>
                <a:cxnLst>
                  <a:cxn ang="0">
                    <a:pos x="T0" y="T1"/>
                  </a:cxn>
                  <a:cxn ang="0">
                    <a:pos x="T2" y="T3"/>
                  </a:cxn>
                  <a:cxn ang="0">
                    <a:pos x="T4" y="T5"/>
                  </a:cxn>
                  <a:cxn ang="0">
                    <a:pos x="T6" y="T7"/>
                  </a:cxn>
                  <a:cxn ang="0">
                    <a:pos x="T8" y="T9"/>
                  </a:cxn>
                </a:cxnLst>
                <a:rect l="0" t="0" r="r" b="b"/>
                <a:pathLst>
                  <a:path w="16" h="55">
                    <a:moveTo>
                      <a:pt x="0" y="0"/>
                    </a:moveTo>
                    <a:lnTo>
                      <a:pt x="16" y="25"/>
                    </a:lnTo>
                    <a:lnTo>
                      <a:pt x="16" y="55"/>
                    </a:lnTo>
                    <a:lnTo>
                      <a:pt x="0" y="33"/>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77" name="Freeform 1325"/>
              <p:cNvSpPr/>
              <p:nvPr/>
            </p:nvSpPr>
            <p:spPr bwMode="auto">
              <a:xfrm>
                <a:off x="5352" y="1320"/>
                <a:ext cx="56" cy="100"/>
              </a:xfrm>
              <a:custGeom>
                <a:avLst/>
                <a:gdLst>
                  <a:gd name="T0" fmla="*/ 56 w 56"/>
                  <a:gd name="T1" fmla="*/ 78 h 100"/>
                  <a:gd name="T2" fmla="*/ 56 w 56"/>
                  <a:gd name="T3" fmla="*/ 100 h 100"/>
                  <a:gd name="T4" fmla="*/ 0 w 56"/>
                  <a:gd name="T5" fmla="*/ 28 h 100"/>
                  <a:gd name="T6" fmla="*/ 0 w 56"/>
                  <a:gd name="T7" fmla="*/ 0 h 100"/>
                  <a:gd name="T8" fmla="*/ 56 w 56"/>
                  <a:gd name="T9" fmla="*/ 78 h 100"/>
                </a:gdLst>
                <a:ahLst/>
                <a:cxnLst>
                  <a:cxn ang="0">
                    <a:pos x="T0" y="T1"/>
                  </a:cxn>
                  <a:cxn ang="0">
                    <a:pos x="T2" y="T3"/>
                  </a:cxn>
                  <a:cxn ang="0">
                    <a:pos x="T4" y="T5"/>
                  </a:cxn>
                  <a:cxn ang="0">
                    <a:pos x="T6" y="T7"/>
                  </a:cxn>
                  <a:cxn ang="0">
                    <a:pos x="T8" y="T9"/>
                  </a:cxn>
                </a:cxnLst>
                <a:rect l="0" t="0" r="r" b="b"/>
                <a:pathLst>
                  <a:path w="56" h="100">
                    <a:moveTo>
                      <a:pt x="56" y="78"/>
                    </a:moveTo>
                    <a:lnTo>
                      <a:pt x="56" y="100"/>
                    </a:lnTo>
                    <a:lnTo>
                      <a:pt x="0" y="28"/>
                    </a:lnTo>
                    <a:lnTo>
                      <a:pt x="0" y="0"/>
                    </a:lnTo>
                    <a:lnTo>
                      <a:pt x="56" y="78"/>
                    </a:lnTo>
                    <a:close/>
                  </a:path>
                </a:pathLst>
              </a:custGeom>
              <a:grpFill/>
              <a:ln>
                <a:noFill/>
              </a:ln>
            </p:spPr>
            <p:txBody>
              <a:bodyPr vert="horz" wrap="square" lIns="91440" tIns="45720" rIns="91440" bIns="45720" numCol="1" anchor="t" anchorCtr="0" compatLnSpc="1"/>
              <a:lstStyle/>
              <a:p>
                <a:endParaRPr lang="zh-CN" altLang="en-US"/>
              </a:p>
            </p:txBody>
          </p:sp>
          <p:sp>
            <p:nvSpPr>
              <p:cNvPr id="678" name="Freeform 1326"/>
              <p:cNvSpPr/>
              <p:nvPr/>
            </p:nvSpPr>
            <p:spPr bwMode="auto">
              <a:xfrm>
                <a:off x="5424" y="1420"/>
                <a:ext cx="10" cy="32"/>
              </a:xfrm>
              <a:custGeom>
                <a:avLst/>
                <a:gdLst>
                  <a:gd name="T0" fmla="*/ 10 w 10"/>
                  <a:gd name="T1" fmla="*/ 12 h 32"/>
                  <a:gd name="T2" fmla="*/ 10 w 10"/>
                  <a:gd name="T3" fmla="*/ 32 h 32"/>
                  <a:gd name="T4" fmla="*/ 0 w 10"/>
                  <a:gd name="T5" fmla="*/ 20 h 32"/>
                  <a:gd name="T6" fmla="*/ 0 w 10"/>
                  <a:gd name="T7" fmla="*/ 0 h 32"/>
                  <a:gd name="T8" fmla="*/ 10 w 10"/>
                  <a:gd name="T9" fmla="*/ 12 h 32"/>
                </a:gdLst>
                <a:ahLst/>
                <a:cxnLst>
                  <a:cxn ang="0">
                    <a:pos x="T0" y="T1"/>
                  </a:cxn>
                  <a:cxn ang="0">
                    <a:pos x="T2" y="T3"/>
                  </a:cxn>
                  <a:cxn ang="0">
                    <a:pos x="T4" y="T5"/>
                  </a:cxn>
                  <a:cxn ang="0">
                    <a:pos x="T6" y="T7"/>
                  </a:cxn>
                  <a:cxn ang="0">
                    <a:pos x="T8" y="T9"/>
                  </a:cxn>
                </a:cxnLst>
                <a:rect l="0" t="0" r="r" b="b"/>
                <a:pathLst>
                  <a:path w="10" h="32">
                    <a:moveTo>
                      <a:pt x="10" y="12"/>
                    </a:moveTo>
                    <a:lnTo>
                      <a:pt x="10" y="32"/>
                    </a:lnTo>
                    <a:lnTo>
                      <a:pt x="0" y="20"/>
                    </a:lnTo>
                    <a:lnTo>
                      <a:pt x="0" y="0"/>
                    </a:lnTo>
                    <a:lnTo>
                      <a:pt x="10" y="12"/>
                    </a:lnTo>
                    <a:close/>
                  </a:path>
                </a:pathLst>
              </a:custGeom>
              <a:grpFill/>
              <a:ln>
                <a:noFill/>
              </a:ln>
            </p:spPr>
            <p:txBody>
              <a:bodyPr vert="horz" wrap="square" lIns="91440" tIns="45720" rIns="91440" bIns="45720" numCol="1" anchor="t" anchorCtr="0" compatLnSpc="1"/>
              <a:lstStyle/>
              <a:p>
                <a:endParaRPr lang="zh-CN" altLang="en-US"/>
              </a:p>
            </p:txBody>
          </p:sp>
          <p:sp>
            <p:nvSpPr>
              <p:cNvPr id="679" name="Freeform 1327"/>
              <p:cNvSpPr/>
              <p:nvPr/>
            </p:nvSpPr>
            <p:spPr bwMode="auto">
              <a:xfrm>
                <a:off x="5448" y="1454"/>
                <a:ext cx="26" cy="52"/>
              </a:xfrm>
              <a:custGeom>
                <a:avLst/>
                <a:gdLst>
                  <a:gd name="T0" fmla="*/ 26 w 26"/>
                  <a:gd name="T1" fmla="*/ 36 h 52"/>
                  <a:gd name="T2" fmla="*/ 26 w 26"/>
                  <a:gd name="T3" fmla="*/ 52 h 52"/>
                  <a:gd name="T4" fmla="*/ 0 w 26"/>
                  <a:gd name="T5" fmla="*/ 18 h 52"/>
                  <a:gd name="T6" fmla="*/ 0 w 26"/>
                  <a:gd name="T7" fmla="*/ 0 h 52"/>
                  <a:gd name="T8" fmla="*/ 26 w 26"/>
                  <a:gd name="T9" fmla="*/ 36 h 52"/>
                </a:gdLst>
                <a:ahLst/>
                <a:cxnLst>
                  <a:cxn ang="0">
                    <a:pos x="T0" y="T1"/>
                  </a:cxn>
                  <a:cxn ang="0">
                    <a:pos x="T2" y="T3"/>
                  </a:cxn>
                  <a:cxn ang="0">
                    <a:pos x="T4" y="T5"/>
                  </a:cxn>
                  <a:cxn ang="0">
                    <a:pos x="T6" y="T7"/>
                  </a:cxn>
                  <a:cxn ang="0">
                    <a:pos x="T8" y="T9"/>
                  </a:cxn>
                </a:cxnLst>
                <a:rect l="0" t="0" r="r" b="b"/>
                <a:pathLst>
                  <a:path w="26" h="52">
                    <a:moveTo>
                      <a:pt x="26" y="36"/>
                    </a:moveTo>
                    <a:lnTo>
                      <a:pt x="26" y="52"/>
                    </a:lnTo>
                    <a:lnTo>
                      <a:pt x="0" y="18"/>
                    </a:lnTo>
                    <a:lnTo>
                      <a:pt x="0" y="0"/>
                    </a:lnTo>
                    <a:lnTo>
                      <a:pt x="26" y="36"/>
                    </a:lnTo>
                    <a:close/>
                  </a:path>
                </a:pathLst>
              </a:custGeom>
              <a:grpFill/>
              <a:ln>
                <a:noFill/>
              </a:ln>
            </p:spPr>
            <p:txBody>
              <a:bodyPr vert="horz" wrap="square" lIns="91440" tIns="45720" rIns="91440" bIns="45720" numCol="1" anchor="t" anchorCtr="0" compatLnSpc="1"/>
              <a:lstStyle/>
              <a:p>
                <a:endParaRPr lang="zh-CN" altLang="en-US"/>
              </a:p>
            </p:txBody>
          </p:sp>
          <p:sp>
            <p:nvSpPr>
              <p:cNvPr id="680" name="Freeform 1328"/>
              <p:cNvSpPr/>
              <p:nvPr/>
            </p:nvSpPr>
            <p:spPr bwMode="auto">
              <a:xfrm>
                <a:off x="5320" y="1330"/>
                <a:ext cx="48" cy="88"/>
              </a:xfrm>
              <a:custGeom>
                <a:avLst/>
                <a:gdLst>
                  <a:gd name="T0" fmla="*/ 0 w 48"/>
                  <a:gd name="T1" fmla="*/ 0 h 88"/>
                  <a:gd name="T2" fmla="*/ 48 w 48"/>
                  <a:gd name="T3" fmla="*/ 62 h 88"/>
                  <a:gd name="T4" fmla="*/ 48 w 48"/>
                  <a:gd name="T5" fmla="*/ 88 h 88"/>
                  <a:gd name="T6" fmla="*/ 0 w 48"/>
                  <a:gd name="T7" fmla="*/ 32 h 88"/>
                  <a:gd name="T8" fmla="*/ 0 w 48"/>
                  <a:gd name="T9" fmla="*/ 0 h 88"/>
                </a:gdLst>
                <a:ahLst/>
                <a:cxnLst>
                  <a:cxn ang="0">
                    <a:pos x="T0" y="T1"/>
                  </a:cxn>
                  <a:cxn ang="0">
                    <a:pos x="T2" y="T3"/>
                  </a:cxn>
                  <a:cxn ang="0">
                    <a:pos x="T4" y="T5"/>
                  </a:cxn>
                  <a:cxn ang="0">
                    <a:pos x="T6" y="T7"/>
                  </a:cxn>
                  <a:cxn ang="0">
                    <a:pos x="T8" y="T9"/>
                  </a:cxn>
                </a:cxnLst>
                <a:rect l="0" t="0" r="r" b="b"/>
                <a:pathLst>
                  <a:path w="48" h="88">
                    <a:moveTo>
                      <a:pt x="0" y="0"/>
                    </a:moveTo>
                    <a:lnTo>
                      <a:pt x="48" y="62"/>
                    </a:lnTo>
                    <a:lnTo>
                      <a:pt x="48" y="8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1" name="Freeform 1329"/>
              <p:cNvSpPr/>
              <p:nvPr/>
            </p:nvSpPr>
            <p:spPr bwMode="auto">
              <a:xfrm>
                <a:off x="5384" y="1412"/>
                <a:ext cx="10" cy="38"/>
              </a:xfrm>
              <a:custGeom>
                <a:avLst/>
                <a:gdLst>
                  <a:gd name="T0" fmla="*/ 10 w 10"/>
                  <a:gd name="T1" fmla="*/ 38 h 38"/>
                  <a:gd name="T2" fmla="*/ 0 w 10"/>
                  <a:gd name="T3" fmla="*/ 24 h 38"/>
                  <a:gd name="T4" fmla="*/ 0 w 10"/>
                  <a:gd name="T5" fmla="*/ 0 h 38"/>
                  <a:gd name="T6" fmla="*/ 10 w 10"/>
                  <a:gd name="T7" fmla="*/ 12 h 38"/>
                  <a:gd name="T8" fmla="*/ 10 w 10"/>
                  <a:gd name="T9" fmla="*/ 36 h 38"/>
                  <a:gd name="T10" fmla="*/ 10 w 10"/>
                  <a:gd name="T11" fmla="*/ 38 h 38"/>
                </a:gdLst>
                <a:ahLst/>
                <a:cxnLst>
                  <a:cxn ang="0">
                    <a:pos x="T0" y="T1"/>
                  </a:cxn>
                  <a:cxn ang="0">
                    <a:pos x="T2" y="T3"/>
                  </a:cxn>
                  <a:cxn ang="0">
                    <a:pos x="T4" y="T5"/>
                  </a:cxn>
                  <a:cxn ang="0">
                    <a:pos x="T6" y="T7"/>
                  </a:cxn>
                  <a:cxn ang="0">
                    <a:pos x="T8" y="T9"/>
                  </a:cxn>
                  <a:cxn ang="0">
                    <a:pos x="T10" y="T11"/>
                  </a:cxn>
                </a:cxnLst>
                <a:rect l="0" t="0" r="r" b="b"/>
                <a:pathLst>
                  <a:path w="10" h="38">
                    <a:moveTo>
                      <a:pt x="10" y="38"/>
                    </a:moveTo>
                    <a:lnTo>
                      <a:pt x="0" y="24"/>
                    </a:lnTo>
                    <a:lnTo>
                      <a:pt x="0" y="0"/>
                    </a:lnTo>
                    <a:lnTo>
                      <a:pt x="10" y="12"/>
                    </a:lnTo>
                    <a:lnTo>
                      <a:pt x="10" y="36"/>
                    </a:lnTo>
                    <a:lnTo>
                      <a:pt x="10" y="38"/>
                    </a:lnTo>
                    <a:close/>
                  </a:path>
                </a:pathLst>
              </a:custGeom>
              <a:grpFill/>
              <a:ln>
                <a:noFill/>
              </a:ln>
            </p:spPr>
            <p:txBody>
              <a:bodyPr vert="horz" wrap="square" lIns="91440" tIns="45720" rIns="91440" bIns="45720" numCol="1" anchor="t" anchorCtr="0" compatLnSpc="1"/>
              <a:lstStyle/>
              <a:p>
                <a:endParaRPr lang="zh-CN" altLang="en-US"/>
              </a:p>
            </p:txBody>
          </p:sp>
          <p:sp>
            <p:nvSpPr>
              <p:cNvPr id="682" name="Freeform 1330"/>
              <p:cNvSpPr/>
              <p:nvPr/>
            </p:nvSpPr>
            <p:spPr bwMode="auto">
              <a:xfrm>
                <a:off x="5408" y="1444"/>
                <a:ext cx="32" cy="58"/>
              </a:xfrm>
              <a:custGeom>
                <a:avLst/>
                <a:gdLst>
                  <a:gd name="T0" fmla="*/ 32 w 32"/>
                  <a:gd name="T1" fmla="*/ 40 h 58"/>
                  <a:gd name="T2" fmla="*/ 32 w 32"/>
                  <a:gd name="T3" fmla="*/ 58 h 58"/>
                  <a:gd name="T4" fmla="*/ 0 w 32"/>
                  <a:gd name="T5" fmla="*/ 22 h 58"/>
                  <a:gd name="T6" fmla="*/ 0 w 32"/>
                  <a:gd name="T7" fmla="*/ 0 h 58"/>
                  <a:gd name="T8" fmla="*/ 32 w 32"/>
                  <a:gd name="T9" fmla="*/ 40 h 58"/>
                </a:gdLst>
                <a:ahLst/>
                <a:cxnLst>
                  <a:cxn ang="0">
                    <a:pos x="T0" y="T1"/>
                  </a:cxn>
                  <a:cxn ang="0">
                    <a:pos x="T2" y="T3"/>
                  </a:cxn>
                  <a:cxn ang="0">
                    <a:pos x="T4" y="T5"/>
                  </a:cxn>
                  <a:cxn ang="0">
                    <a:pos x="T6" y="T7"/>
                  </a:cxn>
                  <a:cxn ang="0">
                    <a:pos x="T8" y="T9"/>
                  </a:cxn>
                </a:cxnLst>
                <a:rect l="0" t="0" r="r" b="b"/>
                <a:pathLst>
                  <a:path w="32" h="58">
                    <a:moveTo>
                      <a:pt x="32" y="40"/>
                    </a:moveTo>
                    <a:lnTo>
                      <a:pt x="32" y="58"/>
                    </a:lnTo>
                    <a:lnTo>
                      <a:pt x="0" y="22"/>
                    </a:lnTo>
                    <a:lnTo>
                      <a:pt x="0" y="0"/>
                    </a:lnTo>
                    <a:lnTo>
                      <a:pt x="32" y="40"/>
                    </a:lnTo>
                    <a:close/>
                  </a:path>
                </a:pathLst>
              </a:custGeom>
              <a:grpFill/>
              <a:ln>
                <a:noFill/>
              </a:ln>
            </p:spPr>
            <p:txBody>
              <a:bodyPr vert="horz" wrap="square" lIns="91440" tIns="45720" rIns="91440" bIns="45720" numCol="1" anchor="t" anchorCtr="0" compatLnSpc="1"/>
              <a:lstStyle/>
              <a:p>
                <a:endParaRPr lang="zh-CN" altLang="en-US"/>
              </a:p>
            </p:txBody>
          </p:sp>
          <p:sp>
            <p:nvSpPr>
              <p:cNvPr id="683" name="Freeform 1331"/>
              <p:cNvSpPr/>
              <p:nvPr/>
            </p:nvSpPr>
            <p:spPr bwMode="auto">
              <a:xfrm>
                <a:off x="5456" y="1502"/>
                <a:ext cx="18" cy="40"/>
              </a:xfrm>
              <a:custGeom>
                <a:avLst/>
                <a:gdLst>
                  <a:gd name="T0" fmla="*/ 18 w 18"/>
                  <a:gd name="T1" fmla="*/ 24 h 40"/>
                  <a:gd name="T2" fmla="*/ 18 w 18"/>
                  <a:gd name="T3" fmla="*/ 40 h 40"/>
                  <a:gd name="T4" fmla="*/ 0 w 18"/>
                  <a:gd name="T5" fmla="*/ 18 h 40"/>
                  <a:gd name="T6" fmla="*/ 0 w 18"/>
                  <a:gd name="T7" fmla="*/ 0 h 40"/>
                  <a:gd name="T8" fmla="*/ 18 w 18"/>
                  <a:gd name="T9" fmla="*/ 24 h 40"/>
                </a:gdLst>
                <a:ahLst/>
                <a:cxnLst>
                  <a:cxn ang="0">
                    <a:pos x="T0" y="T1"/>
                  </a:cxn>
                  <a:cxn ang="0">
                    <a:pos x="T2" y="T3"/>
                  </a:cxn>
                  <a:cxn ang="0">
                    <a:pos x="T4" y="T5"/>
                  </a:cxn>
                  <a:cxn ang="0">
                    <a:pos x="T6" y="T7"/>
                  </a:cxn>
                  <a:cxn ang="0">
                    <a:pos x="T8" y="T9"/>
                  </a:cxn>
                </a:cxnLst>
                <a:rect l="0" t="0" r="r" b="b"/>
                <a:pathLst>
                  <a:path w="18" h="40">
                    <a:moveTo>
                      <a:pt x="18" y="24"/>
                    </a:moveTo>
                    <a:lnTo>
                      <a:pt x="18" y="40"/>
                    </a:lnTo>
                    <a:lnTo>
                      <a:pt x="0" y="18"/>
                    </a:lnTo>
                    <a:lnTo>
                      <a:pt x="0" y="0"/>
                    </a:lnTo>
                    <a:lnTo>
                      <a:pt x="18" y="24"/>
                    </a:lnTo>
                    <a:close/>
                  </a:path>
                </a:pathLst>
              </a:custGeom>
              <a:grpFill/>
              <a:ln>
                <a:noFill/>
              </a:ln>
            </p:spPr>
            <p:txBody>
              <a:bodyPr vert="horz" wrap="square" lIns="91440" tIns="45720" rIns="91440" bIns="45720" numCol="1" anchor="t" anchorCtr="0" compatLnSpc="1"/>
              <a:lstStyle/>
              <a:p>
                <a:endParaRPr lang="zh-CN" altLang="en-US"/>
              </a:p>
            </p:txBody>
          </p:sp>
          <p:sp>
            <p:nvSpPr>
              <p:cNvPr id="684" name="Freeform 1332"/>
              <p:cNvSpPr/>
              <p:nvPr/>
            </p:nvSpPr>
            <p:spPr bwMode="auto">
              <a:xfrm>
                <a:off x="5320" y="1386"/>
                <a:ext cx="18" cy="52"/>
              </a:xfrm>
              <a:custGeom>
                <a:avLst/>
                <a:gdLst>
                  <a:gd name="T0" fmla="*/ 0 w 18"/>
                  <a:gd name="T1" fmla="*/ 0 h 52"/>
                  <a:gd name="T2" fmla="*/ 18 w 18"/>
                  <a:gd name="T3" fmla="*/ 22 h 52"/>
                  <a:gd name="T4" fmla="*/ 18 w 18"/>
                  <a:gd name="T5" fmla="*/ 52 h 52"/>
                  <a:gd name="T6" fmla="*/ 0 w 18"/>
                  <a:gd name="T7" fmla="*/ 32 h 52"/>
                  <a:gd name="T8" fmla="*/ 0 w 18"/>
                  <a:gd name="T9" fmla="*/ 0 h 52"/>
                </a:gdLst>
                <a:ahLst/>
                <a:cxnLst>
                  <a:cxn ang="0">
                    <a:pos x="T0" y="T1"/>
                  </a:cxn>
                  <a:cxn ang="0">
                    <a:pos x="T2" y="T3"/>
                  </a:cxn>
                  <a:cxn ang="0">
                    <a:pos x="T4" y="T5"/>
                  </a:cxn>
                  <a:cxn ang="0">
                    <a:pos x="T6" y="T7"/>
                  </a:cxn>
                  <a:cxn ang="0">
                    <a:pos x="T8" y="T9"/>
                  </a:cxn>
                </a:cxnLst>
                <a:rect l="0" t="0" r="r" b="b"/>
                <a:pathLst>
                  <a:path w="18" h="52">
                    <a:moveTo>
                      <a:pt x="0" y="0"/>
                    </a:moveTo>
                    <a:lnTo>
                      <a:pt x="18" y="22"/>
                    </a:lnTo>
                    <a:lnTo>
                      <a:pt x="18" y="52"/>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5" name="Freeform 1333"/>
              <p:cNvSpPr/>
              <p:nvPr/>
            </p:nvSpPr>
            <p:spPr bwMode="auto">
              <a:xfrm>
                <a:off x="5352" y="1424"/>
                <a:ext cx="88" cy="120"/>
              </a:xfrm>
              <a:custGeom>
                <a:avLst/>
                <a:gdLst>
                  <a:gd name="T0" fmla="*/ 88 w 88"/>
                  <a:gd name="T1" fmla="*/ 102 h 120"/>
                  <a:gd name="T2" fmla="*/ 88 w 88"/>
                  <a:gd name="T3" fmla="*/ 120 h 120"/>
                  <a:gd name="T4" fmla="*/ 2 w 88"/>
                  <a:gd name="T5" fmla="*/ 30 h 120"/>
                  <a:gd name="T6" fmla="*/ 2 w 88"/>
                  <a:gd name="T7" fmla="*/ 4 h 120"/>
                  <a:gd name="T8" fmla="*/ 0 w 88"/>
                  <a:gd name="T9" fmla="*/ 0 h 120"/>
                  <a:gd name="T10" fmla="*/ 88 w 88"/>
                  <a:gd name="T11" fmla="*/ 102 h 120"/>
                </a:gdLst>
                <a:ahLst/>
                <a:cxnLst>
                  <a:cxn ang="0">
                    <a:pos x="T0" y="T1"/>
                  </a:cxn>
                  <a:cxn ang="0">
                    <a:pos x="T2" y="T3"/>
                  </a:cxn>
                  <a:cxn ang="0">
                    <a:pos x="T4" y="T5"/>
                  </a:cxn>
                  <a:cxn ang="0">
                    <a:pos x="T6" y="T7"/>
                  </a:cxn>
                  <a:cxn ang="0">
                    <a:pos x="T8" y="T9"/>
                  </a:cxn>
                  <a:cxn ang="0">
                    <a:pos x="T10" y="T11"/>
                  </a:cxn>
                </a:cxnLst>
                <a:rect l="0" t="0" r="r" b="b"/>
                <a:pathLst>
                  <a:path w="88" h="120">
                    <a:moveTo>
                      <a:pt x="88" y="102"/>
                    </a:moveTo>
                    <a:lnTo>
                      <a:pt x="88" y="120"/>
                    </a:lnTo>
                    <a:lnTo>
                      <a:pt x="2" y="30"/>
                    </a:lnTo>
                    <a:lnTo>
                      <a:pt x="2" y="4"/>
                    </a:lnTo>
                    <a:lnTo>
                      <a:pt x="0" y="0"/>
                    </a:lnTo>
                    <a:lnTo>
                      <a:pt x="88" y="102"/>
                    </a:lnTo>
                    <a:close/>
                  </a:path>
                </a:pathLst>
              </a:custGeom>
              <a:grpFill/>
              <a:ln>
                <a:noFill/>
              </a:ln>
            </p:spPr>
            <p:txBody>
              <a:bodyPr vert="horz" wrap="square" lIns="91440" tIns="45720" rIns="91440" bIns="45720" numCol="1" anchor="t" anchorCtr="0" compatLnSpc="1"/>
              <a:lstStyle/>
              <a:p>
                <a:endParaRPr lang="zh-CN" altLang="en-US"/>
              </a:p>
            </p:txBody>
          </p:sp>
          <p:sp>
            <p:nvSpPr>
              <p:cNvPr id="686" name="Freeform 1334"/>
              <p:cNvSpPr/>
              <p:nvPr/>
            </p:nvSpPr>
            <p:spPr bwMode="auto">
              <a:xfrm>
                <a:off x="5456" y="1542"/>
                <a:ext cx="18" cy="36"/>
              </a:xfrm>
              <a:custGeom>
                <a:avLst/>
                <a:gdLst>
                  <a:gd name="T0" fmla="*/ 18 w 18"/>
                  <a:gd name="T1" fmla="*/ 22 h 36"/>
                  <a:gd name="T2" fmla="*/ 18 w 18"/>
                  <a:gd name="T3" fmla="*/ 36 h 36"/>
                  <a:gd name="T4" fmla="*/ 0 w 18"/>
                  <a:gd name="T5" fmla="*/ 18 h 36"/>
                  <a:gd name="T6" fmla="*/ 0 w 18"/>
                  <a:gd name="T7" fmla="*/ 0 h 36"/>
                  <a:gd name="T8" fmla="*/ 18 w 18"/>
                  <a:gd name="T9" fmla="*/ 22 h 36"/>
                </a:gdLst>
                <a:ahLst/>
                <a:cxnLst>
                  <a:cxn ang="0">
                    <a:pos x="T0" y="T1"/>
                  </a:cxn>
                  <a:cxn ang="0">
                    <a:pos x="T2" y="T3"/>
                  </a:cxn>
                  <a:cxn ang="0">
                    <a:pos x="T4" y="T5"/>
                  </a:cxn>
                  <a:cxn ang="0">
                    <a:pos x="T6" y="T7"/>
                  </a:cxn>
                  <a:cxn ang="0">
                    <a:pos x="T8" y="T9"/>
                  </a:cxn>
                </a:cxnLst>
                <a:rect l="0" t="0" r="r" b="b"/>
                <a:pathLst>
                  <a:path w="18" h="36">
                    <a:moveTo>
                      <a:pt x="18" y="22"/>
                    </a:moveTo>
                    <a:lnTo>
                      <a:pt x="18" y="36"/>
                    </a:lnTo>
                    <a:lnTo>
                      <a:pt x="0" y="18"/>
                    </a:lnTo>
                    <a:lnTo>
                      <a:pt x="0" y="0"/>
                    </a:lnTo>
                    <a:lnTo>
                      <a:pt x="18" y="22"/>
                    </a:lnTo>
                    <a:close/>
                  </a:path>
                </a:pathLst>
              </a:custGeom>
              <a:grpFill/>
              <a:ln>
                <a:noFill/>
              </a:ln>
            </p:spPr>
            <p:txBody>
              <a:bodyPr vert="horz" wrap="square" lIns="91440" tIns="45720" rIns="91440" bIns="45720" numCol="1" anchor="t" anchorCtr="0" compatLnSpc="1"/>
              <a:lstStyle/>
              <a:p>
                <a:endParaRPr lang="zh-CN" altLang="en-US"/>
              </a:p>
            </p:txBody>
          </p:sp>
          <p:sp>
            <p:nvSpPr>
              <p:cNvPr id="687" name="Freeform 1335"/>
              <p:cNvSpPr/>
              <p:nvPr/>
            </p:nvSpPr>
            <p:spPr bwMode="auto">
              <a:xfrm>
                <a:off x="5320" y="1444"/>
                <a:ext cx="52" cy="78"/>
              </a:xfrm>
              <a:custGeom>
                <a:avLst/>
                <a:gdLst>
                  <a:gd name="T0" fmla="*/ 0 w 52"/>
                  <a:gd name="T1" fmla="*/ 0 h 78"/>
                  <a:gd name="T2" fmla="*/ 52 w 52"/>
                  <a:gd name="T3" fmla="*/ 52 h 78"/>
                  <a:gd name="T4" fmla="*/ 52 w 52"/>
                  <a:gd name="T5" fmla="*/ 78 h 78"/>
                  <a:gd name="T6" fmla="*/ 0 w 52"/>
                  <a:gd name="T7" fmla="*/ 30 h 78"/>
                  <a:gd name="T8" fmla="*/ 0 w 52"/>
                  <a:gd name="T9" fmla="*/ 0 h 78"/>
                </a:gdLst>
                <a:ahLst/>
                <a:cxnLst>
                  <a:cxn ang="0">
                    <a:pos x="T0" y="T1"/>
                  </a:cxn>
                  <a:cxn ang="0">
                    <a:pos x="T2" y="T3"/>
                  </a:cxn>
                  <a:cxn ang="0">
                    <a:pos x="T4" y="T5"/>
                  </a:cxn>
                  <a:cxn ang="0">
                    <a:pos x="T6" y="T7"/>
                  </a:cxn>
                  <a:cxn ang="0">
                    <a:pos x="T8" y="T9"/>
                  </a:cxn>
                </a:cxnLst>
                <a:rect l="0" t="0" r="r" b="b"/>
                <a:pathLst>
                  <a:path w="52" h="78">
                    <a:moveTo>
                      <a:pt x="0" y="0"/>
                    </a:moveTo>
                    <a:lnTo>
                      <a:pt x="52" y="52"/>
                    </a:lnTo>
                    <a:lnTo>
                      <a:pt x="52" y="78"/>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8" name="Freeform 1336"/>
              <p:cNvSpPr/>
              <p:nvPr/>
            </p:nvSpPr>
            <p:spPr bwMode="auto">
              <a:xfrm>
                <a:off x="5386" y="1512"/>
                <a:ext cx="14" cy="38"/>
              </a:xfrm>
              <a:custGeom>
                <a:avLst/>
                <a:gdLst>
                  <a:gd name="T0" fmla="*/ 0 w 14"/>
                  <a:gd name="T1" fmla="*/ 0 h 38"/>
                  <a:gd name="T2" fmla="*/ 14 w 14"/>
                  <a:gd name="T3" fmla="*/ 14 h 38"/>
                  <a:gd name="T4" fmla="*/ 14 w 14"/>
                  <a:gd name="T5" fmla="*/ 38 h 38"/>
                  <a:gd name="T6" fmla="*/ 0 w 14"/>
                  <a:gd name="T7" fmla="*/ 24 h 38"/>
                  <a:gd name="T8" fmla="*/ 0 w 14"/>
                  <a:gd name="T9" fmla="*/ 0 h 38"/>
                </a:gdLst>
                <a:ahLst/>
                <a:cxnLst>
                  <a:cxn ang="0">
                    <a:pos x="T0" y="T1"/>
                  </a:cxn>
                  <a:cxn ang="0">
                    <a:pos x="T2" y="T3"/>
                  </a:cxn>
                  <a:cxn ang="0">
                    <a:pos x="T4" y="T5"/>
                  </a:cxn>
                  <a:cxn ang="0">
                    <a:pos x="T6" y="T7"/>
                  </a:cxn>
                  <a:cxn ang="0">
                    <a:pos x="T8" y="T9"/>
                  </a:cxn>
                </a:cxnLst>
                <a:rect l="0" t="0" r="r" b="b"/>
                <a:pathLst>
                  <a:path w="14" h="38">
                    <a:moveTo>
                      <a:pt x="0" y="0"/>
                    </a:moveTo>
                    <a:lnTo>
                      <a:pt x="14" y="14"/>
                    </a:lnTo>
                    <a:lnTo>
                      <a:pt x="14" y="38"/>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89" name="Freeform 1337"/>
              <p:cNvSpPr/>
              <p:nvPr/>
            </p:nvSpPr>
            <p:spPr bwMode="auto">
              <a:xfrm>
                <a:off x="5414" y="1542"/>
                <a:ext cx="60" cy="76"/>
              </a:xfrm>
              <a:custGeom>
                <a:avLst/>
                <a:gdLst>
                  <a:gd name="T0" fmla="*/ 60 w 60"/>
                  <a:gd name="T1" fmla="*/ 60 h 76"/>
                  <a:gd name="T2" fmla="*/ 60 w 60"/>
                  <a:gd name="T3" fmla="*/ 76 h 76"/>
                  <a:gd name="T4" fmla="*/ 2 w 60"/>
                  <a:gd name="T5" fmla="*/ 22 h 76"/>
                  <a:gd name="T6" fmla="*/ 2 w 60"/>
                  <a:gd name="T7" fmla="*/ 2 h 76"/>
                  <a:gd name="T8" fmla="*/ 0 w 60"/>
                  <a:gd name="T9" fmla="*/ 0 h 76"/>
                  <a:gd name="T10" fmla="*/ 60 w 60"/>
                  <a:gd name="T11" fmla="*/ 60 h 76"/>
                </a:gdLst>
                <a:ahLst/>
                <a:cxnLst>
                  <a:cxn ang="0">
                    <a:pos x="T0" y="T1"/>
                  </a:cxn>
                  <a:cxn ang="0">
                    <a:pos x="T2" y="T3"/>
                  </a:cxn>
                  <a:cxn ang="0">
                    <a:pos x="T4" y="T5"/>
                  </a:cxn>
                  <a:cxn ang="0">
                    <a:pos x="T6" y="T7"/>
                  </a:cxn>
                  <a:cxn ang="0">
                    <a:pos x="T8" y="T9"/>
                  </a:cxn>
                  <a:cxn ang="0">
                    <a:pos x="T10" y="T11"/>
                  </a:cxn>
                </a:cxnLst>
                <a:rect l="0" t="0" r="r" b="b"/>
                <a:pathLst>
                  <a:path w="60" h="76">
                    <a:moveTo>
                      <a:pt x="60" y="60"/>
                    </a:moveTo>
                    <a:lnTo>
                      <a:pt x="60" y="76"/>
                    </a:lnTo>
                    <a:lnTo>
                      <a:pt x="2" y="22"/>
                    </a:lnTo>
                    <a:lnTo>
                      <a:pt x="2" y="2"/>
                    </a:lnTo>
                    <a:lnTo>
                      <a:pt x="0" y="0"/>
                    </a:lnTo>
                    <a:lnTo>
                      <a:pt x="60" y="60"/>
                    </a:lnTo>
                    <a:close/>
                  </a:path>
                </a:pathLst>
              </a:custGeom>
              <a:grpFill/>
              <a:ln>
                <a:noFill/>
              </a:ln>
            </p:spPr>
            <p:txBody>
              <a:bodyPr vert="horz" wrap="square" lIns="91440" tIns="45720" rIns="91440" bIns="45720" numCol="1" anchor="t" anchorCtr="0" compatLnSpc="1"/>
              <a:lstStyle/>
              <a:p>
                <a:endParaRPr lang="zh-CN" altLang="en-US"/>
              </a:p>
            </p:txBody>
          </p:sp>
          <p:sp>
            <p:nvSpPr>
              <p:cNvPr id="690" name="Freeform 1338"/>
              <p:cNvSpPr/>
              <p:nvPr/>
            </p:nvSpPr>
            <p:spPr bwMode="auto">
              <a:xfrm>
                <a:off x="5320" y="1500"/>
                <a:ext cx="24" cy="50"/>
              </a:xfrm>
              <a:custGeom>
                <a:avLst/>
                <a:gdLst>
                  <a:gd name="T0" fmla="*/ 24 w 24"/>
                  <a:gd name="T1" fmla="*/ 20 h 50"/>
                  <a:gd name="T2" fmla="*/ 24 w 24"/>
                  <a:gd name="T3" fmla="*/ 50 h 50"/>
                  <a:gd name="T4" fmla="*/ 0 w 24"/>
                  <a:gd name="T5" fmla="*/ 30 h 50"/>
                  <a:gd name="T6" fmla="*/ 0 w 24"/>
                  <a:gd name="T7" fmla="*/ 0 h 50"/>
                  <a:gd name="T8" fmla="*/ 24 w 24"/>
                  <a:gd name="T9" fmla="*/ 20 h 50"/>
                </a:gdLst>
                <a:ahLst/>
                <a:cxnLst>
                  <a:cxn ang="0">
                    <a:pos x="T0" y="T1"/>
                  </a:cxn>
                  <a:cxn ang="0">
                    <a:pos x="T2" y="T3"/>
                  </a:cxn>
                  <a:cxn ang="0">
                    <a:pos x="T4" y="T5"/>
                  </a:cxn>
                  <a:cxn ang="0">
                    <a:pos x="T6" y="T7"/>
                  </a:cxn>
                  <a:cxn ang="0">
                    <a:pos x="T8" y="T9"/>
                  </a:cxn>
                </a:cxnLst>
                <a:rect l="0" t="0" r="r" b="b"/>
                <a:pathLst>
                  <a:path w="24" h="50">
                    <a:moveTo>
                      <a:pt x="24" y="20"/>
                    </a:moveTo>
                    <a:lnTo>
                      <a:pt x="24" y="50"/>
                    </a:lnTo>
                    <a:lnTo>
                      <a:pt x="0" y="30"/>
                    </a:lnTo>
                    <a:lnTo>
                      <a:pt x="0" y="0"/>
                    </a:lnTo>
                    <a:lnTo>
                      <a:pt x="24" y="20"/>
                    </a:lnTo>
                    <a:close/>
                  </a:path>
                </a:pathLst>
              </a:custGeom>
              <a:grpFill/>
              <a:ln>
                <a:noFill/>
              </a:ln>
            </p:spPr>
            <p:txBody>
              <a:bodyPr vert="horz" wrap="square" lIns="91440" tIns="45720" rIns="91440" bIns="45720" numCol="1" anchor="t" anchorCtr="0" compatLnSpc="1"/>
              <a:lstStyle/>
              <a:p>
                <a:endParaRPr lang="zh-CN" altLang="en-US"/>
              </a:p>
            </p:txBody>
          </p:sp>
          <p:sp>
            <p:nvSpPr>
              <p:cNvPr id="691" name="Freeform 1339"/>
              <p:cNvSpPr/>
              <p:nvPr/>
            </p:nvSpPr>
            <p:spPr bwMode="auto">
              <a:xfrm>
                <a:off x="5460" y="1626"/>
                <a:ext cx="14" cy="28"/>
              </a:xfrm>
              <a:custGeom>
                <a:avLst/>
                <a:gdLst>
                  <a:gd name="T0" fmla="*/ 14 w 14"/>
                  <a:gd name="T1" fmla="*/ 12 h 28"/>
                  <a:gd name="T2" fmla="*/ 14 w 14"/>
                  <a:gd name="T3" fmla="*/ 28 h 28"/>
                  <a:gd name="T4" fmla="*/ 0 w 14"/>
                  <a:gd name="T5" fmla="*/ 16 h 28"/>
                  <a:gd name="T6" fmla="*/ 0 w 14"/>
                  <a:gd name="T7" fmla="*/ 0 h 28"/>
                  <a:gd name="T8" fmla="*/ 14 w 14"/>
                  <a:gd name="T9" fmla="*/ 12 h 28"/>
                </a:gdLst>
                <a:ahLst/>
                <a:cxnLst>
                  <a:cxn ang="0">
                    <a:pos x="T0" y="T1"/>
                  </a:cxn>
                  <a:cxn ang="0">
                    <a:pos x="T2" y="T3"/>
                  </a:cxn>
                  <a:cxn ang="0">
                    <a:pos x="T4" y="T5"/>
                  </a:cxn>
                  <a:cxn ang="0">
                    <a:pos x="T6" y="T7"/>
                  </a:cxn>
                  <a:cxn ang="0">
                    <a:pos x="T8" y="T9"/>
                  </a:cxn>
                </a:cxnLst>
                <a:rect l="0" t="0" r="r" b="b"/>
                <a:pathLst>
                  <a:path w="14" h="28">
                    <a:moveTo>
                      <a:pt x="14" y="12"/>
                    </a:moveTo>
                    <a:lnTo>
                      <a:pt x="14" y="28"/>
                    </a:lnTo>
                    <a:lnTo>
                      <a:pt x="0" y="16"/>
                    </a:lnTo>
                    <a:lnTo>
                      <a:pt x="0" y="0"/>
                    </a:lnTo>
                    <a:lnTo>
                      <a:pt x="14" y="12"/>
                    </a:lnTo>
                    <a:close/>
                  </a:path>
                </a:pathLst>
              </a:custGeom>
              <a:grpFill/>
              <a:ln>
                <a:noFill/>
              </a:ln>
            </p:spPr>
            <p:txBody>
              <a:bodyPr vert="horz" wrap="square" lIns="91440" tIns="45720" rIns="91440" bIns="45720" numCol="1" anchor="t" anchorCtr="0" compatLnSpc="1"/>
              <a:lstStyle/>
              <a:p>
                <a:endParaRPr lang="zh-CN" altLang="en-US"/>
              </a:p>
            </p:txBody>
          </p:sp>
          <p:sp>
            <p:nvSpPr>
              <p:cNvPr id="692" name="Freeform 1340"/>
              <p:cNvSpPr/>
              <p:nvPr/>
            </p:nvSpPr>
            <p:spPr bwMode="auto">
              <a:xfrm>
                <a:off x="5320" y="1556"/>
                <a:ext cx="58" cy="70"/>
              </a:xfrm>
              <a:custGeom>
                <a:avLst/>
                <a:gdLst>
                  <a:gd name="T0" fmla="*/ 0 w 58"/>
                  <a:gd name="T1" fmla="*/ 0 h 70"/>
                  <a:gd name="T2" fmla="*/ 58 w 58"/>
                  <a:gd name="T3" fmla="*/ 46 h 70"/>
                  <a:gd name="T4" fmla="*/ 58 w 58"/>
                  <a:gd name="T5" fmla="*/ 70 h 70"/>
                  <a:gd name="T6" fmla="*/ 0 w 58"/>
                  <a:gd name="T7" fmla="*/ 30 h 70"/>
                  <a:gd name="T8" fmla="*/ 0 w 58"/>
                  <a:gd name="T9" fmla="*/ 0 h 70"/>
                </a:gdLst>
                <a:ahLst/>
                <a:cxnLst>
                  <a:cxn ang="0">
                    <a:pos x="T0" y="T1"/>
                  </a:cxn>
                  <a:cxn ang="0">
                    <a:pos x="T2" y="T3"/>
                  </a:cxn>
                  <a:cxn ang="0">
                    <a:pos x="T4" y="T5"/>
                  </a:cxn>
                  <a:cxn ang="0">
                    <a:pos x="T6" y="T7"/>
                  </a:cxn>
                  <a:cxn ang="0">
                    <a:pos x="T8" y="T9"/>
                  </a:cxn>
                </a:cxnLst>
                <a:rect l="0" t="0" r="r" b="b"/>
                <a:pathLst>
                  <a:path w="58" h="70">
                    <a:moveTo>
                      <a:pt x="0" y="0"/>
                    </a:moveTo>
                    <a:lnTo>
                      <a:pt x="58" y="46"/>
                    </a:lnTo>
                    <a:lnTo>
                      <a:pt x="58" y="70"/>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3" name="Freeform 1341"/>
              <p:cNvSpPr/>
              <p:nvPr/>
            </p:nvSpPr>
            <p:spPr bwMode="auto">
              <a:xfrm>
                <a:off x="5392" y="1612"/>
                <a:ext cx="18" cy="36"/>
              </a:xfrm>
              <a:custGeom>
                <a:avLst/>
                <a:gdLst>
                  <a:gd name="T0" fmla="*/ 0 w 18"/>
                  <a:gd name="T1" fmla="*/ 0 h 36"/>
                  <a:gd name="T2" fmla="*/ 18 w 18"/>
                  <a:gd name="T3" fmla="*/ 14 h 36"/>
                  <a:gd name="T4" fmla="*/ 18 w 18"/>
                  <a:gd name="T5" fmla="*/ 36 h 36"/>
                  <a:gd name="T6" fmla="*/ 2 w 18"/>
                  <a:gd name="T7" fmla="*/ 24 h 36"/>
                  <a:gd name="T8" fmla="*/ 2 w 18"/>
                  <a:gd name="T9" fmla="*/ 2 h 36"/>
                  <a:gd name="T10" fmla="*/ 0 w 18"/>
                  <a:gd name="T11" fmla="*/ 0 h 36"/>
                </a:gdLst>
                <a:ahLst/>
                <a:cxnLst>
                  <a:cxn ang="0">
                    <a:pos x="T0" y="T1"/>
                  </a:cxn>
                  <a:cxn ang="0">
                    <a:pos x="T2" y="T3"/>
                  </a:cxn>
                  <a:cxn ang="0">
                    <a:pos x="T4" y="T5"/>
                  </a:cxn>
                  <a:cxn ang="0">
                    <a:pos x="T6" y="T7"/>
                  </a:cxn>
                  <a:cxn ang="0">
                    <a:pos x="T8" y="T9"/>
                  </a:cxn>
                  <a:cxn ang="0">
                    <a:pos x="T10" y="T11"/>
                  </a:cxn>
                </a:cxnLst>
                <a:rect l="0" t="0" r="r" b="b"/>
                <a:pathLst>
                  <a:path w="18" h="36">
                    <a:moveTo>
                      <a:pt x="0" y="0"/>
                    </a:moveTo>
                    <a:lnTo>
                      <a:pt x="18" y="14"/>
                    </a:lnTo>
                    <a:lnTo>
                      <a:pt x="18" y="36"/>
                    </a:lnTo>
                    <a:lnTo>
                      <a:pt x="2" y="24"/>
                    </a:lnTo>
                    <a:lnTo>
                      <a:pt x="2" y="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4" name="Freeform 1342"/>
              <p:cNvSpPr/>
              <p:nvPr/>
            </p:nvSpPr>
            <p:spPr bwMode="auto">
              <a:xfrm>
                <a:off x="5426" y="1638"/>
                <a:ext cx="48" cy="54"/>
              </a:xfrm>
              <a:custGeom>
                <a:avLst/>
                <a:gdLst>
                  <a:gd name="T0" fmla="*/ 48 w 48"/>
                  <a:gd name="T1" fmla="*/ 38 h 54"/>
                  <a:gd name="T2" fmla="*/ 48 w 48"/>
                  <a:gd name="T3" fmla="*/ 54 h 54"/>
                  <a:gd name="T4" fmla="*/ 0 w 48"/>
                  <a:gd name="T5" fmla="*/ 20 h 54"/>
                  <a:gd name="T6" fmla="*/ 0 w 48"/>
                  <a:gd name="T7" fmla="*/ 0 h 54"/>
                  <a:gd name="T8" fmla="*/ 48 w 48"/>
                  <a:gd name="T9" fmla="*/ 38 h 54"/>
                </a:gdLst>
                <a:ahLst/>
                <a:cxnLst>
                  <a:cxn ang="0">
                    <a:pos x="T0" y="T1"/>
                  </a:cxn>
                  <a:cxn ang="0">
                    <a:pos x="T2" y="T3"/>
                  </a:cxn>
                  <a:cxn ang="0">
                    <a:pos x="T4" y="T5"/>
                  </a:cxn>
                  <a:cxn ang="0">
                    <a:pos x="T6" y="T7"/>
                  </a:cxn>
                  <a:cxn ang="0">
                    <a:pos x="T8" y="T9"/>
                  </a:cxn>
                </a:cxnLst>
                <a:rect l="0" t="0" r="r" b="b"/>
                <a:pathLst>
                  <a:path w="48" h="54">
                    <a:moveTo>
                      <a:pt x="48" y="38"/>
                    </a:moveTo>
                    <a:lnTo>
                      <a:pt x="48" y="54"/>
                    </a:lnTo>
                    <a:lnTo>
                      <a:pt x="0" y="20"/>
                    </a:lnTo>
                    <a:lnTo>
                      <a:pt x="0" y="0"/>
                    </a:lnTo>
                    <a:lnTo>
                      <a:pt x="48" y="38"/>
                    </a:lnTo>
                    <a:close/>
                  </a:path>
                </a:pathLst>
              </a:custGeom>
              <a:grpFill/>
              <a:ln>
                <a:noFill/>
              </a:ln>
            </p:spPr>
            <p:txBody>
              <a:bodyPr vert="horz" wrap="square" lIns="91440" tIns="45720" rIns="91440" bIns="45720" numCol="1" anchor="t" anchorCtr="0" compatLnSpc="1"/>
              <a:lstStyle/>
              <a:p>
                <a:endParaRPr lang="zh-CN" altLang="en-US"/>
              </a:p>
            </p:txBody>
          </p:sp>
          <p:sp>
            <p:nvSpPr>
              <p:cNvPr id="695" name="Freeform 1343"/>
              <p:cNvSpPr/>
              <p:nvPr/>
            </p:nvSpPr>
            <p:spPr bwMode="auto">
              <a:xfrm>
                <a:off x="5320" y="1612"/>
                <a:ext cx="18" cy="42"/>
              </a:xfrm>
              <a:custGeom>
                <a:avLst/>
                <a:gdLst>
                  <a:gd name="T0" fmla="*/ 0 w 18"/>
                  <a:gd name="T1" fmla="*/ 0 h 42"/>
                  <a:gd name="T2" fmla="*/ 18 w 18"/>
                  <a:gd name="T3" fmla="*/ 12 h 42"/>
                  <a:gd name="T4" fmla="*/ 18 w 18"/>
                  <a:gd name="T5" fmla="*/ 42 h 42"/>
                  <a:gd name="T6" fmla="*/ 0 w 18"/>
                  <a:gd name="T7" fmla="*/ 30 h 42"/>
                  <a:gd name="T8" fmla="*/ 0 w 18"/>
                  <a:gd name="T9" fmla="*/ 0 h 42"/>
                </a:gdLst>
                <a:ahLst/>
                <a:cxnLst>
                  <a:cxn ang="0">
                    <a:pos x="T0" y="T1"/>
                  </a:cxn>
                  <a:cxn ang="0">
                    <a:pos x="T2" y="T3"/>
                  </a:cxn>
                  <a:cxn ang="0">
                    <a:pos x="T4" y="T5"/>
                  </a:cxn>
                  <a:cxn ang="0">
                    <a:pos x="T6" y="T7"/>
                  </a:cxn>
                  <a:cxn ang="0">
                    <a:pos x="T8" y="T9"/>
                  </a:cxn>
                </a:cxnLst>
                <a:rect l="0" t="0" r="r" b="b"/>
                <a:pathLst>
                  <a:path w="18" h="42">
                    <a:moveTo>
                      <a:pt x="0" y="0"/>
                    </a:moveTo>
                    <a:lnTo>
                      <a:pt x="18" y="12"/>
                    </a:lnTo>
                    <a:lnTo>
                      <a:pt x="18" y="42"/>
                    </a:lnTo>
                    <a:lnTo>
                      <a:pt x="0" y="3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696" name="Freeform 1344"/>
              <p:cNvSpPr/>
              <p:nvPr/>
            </p:nvSpPr>
            <p:spPr bwMode="auto">
              <a:xfrm>
                <a:off x="5354" y="1634"/>
                <a:ext cx="18" cy="36"/>
              </a:xfrm>
              <a:custGeom>
                <a:avLst/>
                <a:gdLst>
                  <a:gd name="T0" fmla="*/ 18 w 18"/>
                  <a:gd name="T1" fmla="*/ 10 h 36"/>
                  <a:gd name="T2" fmla="*/ 18 w 18"/>
                  <a:gd name="T3" fmla="*/ 36 h 36"/>
                  <a:gd name="T4" fmla="*/ 0 w 18"/>
                  <a:gd name="T5" fmla="*/ 28 h 36"/>
                  <a:gd name="T6" fmla="*/ 0 w 18"/>
                  <a:gd name="T7" fmla="*/ 0 h 36"/>
                  <a:gd name="T8" fmla="*/ 18 w 18"/>
                  <a:gd name="T9" fmla="*/ 10 h 36"/>
                </a:gdLst>
                <a:ahLst/>
                <a:cxnLst>
                  <a:cxn ang="0">
                    <a:pos x="T0" y="T1"/>
                  </a:cxn>
                  <a:cxn ang="0">
                    <a:pos x="T2" y="T3"/>
                  </a:cxn>
                  <a:cxn ang="0">
                    <a:pos x="T4" y="T5"/>
                  </a:cxn>
                  <a:cxn ang="0">
                    <a:pos x="T6" y="T7"/>
                  </a:cxn>
                  <a:cxn ang="0">
                    <a:pos x="T8" y="T9"/>
                  </a:cxn>
                </a:cxnLst>
                <a:rect l="0" t="0" r="r" b="b"/>
                <a:pathLst>
                  <a:path w="18" h="36">
                    <a:moveTo>
                      <a:pt x="18" y="10"/>
                    </a:moveTo>
                    <a:lnTo>
                      <a:pt x="18" y="36"/>
                    </a:lnTo>
                    <a:lnTo>
                      <a:pt x="0" y="28"/>
                    </a:lnTo>
                    <a:lnTo>
                      <a:pt x="0" y="0"/>
                    </a:lnTo>
                    <a:lnTo>
                      <a:pt x="18" y="10"/>
                    </a:lnTo>
                    <a:close/>
                  </a:path>
                </a:pathLst>
              </a:custGeom>
              <a:grpFill/>
              <a:ln>
                <a:noFill/>
              </a:ln>
            </p:spPr>
            <p:txBody>
              <a:bodyPr vert="horz" wrap="square" lIns="91440" tIns="45720" rIns="91440" bIns="45720" numCol="1" anchor="t" anchorCtr="0" compatLnSpc="1"/>
              <a:lstStyle/>
              <a:p>
                <a:endParaRPr lang="zh-CN" altLang="en-US"/>
              </a:p>
            </p:txBody>
          </p:sp>
          <p:sp>
            <p:nvSpPr>
              <p:cNvPr id="697" name="Freeform 1345"/>
              <p:cNvSpPr/>
              <p:nvPr/>
            </p:nvSpPr>
            <p:spPr bwMode="auto">
              <a:xfrm>
                <a:off x="5386" y="1654"/>
                <a:ext cx="50" cy="52"/>
              </a:xfrm>
              <a:custGeom>
                <a:avLst/>
                <a:gdLst>
                  <a:gd name="T0" fmla="*/ 50 w 50"/>
                  <a:gd name="T1" fmla="*/ 34 h 52"/>
                  <a:gd name="T2" fmla="*/ 50 w 50"/>
                  <a:gd name="T3" fmla="*/ 52 h 52"/>
                  <a:gd name="T4" fmla="*/ 0 w 50"/>
                  <a:gd name="T5" fmla="*/ 26 h 52"/>
                  <a:gd name="T6" fmla="*/ 0 w 50"/>
                  <a:gd name="T7" fmla="*/ 0 h 52"/>
                  <a:gd name="T8" fmla="*/ 50 w 50"/>
                  <a:gd name="T9" fmla="*/ 34 h 52"/>
                </a:gdLst>
                <a:ahLst/>
                <a:cxnLst>
                  <a:cxn ang="0">
                    <a:pos x="T0" y="T1"/>
                  </a:cxn>
                  <a:cxn ang="0">
                    <a:pos x="T2" y="T3"/>
                  </a:cxn>
                  <a:cxn ang="0">
                    <a:pos x="T4" y="T5"/>
                  </a:cxn>
                  <a:cxn ang="0">
                    <a:pos x="T6" y="T7"/>
                  </a:cxn>
                  <a:cxn ang="0">
                    <a:pos x="T8" y="T9"/>
                  </a:cxn>
                </a:cxnLst>
                <a:rect l="0" t="0" r="r" b="b"/>
                <a:pathLst>
                  <a:path w="50" h="52">
                    <a:moveTo>
                      <a:pt x="50" y="34"/>
                    </a:moveTo>
                    <a:lnTo>
                      <a:pt x="50" y="52"/>
                    </a:lnTo>
                    <a:lnTo>
                      <a:pt x="0" y="26"/>
                    </a:lnTo>
                    <a:lnTo>
                      <a:pt x="0" y="0"/>
                    </a:lnTo>
                    <a:lnTo>
                      <a:pt x="50" y="34"/>
                    </a:lnTo>
                    <a:close/>
                  </a:path>
                </a:pathLst>
              </a:custGeom>
              <a:grpFill/>
              <a:ln>
                <a:noFill/>
              </a:ln>
            </p:spPr>
            <p:txBody>
              <a:bodyPr vert="horz" wrap="square" lIns="91440" tIns="45720" rIns="91440" bIns="45720" numCol="1" anchor="t" anchorCtr="0" compatLnSpc="1"/>
              <a:lstStyle/>
              <a:p>
                <a:endParaRPr lang="zh-CN" altLang="en-US"/>
              </a:p>
            </p:txBody>
          </p:sp>
          <p:sp>
            <p:nvSpPr>
              <p:cNvPr id="698" name="Freeform 1346"/>
              <p:cNvSpPr/>
              <p:nvPr/>
            </p:nvSpPr>
            <p:spPr bwMode="auto">
              <a:xfrm>
                <a:off x="5452" y="1696"/>
                <a:ext cx="22" cy="30"/>
              </a:xfrm>
              <a:custGeom>
                <a:avLst/>
                <a:gdLst>
                  <a:gd name="T0" fmla="*/ 22 w 22"/>
                  <a:gd name="T1" fmla="*/ 16 h 30"/>
                  <a:gd name="T2" fmla="*/ 22 w 22"/>
                  <a:gd name="T3" fmla="*/ 30 h 30"/>
                  <a:gd name="T4" fmla="*/ 0 w 22"/>
                  <a:gd name="T5" fmla="*/ 18 h 30"/>
                  <a:gd name="T6" fmla="*/ 0 w 22"/>
                  <a:gd name="T7" fmla="*/ 0 h 30"/>
                  <a:gd name="T8" fmla="*/ 22 w 22"/>
                  <a:gd name="T9" fmla="*/ 16 h 30"/>
                </a:gdLst>
                <a:ahLst/>
                <a:cxnLst>
                  <a:cxn ang="0">
                    <a:pos x="T0" y="T1"/>
                  </a:cxn>
                  <a:cxn ang="0">
                    <a:pos x="T2" y="T3"/>
                  </a:cxn>
                  <a:cxn ang="0">
                    <a:pos x="T4" y="T5"/>
                  </a:cxn>
                  <a:cxn ang="0">
                    <a:pos x="T6" y="T7"/>
                  </a:cxn>
                  <a:cxn ang="0">
                    <a:pos x="T8" y="T9"/>
                  </a:cxn>
                </a:cxnLst>
                <a:rect l="0" t="0" r="r" b="b"/>
                <a:pathLst>
                  <a:path w="22" h="30">
                    <a:moveTo>
                      <a:pt x="22" y="16"/>
                    </a:moveTo>
                    <a:lnTo>
                      <a:pt x="22" y="30"/>
                    </a:lnTo>
                    <a:lnTo>
                      <a:pt x="0" y="18"/>
                    </a:lnTo>
                    <a:lnTo>
                      <a:pt x="0" y="0"/>
                    </a:lnTo>
                    <a:lnTo>
                      <a:pt x="22" y="16"/>
                    </a:lnTo>
                    <a:close/>
                  </a:path>
                </a:pathLst>
              </a:custGeom>
              <a:grpFill/>
              <a:ln>
                <a:noFill/>
              </a:ln>
            </p:spPr>
            <p:txBody>
              <a:bodyPr vert="horz" wrap="square" lIns="91440" tIns="45720" rIns="91440" bIns="45720" numCol="1" anchor="t" anchorCtr="0" compatLnSpc="1"/>
              <a:lstStyle/>
              <a:p>
                <a:endParaRPr lang="zh-CN" altLang="en-US"/>
              </a:p>
            </p:txBody>
          </p:sp>
          <p:sp>
            <p:nvSpPr>
              <p:cNvPr id="699" name="Freeform 1347"/>
              <p:cNvSpPr/>
              <p:nvPr/>
            </p:nvSpPr>
            <p:spPr bwMode="auto">
              <a:xfrm>
                <a:off x="5320" y="1668"/>
                <a:ext cx="32" cy="44"/>
              </a:xfrm>
              <a:custGeom>
                <a:avLst/>
                <a:gdLst>
                  <a:gd name="T0" fmla="*/ 0 w 32"/>
                  <a:gd name="T1" fmla="*/ 0 h 44"/>
                  <a:gd name="T2" fmla="*/ 32 w 32"/>
                  <a:gd name="T3" fmla="*/ 16 h 44"/>
                  <a:gd name="T4" fmla="*/ 32 w 32"/>
                  <a:gd name="T5" fmla="*/ 44 h 44"/>
                  <a:gd name="T6" fmla="*/ 0 w 32"/>
                  <a:gd name="T7" fmla="*/ 32 h 44"/>
                  <a:gd name="T8" fmla="*/ 0 w 32"/>
                  <a:gd name="T9" fmla="*/ 0 h 44"/>
                </a:gdLst>
                <a:ahLst/>
                <a:cxnLst>
                  <a:cxn ang="0">
                    <a:pos x="T0" y="T1"/>
                  </a:cxn>
                  <a:cxn ang="0">
                    <a:pos x="T2" y="T3"/>
                  </a:cxn>
                  <a:cxn ang="0">
                    <a:pos x="T4" y="T5"/>
                  </a:cxn>
                  <a:cxn ang="0">
                    <a:pos x="T6" y="T7"/>
                  </a:cxn>
                  <a:cxn ang="0">
                    <a:pos x="T8" y="T9"/>
                  </a:cxn>
                </a:cxnLst>
                <a:rect l="0" t="0" r="r" b="b"/>
                <a:pathLst>
                  <a:path w="32" h="44">
                    <a:moveTo>
                      <a:pt x="0" y="0"/>
                    </a:moveTo>
                    <a:lnTo>
                      <a:pt x="32" y="16"/>
                    </a:lnTo>
                    <a:lnTo>
                      <a:pt x="32" y="4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0" name="Freeform 1348"/>
              <p:cNvSpPr/>
              <p:nvPr/>
            </p:nvSpPr>
            <p:spPr bwMode="auto">
              <a:xfrm>
                <a:off x="5366" y="1692"/>
                <a:ext cx="32" cy="40"/>
              </a:xfrm>
              <a:custGeom>
                <a:avLst/>
                <a:gdLst>
                  <a:gd name="T0" fmla="*/ 0 w 32"/>
                  <a:gd name="T1" fmla="*/ 0 h 40"/>
                  <a:gd name="T2" fmla="*/ 32 w 32"/>
                  <a:gd name="T3" fmla="*/ 16 h 40"/>
                  <a:gd name="T4" fmla="*/ 32 w 32"/>
                  <a:gd name="T5" fmla="*/ 40 h 40"/>
                  <a:gd name="T6" fmla="*/ 0 w 32"/>
                  <a:gd name="T7" fmla="*/ 26 h 40"/>
                  <a:gd name="T8" fmla="*/ 0 w 32"/>
                  <a:gd name="T9" fmla="*/ 0 h 40"/>
                </a:gdLst>
                <a:ahLst/>
                <a:cxnLst>
                  <a:cxn ang="0">
                    <a:pos x="T0" y="T1"/>
                  </a:cxn>
                  <a:cxn ang="0">
                    <a:pos x="T2" y="T3"/>
                  </a:cxn>
                  <a:cxn ang="0">
                    <a:pos x="T4" y="T5"/>
                  </a:cxn>
                  <a:cxn ang="0">
                    <a:pos x="T6" y="T7"/>
                  </a:cxn>
                  <a:cxn ang="0">
                    <a:pos x="T8" y="T9"/>
                  </a:cxn>
                </a:cxnLst>
                <a:rect l="0" t="0" r="r" b="b"/>
                <a:pathLst>
                  <a:path w="32" h="40">
                    <a:moveTo>
                      <a:pt x="0" y="0"/>
                    </a:moveTo>
                    <a:lnTo>
                      <a:pt x="32" y="16"/>
                    </a:lnTo>
                    <a:lnTo>
                      <a:pt x="32" y="40"/>
                    </a:lnTo>
                    <a:lnTo>
                      <a:pt x="0" y="26"/>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1" name="Freeform 1349"/>
              <p:cNvSpPr/>
              <p:nvPr/>
            </p:nvSpPr>
            <p:spPr bwMode="auto">
              <a:xfrm>
                <a:off x="5414" y="1716"/>
                <a:ext cx="60" cy="46"/>
              </a:xfrm>
              <a:custGeom>
                <a:avLst/>
                <a:gdLst>
                  <a:gd name="T0" fmla="*/ 60 w 60"/>
                  <a:gd name="T1" fmla="*/ 32 h 46"/>
                  <a:gd name="T2" fmla="*/ 60 w 60"/>
                  <a:gd name="T3" fmla="*/ 46 h 46"/>
                  <a:gd name="T4" fmla="*/ 0 w 60"/>
                  <a:gd name="T5" fmla="*/ 22 h 46"/>
                  <a:gd name="T6" fmla="*/ 0 w 60"/>
                  <a:gd name="T7" fmla="*/ 0 h 46"/>
                  <a:gd name="T8" fmla="*/ 60 w 60"/>
                  <a:gd name="T9" fmla="*/ 32 h 46"/>
                </a:gdLst>
                <a:ahLst/>
                <a:cxnLst>
                  <a:cxn ang="0">
                    <a:pos x="T0" y="T1"/>
                  </a:cxn>
                  <a:cxn ang="0">
                    <a:pos x="T2" y="T3"/>
                  </a:cxn>
                  <a:cxn ang="0">
                    <a:pos x="T4" y="T5"/>
                  </a:cxn>
                  <a:cxn ang="0">
                    <a:pos x="T6" y="T7"/>
                  </a:cxn>
                  <a:cxn ang="0">
                    <a:pos x="T8" y="T9"/>
                  </a:cxn>
                </a:cxnLst>
                <a:rect l="0" t="0" r="r" b="b"/>
                <a:pathLst>
                  <a:path w="60" h="46">
                    <a:moveTo>
                      <a:pt x="60" y="32"/>
                    </a:moveTo>
                    <a:lnTo>
                      <a:pt x="60" y="46"/>
                    </a:lnTo>
                    <a:lnTo>
                      <a:pt x="0" y="22"/>
                    </a:lnTo>
                    <a:lnTo>
                      <a:pt x="0" y="0"/>
                    </a:lnTo>
                    <a:lnTo>
                      <a:pt x="60" y="32"/>
                    </a:lnTo>
                    <a:close/>
                  </a:path>
                </a:pathLst>
              </a:custGeom>
              <a:grpFill/>
              <a:ln>
                <a:noFill/>
              </a:ln>
            </p:spPr>
            <p:txBody>
              <a:bodyPr vert="horz" wrap="square" lIns="91440" tIns="45720" rIns="91440" bIns="45720" numCol="1" anchor="t" anchorCtr="0" compatLnSpc="1"/>
              <a:lstStyle/>
              <a:p>
                <a:endParaRPr lang="zh-CN" altLang="en-US"/>
              </a:p>
            </p:txBody>
          </p:sp>
          <p:sp>
            <p:nvSpPr>
              <p:cNvPr id="702" name="Freeform 1350"/>
              <p:cNvSpPr/>
              <p:nvPr/>
            </p:nvSpPr>
            <p:spPr bwMode="auto">
              <a:xfrm>
                <a:off x="5320" y="1724"/>
                <a:ext cx="58" cy="48"/>
              </a:xfrm>
              <a:custGeom>
                <a:avLst/>
                <a:gdLst>
                  <a:gd name="T0" fmla="*/ 0 w 58"/>
                  <a:gd name="T1" fmla="*/ 0 h 48"/>
                  <a:gd name="T2" fmla="*/ 58 w 58"/>
                  <a:gd name="T3" fmla="*/ 22 h 48"/>
                  <a:gd name="T4" fmla="*/ 58 w 58"/>
                  <a:gd name="T5" fmla="*/ 48 h 48"/>
                  <a:gd name="T6" fmla="*/ 0 w 58"/>
                  <a:gd name="T7" fmla="*/ 32 h 48"/>
                  <a:gd name="T8" fmla="*/ 0 w 58"/>
                  <a:gd name="T9" fmla="*/ 0 h 48"/>
                </a:gdLst>
                <a:ahLst/>
                <a:cxnLst>
                  <a:cxn ang="0">
                    <a:pos x="T0" y="T1"/>
                  </a:cxn>
                  <a:cxn ang="0">
                    <a:pos x="T2" y="T3"/>
                  </a:cxn>
                  <a:cxn ang="0">
                    <a:pos x="T4" y="T5"/>
                  </a:cxn>
                  <a:cxn ang="0">
                    <a:pos x="T6" y="T7"/>
                  </a:cxn>
                  <a:cxn ang="0">
                    <a:pos x="T8" y="T9"/>
                  </a:cxn>
                </a:cxnLst>
                <a:rect l="0" t="0" r="r" b="b"/>
                <a:pathLst>
                  <a:path w="58" h="48">
                    <a:moveTo>
                      <a:pt x="0" y="0"/>
                    </a:moveTo>
                    <a:lnTo>
                      <a:pt x="58" y="22"/>
                    </a:lnTo>
                    <a:lnTo>
                      <a:pt x="58" y="48"/>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3" name="Freeform 1351"/>
              <p:cNvSpPr/>
              <p:nvPr/>
            </p:nvSpPr>
            <p:spPr bwMode="auto">
              <a:xfrm>
                <a:off x="5394" y="1752"/>
                <a:ext cx="42" cy="36"/>
              </a:xfrm>
              <a:custGeom>
                <a:avLst/>
                <a:gdLst>
                  <a:gd name="T0" fmla="*/ 42 w 42"/>
                  <a:gd name="T1" fmla="*/ 16 h 36"/>
                  <a:gd name="T2" fmla="*/ 42 w 42"/>
                  <a:gd name="T3" fmla="*/ 36 h 36"/>
                  <a:gd name="T4" fmla="*/ 0 w 42"/>
                  <a:gd name="T5" fmla="*/ 24 h 36"/>
                  <a:gd name="T6" fmla="*/ 0 w 42"/>
                  <a:gd name="T7" fmla="*/ 0 h 36"/>
                  <a:gd name="T8" fmla="*/ 42 w 42"/>
                  <a:gd name="T9" fmla="*/ 16 h 36"/>
                </a:gdLst>
                <a:ahLst/>
                <a:cxnLst>
                  <a:cxn ang="0">
                    <a:pos x="T0" y="T1"/>
                  </a:cxn>
                  <a:cxn ang="0">
                    <a:pos x="T2" y="T3"/>
                  </a:cxn>
                  <a:cxn ang="0">
                    <a:pos x="T4" y="T5"/>
                  </a:cxn>
                  <a:cxn ang="0">
                    <a:pos x="T6" y="T7"/>
                  </a:cxn>
                  <a:cxn ang="0">
                    <a:pos x="T8" y="T9"/>
                  </a:cxn>
                </a:cxnLst>
                <a:rect l="0" t="0" r="r" b="b"/>
                <a:pathLst>
                  <a:path w="42" h="36">
                    <a:moveTo>
                      <a:pt x="42" y="16"/>
                    </a:moveTo>
                    <a:lnTo>
                      <a:pt x="42" y="36"/>
                    </a:lnTo>
                    <a:lnTo>
                      <a:pt x="0" y="24"/>
                    </a:lnTo>
                    <a:lnTo>
                      <a:pt x="0" y="0"/>
                    </a:lnTo>
                    <a:lnTo>
                      <a:pt x="42" y="16"/>
                    </a:lnTo>
                    <a:close/>
                  </a:path>
                </a:pathLst>
              </a:custGeom>
              <a:grpFill/>
              <a:ln>
                <a:noFill/>
              </a:ln>
            </p:spPr>
            <p:txBody>
              <a:bodyPr vert="horz" wrap="square" lIns="91440" tIns="45720" rIns="91440" bIns="45720" numCol="1" anchor="t" anchorCtr="0" compatLnSpc="1"/>
              <a:lstStyle/>
              <a:p>
                <a:endParaRPr lang="zh-CN" altLang="en-US"/>
              </a:p>
            </p:txBody>
          </p:sp>
          <p:sp>
            <p:nvSpPr>
              <p:cNvPr id="704" name="Freeform 1352"/>
              <p:cNvSpPr/>
              <p:nvPr/>
            </p:nvSpPr>
            <p:spPr bwMode="auto">
              <a:xfrm>
                <a:off x="5452" y="1774"/>
                <a:ext cx="22" cy="24"/>
              </a:xfrm>
              <a:custGeom>
                <a:avLst/>
                <a:gdLst>
                  <a:gd name="T0" fmla="*/ 22 w 22"/>
                  <a:gd name="T1" fmla="*/ 10 h 24"/>
                  <a:gd name="T2" fmla="*/ 22 w 22"/>
                  <a:gd name="T3" fmla="*/ 24 h 24"/>
                  <a:gd name="T4" fmla="*/ 0 w 22"/>
                  <a:gd name="T5" fmla="*/ 18 h 24"/>
                  <a:gd name="T6" fmla="*/ 0 w 22"/>
                  <a:gd name="T7" fmla="*/ 0 h 24"/>
                  <a:gd name="T8" fmla="*/ 22 w 22"/>
                  <a:gd name="T9" fmla="*/ 10 h 24"/>
                </a:gdLst>
                <a:ahLst/>
                <a:cxnLst>
                  <a:cxn ang="0">
                    <a:pos x="T0" y="T1"/>
                  </a:cxn>
                  <a:cxn ang="0">
                    <a:pos x="T2" y="T3"/>
                  </a:cxn>
                  <a:cxn ang="0">
                    <a:pos x="T4" y="T5"/>
                  </a:cxn>
                  <a:cxn ang="0">
                    <a:pos x="T6" y="T7"/>
                  </a:cxn>
                  <a:cxn ang="0">
                    <a:pos x="T8" y="T9"/>
                  </a:cxn>
                </a:cxnLst>
                <a:rect l="0" t="0" r="r" b="b"/>
                <a:pathLst>
                  <a:path w="22" h="24">
                    <a:moveTo>
                      <a:pt x="22" y="10"/>
                    </a:moveTo>
                    <a:lnTo>
                      <a:pt x="22" y="24"/>
                    </a:lnTo>
                    <a:lnTo>
                      <a:pt x="0" y="18"/>
                    </a:lnTo>
                    <a:lnTo>
                      <a:pt x="0" y="0"/>
                    </a:lnTo>
                    <a:lnTo>
                      <a:pt x="22" y="10"/>
                    </a:lnTo>
                    <a:close/>
                  </a:path>
                </a:pathLst>
              </a:custGeom>
              <a:grpFill/>
              <a:ln>
                <a:noFill/>
              </a:ln>
            </p:spPr>
            <p:txBody>
              <a:bodyPr vert="horz" wrap="square" lIns="91440" tIns="45720" rIns="91440" bIns="45720" numCol="1" anchor="t" anchorCtr="0" compatLnSpc="1"/>
              <a:lstStyle/>
              <a:p>
                <a:endParaRPr lang="zh-CN" altLang="en-US"/>
              </a:p>
            </p:txBody>
          </p:sp>
          <p:sp>
            <p:nvSpPr>
              <p:cNvPr id="705" name="Freeform 1353"/>
              <p:cNvSpPr/>
              <p:nvPr/>
            </p:nvSpPr>
            <p:spPr bwMode="auto">
              <a:xfrm>
                <a:off x="5320" y="1780"/>
                <a:ext cx="24" cy="36"/>
              </a:xfrm>
              <a:custGeom>
                <a:avLst/>
                <a:gdLst>
                  <a:gd name="T0" fmla="*/ 0 w 24"/>
                  <a:gd name="T1" fmla="*/ 0 h 36"/>
                  <a:gd name="T2" fmla="*/ 24 w 24"/>
                  <a:gd name="T3" fmla="*/ 6 h 36"/>
                  <a:gd name="T4" fmla="*/ 24 w 24"/>
                  <a:gd name="T5" fmla="*/ 36 h 36"/>
                  <a:gd name="T6" fmla="*/ 0 w 24"/>
                  <a:gd name="T7" fmla="*/ 32 h 36"/>
                  <a:gd name="T8" fmla="*/ 0 w 24"/>
                  <a:gd name="T9" fmla="*/ 0 h 36"/>
                </a:gdLst>
                <a:ahLst/>
                <a:cxnLst>
                  <a:cxn ang="0">
                    <a:pos x="T0" y="T1"/>
                  </a:cxn>
                  <a:cxn ang="0">
                    <a:pos x="T2" y="T3"/>
                  </a:cxn>
                  <a:cxn ang="0">
                    <a:pos x="T4" y="T5"/>
                  </a:cxn>
                  <a:cxn ang="0">
                    <a:pos x="T6" y="T7"/>
                  </a:cxn>
                  <a:cxn ang="0">
                    <a:pos x="T8" y="T9"/>
                  </a:cxn>
                </a:cxnLst>
                <a:rect l="0" t="0" r="r" b="b"/>
                <a:pathLst>
                  <a:path w="24" h="36">
                    <a:moveTo>
                      <a:pt x="0" y="0"/>
                    </a:moveTo>
                    <a:lnTo>
                      <a:pt x="24" y="6"/>
                    </a:lnTo>
                    <a:lnTo>
                      <a:pt x="24" y="36"/>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6" name="Freeform 1354"/>
              <p:cNvSpPr/>
              <p:nvPr/>
            </p:nvSpPr>
            <p:spPr bwMode="auto">
              <a:xfrm>
                <a:off x="5358" y="1790"/>
                <a:ext cx="36" cy="32"/>
              </a:xfrm>
              <a:custGeom>
                <a:avLst/>
                <a:gdLst>
                  <a:gd name="T0" fmla="*/ 36 w 36"/>
                  <a:gd name="T1" fmla="*/ 8 h 32"/>
                  <a:gd name="T2" fmla="*/ 36 w 36"/>
                  <a:gd name="T3" fmla="*/ 32 h 32"/>
                  <a:gd name="T4" fmla="*/ 0 w 36"/>
                  <a:gd name="T5" fmla="*/ 28 h 32"/>
                  <a:gd name="T6" fmla="*/ 0 w 36"/>
                  <a:gd name="T7" fmla="*/ 0 h 32"/>
                  <a:gd name="T8" fmla="*/ 36 w 36"/>
                  <a:gd name="T9" fmla="*/ 8 h 32"/>
                </a:gdLst>
                <a:ahLst/>
                <a:cxnLst>
                  <a:cxn ang="0">
                    <a:pos x="T0" y="T1"/>
                  </a:cxn>
                  <a:cxn ang="0">
                    <a:pos x="T2" y="T3"/>
                  </a:cxn>
                  <a:cxn ang="0">
                    <a:pos x="T4" y="T5"/>
                  </a:cxn>
                  <a:cxn ang="0">
                    <a:pos x="T6" y="T7"/>
                  </a:cxn>
                  <a:cxn ang="0">
                    <a:pos x="T8" y="T9"/>
                  </a:cxn>
                </a:cxnLst>
                <a:rect l="0" t="0" r="r" b="b"/>
                <a:pathLst>
                  <a:path w="36" h="32">
                    <a:moveTo>
                      <a:pt x="36" y="8"/>
                    </a:moveTo>
                    <a:lnTo>
                      <a:pt x="36" y="32"/>
                    </a:lnTo>
                    <a:lnTo>
                      <a:pt x="0" y="28"/>
                    </a:lnTo>
                    <a:lnTo>
                      <a:pt x="0" y="0"/>
                    </a:lnTo>
                    <a:lnTo>
                      <a:pt x="36" y="8"/>
                    </a:lnTo>
                    <a:close/>
                  </a:path>
                </a:pathLst>
              </a:custGeom>
              <a:grpFill/>
              <a:ln>
                <a:noFill/>
              </a:ln>
            </p:spPr>
            <p:txBody>
              <a:bodyPr vert="horz" wrap="square" lIns="91440" tIns="45720" rIns="91440" bIns="45720" numCol="1" anchor="t" anchorCtr="0" compatLnSpc="1"/>
              <a:lstStyle/>
              <a:p>
                <a:endParaRPr lang="zh-CN" altLang="en-US"/>
              </a:p>
            </p:txBody>
          </p:sp>
          <p:sp>
            <p:nvSpPr>
              <p:cNvPr id="707" name="Freeform 1355"/>
              <p:cNvSpPr/>
              <p:nvPr/>
            </p:nvSpPr>
            <p:spPr bwMode="auto">
              <a:xfrm>
                <a:off x="5408" y="1802"/>
                <a:ext cx="20" cy="26"/>
              </a:xfrm>
              <a:custGeom>
                <a:avLst/>
                <a:gdLst>
                  <a:gd name="T0" fmla="*/ 0 w 20"/>
                  <a:gd name="T1" fmla="*/ 0 h 26"/>
                  <a:gd name="T2" fmla="*/ 20 w 20"/>
                  <a:gd name="T3" fmla="*/ 6 h 26"/>
                  <a:gd name="T4" fmla="*/ 20 w 20"/>
                  <a:gd name="T5" fmla="*/ 26 h 26"/>
                  <a:gd name="T6" fmla="*/ 0 w 20"/>
                  <a:gd name="T7" fmla="*/ 22 h 26"/>
                  <a:gd name="T8" fmla="*/ 0 w 20"/>
                  <a:gd name="T9" fmla="*/ 0 h 26"/>
                </a:gdLst>
                <a:ahLst/>
                <a:cxnLst>
                  <a:cxn ang="0">
                    <a:pos x="T0" y="T1"/>
                  </a:cxn>
                  <a:cxn ang="0">
                    <a:pos x="T2" y="T3"/>
                  </a:cxn>
                  <a:cxn ang="0">
                    <a:pos x="T4" y="T5"/>
                  </a:cxn>
                  <a:cxn ang="0">
                    <a:pos x="T6" y="T7"/>
                  </a:cxn>
                  <a:cxn ang="0">
                    <a:pos x="T8" y="T9"/>
                  </a:cxn>
                </a:cxnLst>
                <a:rect l="0" t="0" r="r" b="b"/>
                <a:pathLst>
                  <a:path w="20" h="26">
                    <a:moveTo>
                      <a:pt x="0" y="0"/>
                    </a:moveTo>
                    <a:lnTo>
                      <a:pt x="20" y="6"/>
                    </a:lnTo>
                    <a:lnTo>
                      <a:pt x="20" y="26"/>
                    </a:lnTo>
                    <a:lnTo>
                      <a:pt x="0" y="2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08" name="Freeform 1356"/>
              <p:cNvSpPr/>
              <p:nvPr/>
            </p:nvSpPr>
            <p:spPr bwMode="auto">
              <a:xfrm>
                <a:off x="5442" y="1812"/>
                <a:ext cx="32" cy="22"/>
              </a:xfrm>
              <a:custGeom>
                <a:avLst/>
                <a:gdLst>
                  <a:gd name="T0" fmla="*/ 32 w 32"/>
                  <a:gd name="T1" fmla="*/ 8 h 22"/>
                  <a:gd name="T2" fmla="*/ 32 w 32"/>
                  <a:gd name="T3" fmla="*/ 22 h 22"/>
                  <a:gd name="T4" fmla="*/ 0 w 32"/>
                  <a:gd name="T5" fmla="*/ 18 h 22"/>
                  <a:gd name="T6" fmla="*/ 0 w 32"/>
                  <a:gd name="T7" fmla="*/ 0 h 22"/>
                  <a:gd name="T8" fmla="*/ 10 w 32"/>
                  <a:gd name="T9" fmla="*/ 2 h 22"/>
                  <a:gd name="T10" fmla="*/ 32 w 32"/>
                  <a:gd name="T11" fmla="*/ 8 h 22"/>
                </a:gdLst>
                <a:ahLst/>
                <a:cxnLst>
                  <a:cxn ang="0">
                    <a:pos x="T0" y="T1"/>
                  </a:cxn>
                  <a:cxn ang="0">
                    <a:pos x="T2" y="T3"/>
                  </a:cxn>
                  <a:cxn ang="0">
                    <a:pos x="T4" y="T5"/>
                  </a:cxn>
                  <a:cxn ang="0">
                    <a:pos x="T6" y="T7"/>
                  </a:cxn>
                  <a:cxn ang="0">
                    <a:pos x="T8" y="T9"/>
                  </a:cxn>
                  <a:cxn ang="0">
                    <a:pos x="T10" y="T11"/>
                  </a:cxn>
                </a:cxnLst>
                <a:rect l="0" t="0" r="r" b="b"/>
                <a:pathLst>
                  <a:path w="32" h="22">
                    <a:moveTo>
                      <a:pt x="32" y="8"/>
                    </a:moveTo>
                    <a:lnTo>
                      <a:pt x="32" y="22"/>
                    </a:lnTo>
                    <a:lnTo>
                      <a:pt x="0" y="18"/>
                    </a:lnTo>
                    <a:lnTo>
                      <a:pt x="0" y="0"/>
                    </a:lnTo>
                    <a:lnTo>
                      <a:pt x="10" y="2"/>
                    </a:lnTo>
                    <a:lnTo>
                      <a:pt x="32" y="8"/>
                    </a:lnTo>
                    <a:close/>
                  </a:path>
                </a:pathLst>
              </a:custGeom>
              <a:grpFill/>
              <a:ln>
                <a:noFill/>
              </a:ln>
            </p:spPr>
            <p:txBody>
              <a:bodyPr vert="horz" wrap="square" lIns="91440" tIns="45720" rIns="91440" bIns="45720" numCol="1" anchor="t" anchorCtr="0" compatLnSpc="1"/>
              <a:lstStyle/>
              <a:p>
                <a:endParaRPr lang="zh-CN" altLang="en-US"/>
              </a:p>
            </p:txBody>
          </p:sp>
          <p:sp>
            <p:nvSpPr>
              <p:cNvPr id="709" name="Freeform 1357"/>
              <p:cNvSpPr/>
              <p:nvPr/>
            </p:nvSpPr>
            <p:spPr bwMode="auto">
              <a:xfrm>
                <a:off x="5320" y="1836"/>
                <a:ext cx="38" cy="34"/>
              </a:xfrm>
              <a:custGeom>
                <a:avLst/>
                <a:gdLst>
                  <a:gd name="T0" fmla="*/ 0 w 38"/>
                  <a:gd name="T1" fmla="*/ 0 h 34"/>
                  <a:gd name="T2" fmla="*/ 38 w 38"/>
                  <a:gd name="T3" fmla="*/ 6 h 34"/>
                  <a:gd name="T4" fmla="*/ 38 w 38"/>
                  <a:gd name="T5" fmla="*/ 34 h 34"/>
                  <a:gd name="T6" fmla="*/ 0 w 38"/>
                  <a:gd name="T7" fmla="*/ 32 h 34"/>
                  <a:gd name="T8" fmla="*/ 0 w 38"/>
                  <a:gd name="T9" fmla="*/ 0 h 34"/>
                </a:gdLst>
                <a:ahLst/>
                <a:cxnLst>
                  <a:cxn ang="0">
                    <a:pos x="T0" y="T1"/>
                  </a:cxn>
                  <a:cxn ang="0">
                    <a:pos x="T2" y="T3"/>
                  </a:cxn>
                  <a:cxn ang="0">
                    <a:pos x="T4" y="T5"/>
                  </a:cxn>
                  <a:cxn ang="0">
                    <a:pos x="T6" y="T7"/>
                  </a:cxn>
                  <a:cxn ang="0">
                    <a:pos x="T8" y="T9"/>
                  </a:cxn>
                </a:cxnLst>
                <a:rect l="0" t="0" r="r" b="b"/>
                <a:pathLst>
                  <a:path w="38" h="34">
                    <a:moveTo>
                      <a:pt x="0" y="0"/>
                    </a:moveTo>
                    <a:lnTo>
                      <a:pt x="38" y="6"/>
                    </a:lnTo>
                    <a:lnTo>
                      <a:pt x="38" y="34"/>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0" name="Freeform 1358"/>
              <p:cNvSpPr/>
              <p:nvPr/>
            </p:nvSpPr>
            <p:spPr bwMode="auto">
              <a:xfrm>
                <a:off x="5390" y="1846"/>
                <a:ext cx="18" cy="26"/>
              </a:xfrm>
              <a:custGeom>
                <a:avLst/>
                <a:gdLst>
                  <a:gd name="T0" fmla="*/ 0 w 18"/>
                  <a:gd name="T1" fmla="*/ 0 h 26"/>
                  <a:gd name="T2" fmla="*/ 18 w 18"/>
                  <a:gd name="T3" fmla="*/ 2 h 26"/>
                  <a:gd name="T4" fmla="*/ 18 w 18"/>
                  <a:gd name="T5" fmla="*/ 26 h 26"/>
                  <a:gd name="T6" fmla="*/ 0 w 18"/>
                  <a:gd name="T7" fmla="*/ 24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lnTo>
                      <a:pt x="18" y="2"/>
                    </a:lnTo>
                    <a:lnTo>
                      <a:pt x="18" y="26"/>
                    </a:lnTo>
                    <a:lnTo>
                      <a:pt x="0" y="24"/>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1" name="Freeform 1359"/>
              <p:cNvSpPr/>
              <p:nvPr/>
            </p:nvSpPr>
            <p:spPr bwMode="auto">
              <a:xfrm>
                <a:off x="5424" y="1850"/>
                <a:ext cx="50" cy="24"/>
              </a:xfrm>
              <a:custGeom>
                <a:avLst/>
                <a:gdLst>
                  <a:gd name="T0" fmla="*/ 50 w 50"/>
                  <a:gd name="T1" fmla="*/ 8 h 24"/>
                  <a:gd name="T2" fmla="*/ 50 w 50"/>
                  <a:gd name="T3" fmla="*/ 24 h 24"/>
                  <a:gd name="T4" fmla="*/ 0 w 50"/>
                  <a:gd name="T5" fmla="*/ 22 h 24"/>
                  <a:gd name="T6" fmla="*/ 0 w 50"/>
                  <a:gd name="T7" fmla="*/ 0 h 24"/>
                  <a:gd name="T8" fmla="*/ 50 w 50"/>
                  <a:gd name="T9" fmla="*/ 8 h 24"/>
                </a:gdLst>
                <a:ahLst/>
                <a:cxnLst>
                  <a:cxn ang="0">
                    <a:pos x="T0" y="T1"/>
                  </a:cxn>
                  <a:cxn ang="0">
                    <a:pos x="T2" y="T3"/>
                  </a:cxn>
                  <a:cxn ang="0">
                    <a:pos x="T4" y="T5"/>
                  </a:cxn>
                  <a:cxn ang="0">
                    <a:pos x="T6" y="T7"/>
                  </a:cxn>
                  <a:cxn ang="0">
                    <a:pos x="T8" y="T9"/>
                  </a:cxn>
                </a:cxnLst>
                <a:rect l="0" t="0" r="r" b="b"/>
                <a:pathLst>
                  <a:path w="50" h="24">
                    <a:moveTo>
                      <a:pt x="50" y="8"/>
                    </a:moveTo>
                    <a:lnTo>
                      <a:pt x="50" y="24"/>
                    </a:lnTo>
                    <a:lnTo>
                      <a:pt x="0" y="22"/>
                    </a:lnTo>
                    <a:lnTo>
                      <a:pt x="0" y="0"/>
                    </a:lnTo>
                    <a:lnTo>
                      <a:pt x="50" y="8"/>
                    </a:lnTo>
                    <a:close/>
                  </a:path>
                </a:pathLst>
              </a:custGeom>
              <a:grpFill/>
              <a:ln>
                <a:noFill/>
              </a:ln>
            </p:spPr>
            <p:txBody>
              <a:bodyPr vert="horz" wrap="square" lIns="91440" tIns="45720" rIns="91440" bIns="45720" numCol="1" anchor="t" anchorCtr="0" compatLnSpc="1"/>
              <a:lstStyle/>
              <a:p>
                <a:endParaRPr lang="zh-CN" altLang="en-US"/>
              </a:p>
            </p:txBody>
          </p:sp>
          <p:sp>
            <p:nvSpPr>
              <p:cNvPr id="712" name="Freeform 1360"/>
              <p:cNvSpPr/>
              <p:nvPr/>
            </p:nvSpPr>
            <p:spPr bwMode="auto">
              <a:xfrm>
                <a:off x="5320" y="1892"/>
                <a:ext cx="24" cy="32"/>
              </a:xfrm>
              <a:custGeom>
                <a:avLst/>
                <a:gdLst>
                  <a:gd name="T0" fmla="*/ 0 w 24"/>
                  <a:gd name="T1" fmla="*/ 0 h 32"/>
                  <a:gd name="T2" fmla="*/ 24 w 24"/>
                  <a:gd name="T3" fmla="*/ 0 h 32"/>
                  <a:gd name="T4" fmla="*/ 24 w 24"/>
                  <a:gd name="T5" fmla="*/ 30 h 32"/>
                  <a:gd name="T6" fmla="*/ 0 w 24"/>
                  <a:gd name="T7" fmla="*/ 32 h 32"/>
                  <a:gd name="T8" fmla="*/ 0 w 24"/>
                  <a:gd name="T9" fmla="*/ 0 h 32"/>
                </a:gdLst>
                <a:ahLst/>
                <a:cxnLst>
                  <a:cxn ang="0">
                    <a:pos x="T0" y="T1"/>
                  </a:cxn>
                  <a:cxn ang="0">
                    <a:pos x="T2" y="T3"/>
                  </a:cxn>
                  <a:cxn ang="0">
                    <a:pos x="T4" y="T5"/>
                  </a:cxn>
                  <a:cxn ang="0">
                    <a:pos x="T6" y="T7"/>
                  </a:cxn>
                  <a:cxn ang="0">
                    <a:pos x="T8" y="T9"/>
                  </a:cxn>
                </a:cxnLst>
                <a:rect l="0" t="0" r="r" b="b"/>
                <a:pathLst>
                  <a:path w="24" h="32">
                    <a:moveTo>
                      <a:pt x="0" y="0"/>
                    </a:moveTo>
                    <a:lnTo>
                      <a:pt x="24" y="0"/>
                    </a:lnTo>
                    <a:lnTo>
                      <a:pt x="24" y="30"/>
                    </a:lnTo>
                    <a:lnTo>
                      <a:pt x="0" y="32"/>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3" name="Freeform 1361"/>
              <p:cNvSpPr/>
              <p:nvPr/>
            </p:nvSpPr>
            <p:spPr bwMode="auto">
              <a:xfrm>
                <a:off x="5358" y="1892"/>
                <a:ext cx="36" cy="28"/>
              </a:xfrm>
              <a:custGeom>
                <a:avLst/>
                <a:gdLst>
                  <a:gd name="T0" fmla="*/ 36 w 36"/>
                  <a:gd name="T1" fmla="*/ 2 h 28"/>
                  <a:gd name="T2" fmla="*/ 36 w 36"/>
                  <a:gd name="T3" fmla="*/ 26 h 28"/>
                  <a:gd name="T4" fmla="*/ 0 w 36"/>
                  <a:gd name="T5" fmla="*/ 28 h 28"/>
                  <a:gd name="T6" fmla="*/ 0 w 36"/>
                  <a:gd name="T7" fmla="*/ 0 h 28"/>
                  <a:gd name="T8" fmla="*/ 36 w 36"/>
                  <a:gd name="T9" fmla="*/ 2 h 28"/>
                </a:gdLst>
                <a:ahLst/>
                <a:cxnLst>
                  <a:cxn ang="0">
                    <a:pos x="T0" y="T1"/>
                  </a:cxn>
                  <a:cxn ang="0">
                    <a:pos x="T2" y="T3"/>
                  </a:cxn>
                  <a:cxn ang="0">
                    <a:pos x="T4" y="T5"/>
                  </a:cxn>
                  <a:cxn ang="0">
                    <a:pos x="T6" y="T7"/>
                  </a:cxn>
                  <a:cxn ang="0">
                    <a:pos x="T8" y="T9"/>
                  </a:cxn>
                </a:cxnLst>
                <a:rect l="0" t="0" r="r" b="b"/>
                <a:pathLst>
                  <a:path w="36" h="28">
                    <a:moveTo>
                      <a:pt x="36" y="2"/>
                    </a:moveTo>
                    <a:lnTo>
                      <a:pt x="36" y="26"/>
                    </a:lnTo>
                    <a:lnTo>
                      <a:pt x="0" y="28"/>
                    </a:lnTo>
                    <a:lnTo>
                      <a:pt x="0" y="0"/>
                    </a:lnTo>
                    <a:lnTo>
                      <a:pt x="36" y="2"/>
                    </a:lnTo>
                    <a:close/>
                  </a:path>
                </a:pathLst>
              </a:custGeom>
              <a:grpFill/>
              <a:ln>
                <a:noFill/>
              </a:ln>
            </p:spPr>
            <p:txBody>
              <a:bodyPr vert="horz" wrap="square" lIns="91440" tIns="45720" rIns="91440" bIns="45720" numCol="1" anchor="t" anchorCtr="0" compatLnSpc="1"/>
              <a:lstStyle/>
              <a:p>
                <a:endParaRPr lang="zh-CN" altLang="en-US"/>
              </a:p>
            </p:txBody>
          </p:sp>
          <p:sp>
            <p:nvSpPr>
              <p:cNvPr id="714" name="Freeform 1362"/>
              <p:cNvSpPr/>
              <p:nvPr/>
            </p:nvSpPr>
            <p:spPr bwMode="auto">
              <a:xfrm>
                <a:off x="5424" y="1894"/>
                <a:ext cx="22" cy="20"/>
              </a:xfrm>
              <a:custGeom>
                <a:avLst/>
                <a:gdLst>
                  <a:gd name="T0" fmla="*/ 0 w 22"/>
                  <a:gd name="T1" fmla="*/ 0 h 20"/>
                  <a:gd name="T2" fmla="*/ 22 w 22"/>
                  <a:gd name="T3" fmla="*/ 0 h 20"/>
                  <a:gd name="T4" fmla="*/ 22 w 22"/>
                  <a:gd name="T5" fmla="*/ 18 h 20"/>
                  <a:gd name="T6" fmla="*/ 0 w 22"/>
                  <a:gd name="T7" fmla="*/ 20 h 20"/>
                  <a:gd name="T8" fmla="*/ 0 w 22"/>
                  <a:gd name="T9" fmla="*/ 0 h 20"/>
                </a:gdLst>
                <a:ahLst/>
                <a:cxnLst>
                  <a:cxn ang="0">
                    <a:pos x="T0" y="T1"/>
                  </a:cxn>
                  <a:cxn ang="0">
                    <a:pos x="T2" y="T3"/>
                  </a:cxn>
                  <a:cxn ang="0">
                    <a:pos x="T4" y="T5"/>
                  </a:cxn>
                  <a:cxn ang="0">
                    <a:pos x="T6" y="T7"/>
                  </a:cxn>
                  <a:cxn ang="0">
                    <a:pos x="T8" y="T9"/>
                  </a:cxn>
                </a:cxnLst>
                <a:rect l="0" t="0" r="r" b="b"/>
                <a:pathLst>
                  <a:path w="22" h="20">
                    <a:moveTo>
                      <a:pt x="0" y="0"/>
                    </a:moveTo>
                    <a:lnTo>
                      <a:pt x="22" y="0"/>
                    </a:lnTo>
                    <a:lnTo>
                      <a:pt x="22" y="18"/>
                    </a:lnTo>
                    <a:lnTo>
                      <a:pt x="0" y="20"/>
                    </a:lnTo>
                    <a:lnTo>
                      <a:pt x="0" y="0"/>
                    </a:lnTo>
                    <a:close/>
                  </a:path>
                </a:pathLst>
              </a:custGeom>
              <a:grpFill/>
              <a:ln>
                <a:noFill/>
              </a:ln>
            </p:spPr>
            <p:txBody>
              <a:bodyPr vert="horz" wrap="square" lIns="91440" tIns="45720" rIns="91440" bIns="45720" numCol="1" anchor="t" anchorCtr="0" compatLnSpc="1"/>
              <a:lstStyle/>
              <a:p>
                <a:endParaRPr lang="zh-CN" altLang="en-US"/>
              </a:p>
            </p:txBody>
          </p:sp>
          <p:sp>
            <p:nvSpPr>
              <p:cNvPr id="715" name="Freeform 1363"/>
              <p:cNvSpPr/>
              <p:nvPr/>
            </p:nvSpPr>
            <p:spPr bwMode="auto">
              <a:xfrm>
                <a:off x="5462" y="1894"/>
                <a:ext cx="12" cy="18"/>
              </a:xfrm>
              <a:custGeom>
                <a:avLst/>
                <a:gdLst>
                  <a:gd name="T0" fmla="*/ 12 w 12"/>
                  <a:gd name="T1" fmla="*/ 0 h 18"/>
                  <a:gd name="T2" fmla="*/ 12 w 12"/>
                  <a:gd name="T3" fmla="*/ 16 h 18"/>
                  <a:gd name="T4" fmla="*/ 0 w 12"/>
                  <a:gd name="T5" fmla="*/ 18 h 18"/>
                  <a:gd name="T6" fmla="*/ 0 w 12"/>
                  <a:gd name="T7" fmla="*/ 0 h 18"/>
                  <a:gd name="T8" fmla="*/ 12 w 12"/>
                  <a:gd name="T9" fmla="*/ 0 h 18"/>
                </a:gdLst>
                <a:ahLst/>
                <a:cxnLst>
                  <a:cxn ang="0">
                    <a:pos x="T0" y="T1"/>
                  </a:cxn>
                  <a:cxn ang="0">
                    <a:pos x="T2" y="T3"/>
                  </a:cxn>
                  <a:cxn ang="0">
                    <a:pos x="T4" y="T5"/>
                  </a:cxn>
                  <a:cxn ang="0">
                    <a:pos x="T6" y="T7"/>
                  </a:cxn>
                  <a:cxn ang="0">
                    <a:pos x="T8" y="T9"/>
                  </a:cxn>
                </a:cxnLst>
                <a:rect l="0" t="0" r="r" b="b"/>
                <a:pathLst>
                  <a:path w="12" h="18">
                    <a:moveTo>
                      <a:pt x="12" y="0"/>
                    </a:moveTo>
                    <a:lnTo>
                      <a:pt x="12" y="16"/>
                    </a:lnTo>
                    <a:lnTo>
                      <a:pt x="0" y="18"/>
                    </a:lnTo>
                    <a:lnTo>
                      <a:pt x="0" y="0"/>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16" name="Freeform 1364"/>
              <p:cNvSpPr/>
              <p:nvPr/>
            </p:nvSpPr>
            <p:spPr bwMode="auto">
              <a:xfrm>
                <a:off x="5320" y="1942"/>
                <a:ext cx="58" cy="39"/>
              </a:xfrm>
              <a:custGeom>
                <a:avLst/>
                <a:gdLst>
                  <a:gd name="T0" fmla="*/ 0 w 58"/>
                  <a:gd name="T1" fmla="*/ 6 h 39"/>
                  <a:gd name="T2" fmla="*/ 58 w 58"/>
                  <a:gd name="T3" fmla="*/ 0 h 39"/>
                  <a:gd name="T4" fmla="*/ 58 w 58"/>
                  <a:gd name="T5" fmla="*/ 27 h 39"/>
                  <a:gd name="T6" fmla="*/ 0 w 58"/>
                  <a:gd name="T7" fmla="*/ 39 h 39"/>
                  <a:gd name="T8" fmla="*/ 0 w 58"/>
                  <a:gd name="T9" fmla="*/ 6 h 39"/>
                </a:gdLst>
                <a:ahLst/>
                <a:cxnLst>
                  <a:cxn ang="0">
                    <a:pos x="T0" y="T1"/>
                  </a:cxn>
                  <a:cxn ang="0">
                    <a:pos x="T2" y="T3"/>
                  </a:cxn>
                  <a:cxn ang="0">
                    <a:pos x="T4" y="T5"/>
                  </a:cxn>
                  <a:cxn ang="0">
                    <a:pos x="T6" y="T7"/>
                  </a:cxn>
                  <a:cxn ang="0">
                    <a:pos x="T8" y="T9"/>
                  </a:cxn>
                </a:cxnLst>
                <a:rect l="0" t="0" r="r" b="b"/>
                <a:pathLst>
                  <a:path w="58" h="39">
                    <a:moveTo>
                      <a:pt x="0" y="6"/>
                    </a:moveTo>
                    <a:lnTo>
                      <a:pt x="58" y="0"/>
                    </a:lnTo>
                    <a:lnTo>
                      <a:pt x="58" y="27"/>
                    </a:lnTo>
                    <a:lnTo>
                      <a:pt x="0" y="39"/>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17" name="Freeform 1365"/>
              <p:cNvSpPr/>
              <p:nvPr/>
            </p:nvSpPr>
            <p:spPr bwMode="auto">
              <a:xfrm>
                <a:off x="5394" y="1938"/>
                <a:ext cx="14" cy="27"/>
              </a:xfrm>
              <a:custGeom>
                <a:avLst/>
                <a:gdLst>
                  <a:gd name="T0" fmla="*/ 14 w 14"/>
                  <a:gd name="T1" fmla="*/ 0 h 27"/>
                  <a:gd name="T2" fmla="*/ 14 w 14"/>
                  <a:gd name="T3" fmla="*/ 22 h 27"/>
                  <a:gd name="T4" fmla="*/ 0 w 14"/>
                  <a:gd name="T5" fmla="*/ 27 h 27"/>
                  <a:gd name="T6" fmla="*/ 0 w 14"/>
                  <a:gd name="T7" fmla="*/ 2 h 27"/>
                  <a:gd name="T8" fmla="*/ 14 w 14"/>
                  <a:gd name="T9" fmla="*/ 0 h 27"/>
                </a:gdLst>
                <a:ahLst/>
                <a:cxnLst>
                  <a:cxn ang="0">
                    <a:pos x="T0" y="T1"/>
                  </a:cxn>
                  <a:cxn ang="0">
                    <a:pos x="T2" y="T3"/>
                  </a:cxn>
                  <a:cxn ang="0">
                    <a:pos x="T4" y="T5"/>
                  </a:cxn>
                  <a:cxn ang="0">
                    <a:pos x="T6" y="T7"/>
                  </a:cxn>
                  <a:cxn ang="0">
                    <a:pos x="T8" y="T9"/>
                  </a:cxn>
                </a:cxnLst>
                <a:rect l="0" t="0" r="r" b="b"/>
                <a:pathLst>
                  <a:path w="14" h="27">
                    <a:moveTo>
                      <a:pt x="14" y="0"/>
                    </a:moveTo>
                    <a:lnTo>
                      <a:pt x="14" y="22"/>
                    </a:lnTo>
                    <a:lnTo>
                      <a:pt x="0" y="27"/>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18" name="Freeform 1366"/>
              <p:cNvSpPr/>
              <p:nvPr/>
            </p:nvSpPr>
            <p:spPr bwMode="auto">
              <a:xfrm>
                <a:off x="5422" y="1930"/>
                <a:ext cx="52" cy="28"/>
              </a:xfrm>
              <a:custGeom>
                <a:avLst/>
                <a:gdLst>
                  <a:gd name="T0" fmla="*/ 52 w 52"/>
                  <a:gd name="T1" fmla="*/ 0 h 28"/>
                  <a:gd name="T2" fmla="*/ 52 w 52"/>
                  <a:gd name="T3" fmla="*/ 16 h 28"/>
                  <a:gd name="T4" fmla="*/ 2 w 52"/>
                  <a:gd name="T5" fmla="*/ 28 h 28"/>
                  <a:gd name="T6" fmla="*/ 2 w 52"/>
                  <a:gd name="T7" fmla="*/ 8 h 28"/>
                  <a:gd name="T8" fmla="*/ 0 w 52"/>
                  <a:gd name="T9" fmla="*/ 6 h 28"/>
                  <a:gd name="T10" fmla="*/ 2 w 52"/>
                  <a:gd name="T11" fmla="*/ 6 h 28"/>
                  <a:gd name="T12" fmla="*/ 52 w 52"/>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2" h="28">
                    <a:moveTo>
                      <a:pt x="52" y="0"/>
                    </a:moveTo>
                    <a:lnTo>
                      <a:pt x="52" y="16"/>
                    </a:lnTo>
                    <a:lnTo>
                      <a:pt x="2" y="28"/>
                    </a:lnTo>
                    <a:lnTo>
                      <a:pt x="2" y="8"/>
                    </a:lnTo>
                    <a:lnTo>
                      <a:pt x="0" y="6"/>
                    </a:lnTo>
                    <a:lnTo>
                      <a:pt x="2" y="6"/>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19" name="Freeform 1367"/>
              <p:cNvSpPr/>
              <p:nvPr/>
            </p:nvSpPr>
            <p:spPr bwMode="auto">
              <a:xfrm>
                <a:off x="5320" y="1997"/>
                <a:ext cx="30" cy="38"/>
              </a:xfrm>
              <a:custGeom>
                <a:avLst/>
                <a:gdLst>
                  <a:gd name="T0" fmla="*/ 0 w 30"/>
                  <a:gd name="T1" fmla="*/ 6 h 38"/>
                  <a:gd name="T2" fmla="*/ 30 w 30"/>
                  <a:gd name="T3" fmla="*/ 0 h 38"/>
                  <a:gd name="T4" fmla="*/ 30 w 30"/>
                  <a:gd name="T5" fmla="*/ 28 h 38"/>
                  <a:gd name="T6" fmla="*/ 0 w 30"/>
                  <a:gd name="T7" fmla="*/ 38 h 38"/>
                  <a:gd name="T8" fmla="*/ 0 w 30"/>
                  <a:gd name="T9" fmla="*/ 6 h 38"/>
                </a:gdLst>
                <a:ahLst/>
                <a:cxnLst>
                  <a:cxn ang="0">
                    <a:pos x="T0" y="T1"/>
                  </a:cxn>
                  <a:cxn ang="0">
                    <a:pos x="T2" y="T3"/>
                  </a:cxn>
                  <a:cxn ang="0">
                    <a:pos x="T4" y="T5"/>
                  </a:cxn>
                  <a:cxn ang="0">
                    <a:pos x="T6" y="T7"/>
                  </a:cxn>
                  <a:cxn ang="0">
                    <a:pos x="T8" y="T9"/>
                  </a:cxn>
                </a:cxnLst>
                <a:rect l="0" t="0" r="r" b="b"/>
                <a:pathLst>
                  <a:path w="30" h="38">
                    <a:moveTo>
                      <a:pt x="0" y="6"/>
                    </a:moveTo>
                    <a:lnTo>
                      <a:pt x="30" y="0"/>
                    </a:lnTo>
                    <a:lnTo>
                      <a:pt x="30"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0" name="Freeform 1368"/>
              <p:cNvSpPr/>
              <p:nvPr/>
            </p:nvSpPr>
            <p:spPr bwMode="auto">
              <a:xfrm>
                <a:off x="5364" y="1987"/>
                <a:ext cx="30" cy="34"/>
              </a:xfrm>
              <a:custGeom>
                <a:avLst/>
                <a:gdLst>
                  <a:gd name="T0" fmla="*/ 30 w 30"/>
                  <a:gd name="T1" fmla="*/ 0 h 34"/>
                  <a:gd name="T2" fmla="*/ 30 w 30"/>
                  <a:gd name="T3" fmla="*/ 24 h 34"/>
                  <a:gd name="T4" fmla="*/ 0 w 30"/>
                  <a:gd name="T5" fmla="*/ 34 h 34"/>
                  <a:gd name="T6" fmla="*/ 0 w 30"/>
                  <a:gd name="T7" fmla="*/ 6 h 34"/>
                  <a:gd name="T8" fmla="*/ 30 w 30"/>
                  <a:gd name="T9" fmla="*/ 0 h 34"/>
                </a:gdLst>
                <a:ahLst/>
                <a:cxnLst>
                  <a:cxn ang="0">
                    <a:pos x="T0" y="T1"/>
                  </a:cxn>
                  <a:cxn ang="0">
                    <a:pos x="T2" y="T3"/>
                  </a:cxn>
                  <a:cxn ang="0">
                    <a:pos x="T4" y="T5"/>
                  </a:cxn>
                  <a:cxn ang="0">
                    <a:pos x="T6" y="T7"/>
                  </a:cxn>
                  <a:cxn ang="0">
                    <a:pos x="T8" y="T9"/>
                  </a:cxn>
                </a:cxnLst>
                <a:rect l="0" t="0" r="r" b="b"/>
                <a:pathLst>
                  <a:path w="30" h="34">
                    <a:moveTo>
                      <a:pt x="30" y="0"/>
                    </a:moveTo>
                    <a:lnTo>
                      <a:pt x="30" y="24"/>
                    </a:lnTo>
                    <a:lnTo>
                      <a:pt x="0" y="34"/>
                    </a:lnTo>
                    <a:lnTo>
                      <a:pt x="0" y="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21" name="Freeform 1369"/>
              <p:cNvSpPr/>
              <p:nvPr/>
            </p:nvSpPr>
            <p:spPr bwMode="auto">
              <a:xfrm>
                <a:off x="5424" y="1977"/>
                <a:ext cx="20" cy="24"/>
              </a:xfrm>
              <a:custGeom>
                <a:avLst/>
                <a:gdLst>
                  <a:gd name="T0" fmla="*/ 0 w 20"/>
                  <a:gd name="T1" fmla="*/ 4 h 24"/>
                  <a:gd name="T2" fmla="*/ 20 w 20"/>
                  <a:gd name="T3" fmla="*/ 0 h 24"/>
                  <a:gd name="T4" fmla="*/ 20 w 20"/>
                  <a:gd name="T5" fmla="*/ 18 h 24"/>
                  <a:gd name="T6" fmla="*/ 0 w 20"/>
                  <a:gd name="T7" fmla="*/ 24 h 24"/>
                  <a:gd name="T8" fmla="*/ 0 w 20"/>
                  <a:gd name="T9" fmla="*/ 4 h 24"/>
                  <a:gd name="T10" fmla="*/ 0 w 20"/>
                  <a:gd name="T11" fmla="*/ 4 h 24"/>
                  <a:gd name="T12" fmla="*/ 0 w 20"/>
                  <a:gd name="T13" fmla="*/ 4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0" y="4"/>
                    </a:moveTo>
                    <a:lnTo>
                      <a:pt x="20" y="0"/>
                    </a:lnTo>
                    <a:lnTo>
                      <a:pt x="20" y="18"/>
                    </a:lnTo>
                    <a:lnTo>
                      <a:pt x="0" y="24"/>
                    </a:lnTo>
                    <a:lnTo>
                      <a:pt x="0" y="4"/>
                    </a:lnTo>
                    <a:lnTo>
                      <a:pt x="0" y="4"/>
                    </a:lnTo>
                    <a:lnTo>
                      <a:pt x="0" y="4"/>
                    </a:lnTo>
                    <a:close/>
                  </a:path>
                </a:pathLst>
              </a:custGeom>
              <a:grpFill/>
              <a:ln>
                <a:noFill/>
              </a:ln>
            </p:spPr>
            <p:txBody>
              <a:bodyPr vert="horz" wrap="square" lIns="91440" tIns="45720" rIns="91440" bIns="45720" numCol="1" anchor="t" anchorCtr="0" compatLnSpc="1"/>
              <a:lstStyle/>
              <a:p>
                <a:endParaRPr lang="zh-CN" altLang="en-US"/>
              </a:p>
            </p:txBody>
          </p:sp>
          <p:sp>
            <p:nvSpPr>
              <p:cNvPr id="722" name="Freeform 1370"/>
              <p:cNvSpPr/>
              <p:nvPr/>
            </p:nvSpPr>
            <p:spPr bwMode="auto">
              <a:xfrm>
                <a:off x="5460" y="1971"/>
                <a:ext cx="14" cy="20"/>
              </a:xfrm>
              <a:custGeom>
                <a:avLst/>
                <a:gdLst>
                  <a:gd name="T0" fmla="*/ 14 w 14"/>
                  <a:gd name="T1" fmla="*/ 0 h 20"/>
                  <a:gd name="T2" fmla="*/ 14 w 14"/>
                  <a:gd name="T3" fmla="*/ 14 h 20"/>
                  <a:gd name="T4" fmla="*/ 0 w 14"/>
                  <a:gd name="T5" fmla="*/ 20 h 20"/>
                  <a:gd name="T6" fmla="*/ 0 w 14"/>
                  <a:gd name="T7" fmla="*/ 2 h 20"/>
                  <a:gd name="T8" fmla="*/ 14 w 14"/>
                  <a:gd name="T9" fmla="*/ 0 h 20"/>
                </a:gdLst>
                <a:ahLst/>
                <a:cxnLst>
                  <a:cxn ang="0">
                    <a:pos x="T0" y="T1"/>
                  </a:cxn>
                  <a:cxn ang="0">
                    <a:pos x="T2" y="T3"/>
                  </a:cxn>
                  <a:cxn ang="0">
                    <a:pos x="T4" y="T5"/>
                  </a:cxn>
                  <a:cxn ang="0">
                    <a:pos x="T6" y="T7"/>
                  </a:cxn>
                  <a:cxn ang="0">
                    <a:pos x="T8" y="T9"/>
                  </a:cxn>
                </a:cxnLst>
                <a:rect l="0" t="0" r="r" b="b"/>
                <a:pathLst>
                  <a:path w="14" h="20">
                    <a:moveTo>
                      <a:pt x="14" y="0"/>
                    </a:moveTo>
                    <a:lnTo>
                      <a:pt x="14" y="14"/>
                    </a:lnTo>
                    <a:lnTo>
                      <a:pt x="0" y="20"/>
                    </a:lnTo>
                    <a:lnTo>
                      <a:pt x="0" y="2"/>
                    </a:lnTo>
                    <a:lnTo>
                      <a:pt x="14" y="0"/>
                    </a:lnTo>
                    <a:close/>
                  </a:path>
                </a:pathLst>
              </a:custGeom>
              <a:grpFill/>
              <a:ln>
                <a:noFill/>
              </a:ln>
            </p:spPr>
            <p:txBody>
              <a:bodyPr vert="horz" wrap="square" lIns="91440" tIns="45720" rIns="91440" bIns="45720" numCol="1" anchor="t" anchorCtr="0" compatLnSpc="1"/>
              <a:lstStyle/>
              <a:p>
                <a:endParaRPr lang="zh-CN" altLang="en-US"/>
              </a:p>
            </p:txBody>
          </p:sp>
          <p:sp>
            <p:nvSpPr>
              <p:cNvPr id="723" name="Freeform 1371"/>
              <p:cNvSpPr/>
              <p:nvPr/>
            </p:nvSpPr>
            <p:spPr bwMode="auto">
              <a:xfrm>
                <a:off x="5320" y="2055"/>
                <a:ext cx="22" cy="38"/>
              </a:xfrm>
              <a:custGeom>
                <a:avLst/>
                <a:gdLst>
                  <a:gd name="T0" fmla="*/ 0 w 22"/>
                  <a:gd name="T1" fmla="*/ 6 h 38"/>
                  <a:gd name="T2" fmla="*/ 22 w 22"/>
                  <a:gd name="T3" fmla="*/ 0 h 38"/>
                  <a:gd name="T4" fmla="*/ 22 w 22"/>
                  <a:gd name="T5" fmla="*/ 28 h 38"/>
                  <a:gd name="T6" fmla="*/ 0 w 22"/>
                  <a:gd name="T7" fmla="*/ 38 h 38"/>
                  <a:gd name="T8" fmla="*/ 0 w 22"/>
                  <a:gd name="T9" fmla="*/ 6 h 38"/>
                </a:gdLst>
                <a:ahLst/>
                <a:cxnLst>
                  <a:cxn ang="0">
                    <a:pos x="T0" y="T1"/>
                  </a:cxn>
                  <a:cxn ang="0">
                    <a:pos x="T2" y="T3"/>
                  </a:cxn>
                  <a:cxn ang="0">
                    <a:pos x="T4" y="T5"/>
                  </a:cxn>
                  <a:cxn ang="0">
                    <a:pos x="T6" y="T7"/>
                  </a:cxn>
                  <a:cxn ang="0">
                    <a:pos x="T8" y="T9"/>
                  </a:cxn>
                </a:cxnLst>
                <a:rect l="0" t="0" r="r" b="b"/>
                <a:pathLst>
                  <a:path w="22" h="38">
                    <a:moveTo>
                      <a:pt x="0" y="6"/>
                    </a:moveTo>
                    <a:lnTo>
                      <a:pt x="22" y="0"/>
                    </a:lnTo>
                    <a:lnTo>
                      <a:pt x="22" y="28"/>
                    </a:lnTo>
                    <a:lnTo>
                      <a:pt x="0" y="3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24" name="Freeform 1372"/>
              <p:cNvSpPr/>
              <p:nvPr/>
            </p:nvSpPr>
            <p:spPr bwMode="auto">
              <a:xfrm>
                <a:off x="5358" y="2027"/>
                <a:ext cx="64" cy="50"/>
              </a:xfrm>
              <a:custGeom>
                <a:avLst/>
                <a:gdLst>
                  <a:gd name="T0" fmla="*/ 64 w 64"/>
                  <a:gd name="T1" fmla="*/ 0 h 50"/>
                  <a:gd name="T2" fmla="*/ 64 w 64"/>
                  <a:gd name="T3" fmla="*/ 20 h 50"/>
                  <a:gd name="T4" fmla="*/ 0 w 64"/>
                  <a:gd name="T5" fmla="*/ 50 h 50"/>
                  <a:gd name="T6" fmla="*/ 0 w 64"/>
                  <a:gd name="T7" fmla="*/ 22 h 50"/>
                  <a:gd name="T8" fmla="*/ 64 w 64"/>
                  <a:gd name="T9" fmla="*/ 0 h 50"/>
                </a:gdLst>
                <a:ahLst/>
                <a:cxnLst>
                  <a:cxn ang="0">
                    <a:pos x="T0" y="T1"/>
                  </a:cxn>
                  <a:cxn ang="0">
                    <a:pos x="T2" y="T3"/>
                  </a:cxn>
                  <a:cxn ang="0">
                    <a:pos x="T4" y="T5"/>
                  </a:cxn>
                  <a:cxn ang="0">
                    <a:pos x="T6" y="T7"/>
                  </a:cxn>
                  <a:cxn ang="0">
                    <a:pos x="T8" y="T9"/>
                  </a:cxn>
                </a:cxnLst>
                <a:rect l="0" t="0" r="r" b="b"/>
                <a:pathLst>
                  <a:path w="64" h="50">
                    <a:moveTo>
                      <a:pt x="64" y="0"/>
                    </a:moveTo>
                    <a:lnTo>
                      <a:pt x="64" y="20"/>
                    </a:lnTo>
                    <a:lnTo>
                      <a:pt x="0" y="50"/>
                    </a:lnTo>
                    <a:lnTo>
                      <a:pt x="0" y="22"/>
                    </a:lnTo>
                    <a:lnTo>
                      <a:pt x="64" y="0"/>
                    </a:lnTo>
                    <a:close/>
                  </a:path>
                </a:pathLst>
              </a:custGeom>
              <a:grpFill/>
              <a:ln>
                <a:noFill/>
              </a:ln>
            </p:spPr>
            <p:txBody>
              <a:bodyPr vert="horz" wrap="square" lIns="91440" tIns="45720" rIns="91440" bIns="45720" numCol="1" anchor="t" anchorCtr="0" compatLnSpc="1"/>
              <a:lstStyle/>
              <a:p>
                <a:endParaRPr lang="zh-CN" altLang="en-US"/>
              </a:p>
            </p:txBody>
          </p:sp>
          <p:sp>
            <p:nvSpPr>
              <p:cNvPr id="725" name="Freeform 1373"/>
              <p:cNvSpPr/>
              <p:nvPr/>
            </p:nvSpPr>
            <p:spPr bwMode="auto">
              <a:xfrm>
                <a:off x="5436" y="2009"/>
                <a:ext cx="38" cy="32"/>
              </a:xfrm>
              <a:custGeom>
                <a:avLst/>
                <a:gdLst>
                  <a:gd name="T0" fmla="*/ 38 w 38"/>
                  <a:gd name="T1" fmla="*/ 0 h 32"/>
                  <a:gd name="T2" fmla="*/ 38 w 38"/>
                  <a:gd name="T3" fmla="*/ 16 h 32"/>
                  <a:gd name="T4" fmla="*/ 0 w 38"/>
                  <a:gd name="T5" fmla="*/ 32 h 32"/>
                  <a:gd name="T6" fmla="*/ 0 w 38"/>
                  <a:gd name="T7" fmla="*/ 12 h 32"/>
                  <a:gd name="T8" fmla="*/ 38 w 38"/>
                  <a:gd name="T9" fmla="*/ 0 h 32"/>
                </a:gdLst>
                <a:ahLst/>
                <a:cxnLst>
                  <a:cxn ang="0">
                    <a:pos x="T0" y="T1"/>
                  </a:cxn>
                  <a:cxn ang="0">
                    <a:pos x="T2" y="T3"/>
                  </a:cxn>
                  <a:cxn ang="0">
                    <a:pos x="T4" y="T5"/>
                  </a:cxn>
                  <a:cxn ang="0">
                    <a:pos x="T6" y="T7"/>
                  </a:cxn>
                  <a:cxn ang="0">
                    <a:pos x="T8" y="T9"/>
                  </a:cxn>
                </a:cxnLst>
                <a:rect l="0" t="0" r="r" b="b"/>
                <a:pathLst>
                  <a:path w="38" h="32">
                    <a:moveTo>
                      <a:pt x="38" y="0"/>
                    </a:moveTo>
                    <a:lnTo>
                      <a:pt x="38" y="16"/>
                    </a:lnTo>
                    <a:lnTo>
                      <a:pt x="0" y="32"/>
                    </a:lnTo>
                    <a:lnTo>
                      <a:pt x="0" y="12"/>
                    </a:lnTo>
                    <a:lnTo>
                      <a:pt x="38" y="0"/>
                    </a:lnTo>
                    <a:close/>
                  </a:path>
                </a:pathLst>
              </a:custGeom>
              <a:grpFill/>
              <a:ln>
                <a:noFill/>
              </a:ln>
            </p:spPr>
            <p:txBody>
              <a:bodyPr vert="horz" wrap="square" lIns="91440" tIns="45720" rIns="91440" bIns="45720" numCol="1" anchor="t" anchorCtr="0" compatLnSpc="1"/>
              <a:lstStyle/>
              <a:p>
                <a:endParaRPr lang="zh-CN" altLang="en-US"/>
              </a:p>
            </p:txBody>
          </p:sp>
          <p:sp>
            <p:nvSpPr>
              <p:cNvPr id="726" name="Freeform 1374"/>
              <p:cNvSpPr/>
              <p:nvPr/>
            </p:nvSpPr>
            <p:spPr bwMode="auto">
              <a:xfrm>
                <a:off x="5320" y="2097"/>
                <a:ext cx="42" cy="50"/>
              </a:xfrm>
              <a:custGeom>
                <a:avLst/>
                <a:gdLst>
                  <a:gd name="T0" fmla="*/ 0 w 42"/>
                  <a:gd name="T1" fmla="*/ 20 h 50"/>
                  <a:gd name="T2" fmla="*/ 42 w 42"/>
                  <a:gd name="T3" fmla="*/ 0 h 50"/>
                  <a:gd name="T4" fmla="*/ 42 w 42"/>
                  <a:gd name="T5" fmla="*/ 28 h 50"/>
                  <a:gd name="T6" fmla="*/ 0 w 42"/>
                  <a:gd name="T7" fmla="*/ 50 h 50"/>
                  <a:gd name="T8" fmla="*/ 0 w 42"/>
                  <a:gd name="T9" fmla="*/ 20 h 50"/>
                </a:gdLst>
                <a:ahLst/>
                <a:cxnLst>
                  <a:cxn ang="0">
                    <a:pos x="T0" y="T1"/>
                  </a:cxn>
                  <a:cxn ang="0">
                    <a:pos x="T2" y="T3"/>
                  </a:cxn>
                  <a:cxn ang="0">
                    <a:pos x="T4" y="T5"/>
                  </a:cxn>
                  <a:cxn ang="0">
                    <a:pos x="T6" y="T7"/>
                  </a:cxn>
                  <a:cxn ang="0">
                    <a:pos x="T8" y="T9"/>
                  </a:cxn>
                </a:cxnLst>
                <a:rect l="0" t="0" r="r" b="b"/>
                <a:pathLst>
                  <a:path w="42" h="50">
                    <a:moveTo>
                      <a:pt x="0" y="20"/>
                    </a:moveTo>
                    <a:lnTo>
                      <a:pt x="42" y="0"/>
                    </a:lnTo>
                    <a:lnTo>
                      <a:pt x="42" y="28"/>
                    </a:lnTo>
                    <a:lnTo>
                      <a:pt x="0" y="50"/>
                    </a:lnTo>
                    <a:lnTo>
                      <a:pt x="0" y="20"/>
                    </a:lnTo>
                    <a:close/>
                  </a:path>
                </a:pathLst>
              </a:custGeom>
              <a:grpFill/>
              <a:ln>
                <a:noFill/>
              </a:ln>
            </p:spPr>
            <p:txBody>
              <a:bodyPr vert="horz" wrap="square" lIns="91440" tIns="45720" rIns="91440" bIns="45720" numCol="1" anchor="t" anchorCtr="0" compatLnSpc="1"/>
              <a:lstStyle/>
              <a:p>
                <a:endParaRPr lang="zh-CN" altLang="en-US"/>
              </a:p>
            </p:txBody>
          </p:sp>
          <p:sp>
            <p:nvSpPr>
              <p:cNvPr id="727" name="Freeform 1375"/>
              <p:cNvSpPr/>
              <p:nvPr/>
            </p:nvSpPr>
            <p:spPr bwMode="auto">
              <a:xfrm>
                <a:off x="5392" y="2063"/>
                <a:ext cx="50" cy="46"/>
              </a:xfrm>
              <a:custGeom>
                <a:avLst/>
                <a:gdLst>
                  <a:gd name="T0" fmla="*/ 0 w 50"/>
                  <a:gd name="T1" fmla="*/ 22 h 46"/>
                  <a:gd name="T2" fmla="*/ 50 w 50"/>
                  <a:gd name="T3" fmla="*/ 0 h 46"/>
                  <a:gd name="T4" fmla="*/ 50 w 50"/>
                  <a:gd name="T5" fmla="*/ 20 h 46"/>
                  <a:gd name="T6" fmla="*/ 0 w 50"/>
                  <a:gd name="T7" fmla="*/ 46 h 46"/>
                  <a:gd name="T8" fmla="*/ 0 w 50"/>
                  <a:gd name="T9" fmla="*/ 22 h 46"/>
                </a:gdLst>
                <a:ahLst/>
                <a:cxnLst>
                  <a:cxn ang="0">
                    <a:pos x="T0" y="T1"/>
                  </a:cxn>
                  <a:cxn ang="0">
                    <a:pos x="T2" y="T3"/>
                  </a:cxn>
                  <a:cxn ang="0">
                    <a:pos x="T4" y="T5"/>
                  </a:cxn>
                  <a:cxn ang="0">
                    <a:pos x="T6" y="T7"/>
                  </a:cxn>
                  <a:cxn ang="0">
                    <a:pos x="T8" y="T9"/>
                  </a:cxn>
                </a:cxnLst>
                <a:rect l="0" t="0" r="r" b="b"/>
                <a:pathLst>
                  <a:path w="50" h="46">
                    <a:moveTo>
                      <a:pt x="0" y="22"/>
                    </a:moveTo>
                    <a:lnTo>
                      <a:pt x="50" y="0"/>
                    </a:lnTo>
                    <a:lnTo>
                      <a:pt x="50" y="20"/>
                    </a:lnTo>
                    <a:lnTo>
                      <a:pt x="0" y="46"/>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28" name="Freeform 1376"/>
              <p:cNvSpPr/>
              <p:nvPr/>
            </p:nvSpPr>
            <p:spPr bwMode="auto">
              <a:xfrm>
                <a:off x="5456" y="2049"/>
                <a:ext cx="18" cy="26"/>
              </a:xfrm>
              <a:custGeom>
                <a:avLst/>
                <a:gdLst>
                  <a:gd name="T0" fmla="*/ 18 w 18"/>
                  <a:gd name="T1" fmla="*/ 0 h 26"/>
                  <a:gd name="T2" fmla="*/ 18 w 18"/>
                  <a:gd name="T3" fmla="*/ 16 h 26"/>
                  <a:gd name="T4" fmla="*/ 0 w 18"/>
                  <a:gd name="T5" fmla="*/ 26 h 26"/>
                  <a:gd name="T6" fmla="*/ 0 w 18"/>
                  <a:gd name="T7" fmla="*/ 8 h 26"/>
                  <a:gd name="T8" fmla="*/ 18 w 18"/>
                  <a:gd name="T9" fmla="*/ 0 h 26"/>
                </a:gdLst>
                <a:ahLst/>
                <a:cxnLst>
                  <a:cxn ang="0">
                    <a:pos x="T0" y="T1"/>
                  </a:cxn>
                  <a:cxn ang="0">
                    <a:pos x="T2" y="T3"/>
                  </a:cxn>
                  <a:cxn ang="0">
                    <a:pos x="T4" y="T5"/>
                  </a:cxn>
                  <a:cxn ang="0">
                    <a:pos x="T6" y="T7"/>
                  </a:cxn>
                  <a:cxn ang="0">
                    <a:pos x="T8" y="T9"/>
                  </a:cxn>
                </a:cxnLst>
                <a:rect l="0" t="0" r="r" b="b"/>
                <a:pathLst>
                  <a:path w="18" h="26">
                    <a:moveTo>
                      <a:pt x="18" y="0"/>
                    </a:moveTo>
                    <a:lnTo>
                      <a:pt x="18" y="16"/>
                    </a:lnTo>
                    <a:lnTo>
                      <a:pt x="0" y="26"/>
                    </a:lnTo>
                    <a:lnTo>
                      <a:pt x="0" y="8"/>
                    </a:lnTo>
                    <a:lnTo>
                      <a:pt x="18" y="0"/>
                    </a:lnTo>
                    <a:close/>
                  </a:path>
                </a:pathLst>
              </a:custGeom>
              <a:grpFill/>
              <a:ln>
                <a:noFill/>
              </a:ln>
            </p:spPr>
            <p:txBody>
              <a:bodyPr vert="horz" wrap="square" lIns="91440" tIns="45720" rIns="91440" bIns="45720" numCol="1" anchor="t" anchorCtr="0" compatLnSpc="1"/>
              <a:lstStyle/>
              <a:p>
                <a:endParaRPr lang="zh-CN" altLang="en-US"/>
              </a:p>
            </p:txBody>
          </p:sp>
          <p:sp>
            <p:nvSpPr>
              <p:cNvPr id="729" name="Freeform 1377"/>
              <p:cNvSpPr/>
              <p:nvPr/>
            </p:nvSpPr>
            <p:spPr bwMode="auto">
              <a:xfrm>
                <a:off x="5320" y="2159"/>
                <a:ext cx="24" cy="44"/>
              </a:xfrm>
              <a:custGeom>
                <a:avLst/>
                <a:gdLst>
                  <a:gd name="T0" fmla="*/ 0 w 24"/>
                  <a:gd name="T1" fmla="*/ 14 h 44"/>
                  <a:gd name="T2" fmla="*/ 24 w 24"/>
                  <a:gd name="T3" fmla="*/ 0 h 44"/>
                  <a:gd name="T4" fmla="*/ 24 w 24"/>
                  <a:gd name="T5" fmla="*/ 30 h 44"/>
                  <a:gd name="T6" fmla="*/ 0 w 24"/>
                  <a:gd name="T7" fmla="*/ 44 h 44"/>
                  <a:gd name="T8" fmla="*/ 0 w 24"/>
                  <a:gd name="T9" fmla="*/ 14 h 44"/>
                </a:gdLst>
                <a:ahLst/>
                <a:cxnLst>
                  <a:cxn ang="0">
                    <a:pos x="T0" y="T1"/>
                  </a:cxn>
                  <a:cxn ang="0">
                    <a:pos x="T2" y="T3"/>
                  </a:cxn>
                  <a:cxn ang="0">
                    <a:pos x="T4" y="T5"/>
                  </a:cxn>
                  <a:cxn ang="0">
                    <a:pos x="T6" y="T7"/>
                  </a:cxn>
                  <a:cxn ang="0">
                    <a:pos x="T8" y="T9"/>
                  </a:cxn>
                </a:cxnLst>
                <a:rect l="0" t="0" r="r" b="b"/>
                <a:pathLst>
                  <a:path w="24" h="44">
                    <a:moveTo>
                      <a:pt x="0" y="14"/>
                    </a:moveTo>
                    <a:lnTo>
                      <a:pt x="24" y="0"/>
                    </a:lnTo>
                    <a:lnTo>
                      <a:pt x="24" y="30"/>
                    </a:lnTo>
                    <a:lnTo>
                      <a:pt x="0" y="44"/>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30" name="Freeform 1378"/>
              <p:cNvSpPr/>
              <p:nvPr/>
            </p:nvSpPr>
            <p:spPr bwMode="auto">
              <a:xfrm>
                <a:off x="5360" y="2133"/>
                <a:ext cx="34" cy="46"/>
              </a:xfrm>
              <a:custGeom>
                <a:avLst/>
                <a:gdLst>
                  <a:gd name="T0" fmla="*/ 34 w 34"/>
                  <a:gd name="T1" fmla="*/ 0 h 46"/>
                  <a:gd name="T2" fmla="*/ 34 w 34"/>
                  <a:gd name="T3" fmla="*/ 24 h 46"/>
                  <a:gd name="T4" fmla="*/ 0 w 34"/>
                  <a:gd name="T5" fmla="*/ 46 h 46"/>
                  <a:gd name="T6" fmla="*/ 0 w 34"/>
                  <a:gd name="T7" fmla="*/ 18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4"/>
                    </a:lnTo>
                    <a:lnTo>
                      <a:pt x="0" y="46"/>
                    </a:lnTo>
                    <a:lnTo>
                      <a:pt x="0" y="18"/>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1" name="Freeform 1379"/>
              <p:cNvSpPr/>
              <p:nvPr/>
            </p:nvSpPr>
            <p:spPr bwMode="auto">
              <a:xfrm>
                <a:off x="5420" y="2113"/>
                <a:ext cx="12" cy="28"/>
              </a:xfrm>
              <a:custGeom>
                <a:avLst/>
                <a:gdLst>
                  <a:gd name="T0" fmla="*/ 0 w 12"/>
                  <a:gd name="T1" fmla="*/ 6 h 28"/>
                  <a:gd name="T2" fmla="*/ 12 w 12"/>
                  <a:gd name="T3" fmla="*/ 0 h 28"/>
                  <a:gd name="T4" fmla="*/ 12 w 12"/>
                  <a:gd name="T5" fmla="*/ 20 h 28"/>
                  <a:gd name="T6" fmla="*/ 0 w 12"/>
                  <a:gd name="T7" fmla="*/ 28 h 28"/>
                  <a:gd name="T8" fmla="*/ 0 w 12"/>
                  <a:gd name="T9" fmla="*/ 6 h 28"/>
                </a:gdLst>
                <a:ahLst/>
                <a:cxnLst>
                  <a:cxn ang="0">
                    <a:pos x="T0" y="T1"/>
                  </a:cxn>
                  <a:cxn ang="0">
                    <a:pos x="T2" y="T3"/>
                  </a:cxn>
                  <a:cxn ang="0">
                    <a:pos x="T4" y="T5"/>
                  </a:cxn>
                  <a:cxn ang="0">
                    <a:pos x="T6" y="T7"/>
                  </a:cxn>
                  <a:cxn ang="0">
                    <a:pos x="T8" y="T9"/>
                  </a:cxn>
                </a:cxnLst>
                <a:rect l="0" t="0" r="r" b="b"/>
                <a:pathLst>
                  <a:path w="12" h="28">
                    <a:moveTo>
                      <a:pt x="0" y="6"/>
                    </a:moveTo>
                    <a:lnTo>
                      <a:pt x="12" y="0"/>
                    </a:lnTo>
                    <a:lnTo>
                      <a:pt x="12" y="20"/>
                    </a:lnTo>
                    <a:lnTo>
                      <a:pt x="0" y="28"/>
                    </a:lnTo>
                    <a:lnTo>
                      <a:pt x="0" y="6"/>
                    </a:lnTo>
                    <a:close/>
                  </a:path>
                </a:pathLst>
              </a:custGeom>
              <a:grpFill/>
              <a:ln>
                <a:noFill/>
              </a:ln>
            </p:spPr>
            <p:txBody>
              <a:bodyPr vert="horz" wrap="square" lIns="91440" tIns="45720" rIns="91440" bIns="45720" numCol="1" anchor="t" anchorCtr="0" compatLnSpc="1"/>
              <a:lstStyle/>
              <a:p>
                <a:endParaRPr lang="zh-CN" altLang="en-US"/>
              </a:p>
            </p:txBody>
          </p:sp>
          <p:sp>
            <p:nvSpPr>
              <p:cNvPr id="732" name="Freeform 1380"/>
              <p:cNvSpPr/>
              <p:nvPr/>
            </p:nvSpPr>
            <p:spPr bwMode="auto">
              <a:xfrm>
                <a:off x="5446" y="2091"/>
                <a:ext cx="28" cy="32"/>
              </a:xfrm>
              <a:custGeom>
                <a:avLst/>
                <a:gdLst>
                  <a:gd name="T0" fmla="*/ 28 w 28"/>
                  <a:gd name="T1" fmla="*/ 0 h 32"/>
                  <a:gd name="T2" fmla="*/ 28 w 28"/>
                  <a:gd name="T3" fmla="*/ 16 h 32"/>
                  <a:gd name="T4" fmla="*/ 0 w 28"/>
                  <a:gd name="T5" fmla="*/ 32 h 32"/>
                  <a:gd name="T6" fmla="*/ 0 w 28"/>
                  <a:gd name="T7" fmla="*/ 14 h 32"/>
                  <a:gd name="T8" fmla="*/ 28 w 28"/>
                  <a:gd name="T9" fmla="*/ 0 h 32"/>
                </a:gdLst>
                <a:ahLst/>
                <a:cxnLst>
                  <a:cxn ang="0">
                    <a:pos x="T0" y="T1"/>
                  </a:cxn>
                  <a:cxn ang="0">
                    <a:pos x="T2" y="T3"/>
                  </a:cxn>
                  <a:cxn ang="0">
                    <a:pos x="T4" y="T5"/>
                  </a:cxn>
                  <a:cxn ang="0">
                    <a:pos x="T6" y="T7"/>
                  </a:cxn>
                  <a:cxn ang="0">
                    <a:pos x="T8" y="T9"/>
                  </a:cxn>
                </a:cxnLst>
                <a:rect l="0" t="0" r="r" b="b"/>
                <a:pathLst>
                  <a:path w="28" h="32">
                    <a:moveTo>
                      <a:pt x="28" y="0"/>
                    </a:moveTo>
                    <a:lnTo>
                      <a:pt x="28" y="16"/>
                    </a:lnTo>
                    <a:lnTo>
                      <a:pt x="0" y="32"/>
                    </a:lnTo>
                    <a:lnTo>
                      <a:pt x="0" y="1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33" name="Freeform 1381"/>
              <p:cNvSpPr/>
              <p:nvPr/>
            </p:nvSpPr>
            <p:spPr bwMode="auto">
              <a:xfrm>
                <a:off x="5320" y="2201"/>
                <a:ext cx="40" cy="54"/>
              </a:xfrm>
              <a:custGeom>
                <a:avLst/>
                <a:gdLst>
                  <a:gd name="T0" fmla="*/ 0 w 40"/>
                  <a:gd name="T1" fmla="*/ 22 h 54"/>
                  <a:gd name="T2" fmla="*/ 40 w 40"/>
                  <a:gd name="T3" fmla="*/ 0 h 54"/>
                  <a:gd name="T4" fmla="*/ 40 w 40"/>
                  <a:gd name="T5" fmla="*/ 26 h 54"/>
                  <a:gd name="T6" fmla="*/ 0 w 40"/>
                  <a:gd name="T7" fmla="*/ 54 h 54"/>
                  <a:gd name="T8" fmla="*/ 0 w 40"/>
                  <a:gd name="T9" fmla="*/ 22 h 54"/>
                </a:gdLst>
                <a:ahLst/>
                <a:cxnLst>
                  <a:cxn ang="0">
                    <a:pos x="T0" y="T1"/>
                  </a:cxn>
                  <a:cxn ang="0">
                    <a:pos x="T2" y="T3"/>
                  </a:cxn>
                  <a:cxn ang="0">
                    <a:pos x="T4" y="T5"/>
                  </a:cxn>
                  <a:cxn ang="0">
                    <a:pos x="T6" y="T7"/>
                  </a:cxn>
                  <a:cxn ang="0">
                    <a:pos x="T8" y="T9"/>
                  </a:cxn>
                </a:cxnLst>
                <a:rect l="0" t="0" r="r" b="b"/>
                <a:pathLst>
                  <a:path w="40" h="54">
                    <a:moveTo>
                      <a:pt x="0" y="22"/>
                    </a:moveTo>
                    <a:lnTo>
                      <a:pt x="40" y="0"/>
                    </a:lnTo>
                    <a:lnTo>
                      <a:pt x="40" y="26"/>
                    </a:lnTo>
                    <a:lnTo>
                      <a:pt x="0" y="54"/>
                    </a:lnTo>
                    <a:lnTo>
                      <a:pt x="0" y="22"/>
                    </a:lnTo>
                    <a:close/>
                  </a:path>
                </a:pathLst>
              </a:custGeom>
              <a:grpFill/>
              <a:ln>
                <a:noFill/>
              </a:ln>
            </p:spPr>
            <p:txBody>
              <a:bodyPr vert="horz" wrap="square" lIns="91440" tIns="45720" rIns="91440" bIns="45720" numCol="1" anchor="t" anchorCtr="0" compatLnSpc="1"/>
              <a:lstStyle/>
              <a:p>
                <a:endParaRPr lang="zh-CN" altLang="en-US"/>
              </a:p>
            </p:txBody>
          </p:sp>
          <p:sp>
            <p:nvSpPr>
              <p:cNvPr id="734" name="Freeform 1382"/>
              <p:cNvSpPr/>
              <p:nvPr/>
            </p:nvSpPr>
            <p:spPr bwMode="auto">
              <a:xfrm>
                <a:off x="5374" y="2171"/>
                <a:ext cx="34" cy="46"/>
              </a:xfrm>
              <a:custGeom>
                <a:avLst/>
                <a:gdLst>
                  <a:gd name="T0" fmla="*/ 34 w 34"/>
                  <a:gd name="T1" fmla="*/ 0 h 46"/>
                  <a:gd name="T2" fmla="*/ 34 w 34"/>
                  <a:gd name="T3" fmla="*/ 22 h 46"/>
                  <a:gd name="T4" fmla="*/ 0 w 34"/>
                  <a:gd name="T5" fmla="*/ 46 h 46"/>
                  <a:gd name="T6" fmla="*/ 0 w 34"/>
                  <a:gd name="T7" fmla="*/ 20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22"/>
                    </a:lnTo>
                    <a:lnTo>
                      <a:pt x="0" y="46"/>
                    </a:lnTo>
                    <a:lnTo>
                      <a:pt x="0" y="20"/>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35" name="Freeform 1383"/>
              <p:cNvSpPr/>
              <p:nvPr/>
            </p:nvSpPr>
            <p:spPr bwMode="auto">
              <a:xfrm>
                <a:off x="5424" y="2133"/>
                <a:ext cx="50" cy="50"/>
              </a:xfrm>
              <a:custGeom>
                <a:avLst/>
                <a:gdLst>
                  <a:gd name="T0" fmla="*/ 50 w 50"/>
                  <a:gd name="T1" fmla="*/ 0 h 50"/>
                  <a:gd name="T2" fmla="*/ 50 w 50"/>
                  <a:gd name="T3" fmla="*/ 16 h 50"/>
                  <a:gd name="T4" fmla="*/ 0 w 50"/>
                  <a:gd name="T5" fmla="*/ 50 h 50"/>
                  <a:gd name="T6" fmla="*/ 0 w 50"/>
                  <a:gd name="T7" fmla="*/ 30 h 50"/>
                  <a:gd name="T8" fmla="*/ 50 w 50"/>
                  <a:gd name="T9" fmla="*/ 0 h 50"/>
                </a:gdLst>
                <a:ahLst/>
                <a:cxnLst>
                  <a:cxn ang="0">
                    <a:pos x="T0" y="T1"/>
                  </a:cxn>
                  <a:cxn ang="0">
                    <a:pos x="T2" y="T3"/>
                  </a:cxn>
                  <a:cxn ang="0">
                    <a:pos x="T4" y="T5"/>
                  </a:cxn>
                  <a:cxn ang="0">
                    <a:pos x="T6" y="T7"/>
                  </a:cxn>
                  <a:cxn ang="0">
                    <a:pos x="T8" y="T9"/>
                  </a:cxn>
                </a:cxnLst>
                <a:rect l="0" t="0" r="r" b="b"/>
                <a:pathLst>
                  <a:path w="50" h="50">
                    <a:moveTo>
                      <a:pt x="50" y="0"/>
                    </a:moveTo>
                    <a:lnTo>
                      <a:pt x="50" y="16"/>
                    </a:lnTo>
                    <a:lnTo>
                      <a:pt x="0" y="50"/>
                    </a:lnTo>
                    <a:lnTo>
                      <a:pt x="0" y="30"/>
                    </a:lnTo>
                    <a:lnTo>
                      <a:pt x="50" y="0"/>
                    </a:lnTo>
                    <a:close/>
                  </a:path>
                </a:pathLst>
              </a:custGeom>
              <a:grpFill/>
              <a:ln>
                <a:noFill/>
              </a:ln>
            </p:spPr>
            <p:txBody>
              <a:bodyPr vert="horz" wrap="square" lIns="91440" tIns="45720" rIns="91440" bIns="45720" numCol="1" anchor="t" anchorCtr="0" compatLnSpc="1"/>
              <a:lstStyle/>
              <a:p>
                <a:endParaRPr lang="zh-CN" altLang="en-US"/>
              </a:p>
            </p:txBody>
          </p:sp>
          <p:sp>
            <p:nvSpPr>
              <p:cNvPr id="736" name="Freeform 1384"/>
              <p:cNvSpPr/>
              <p:nvPr/>
            </p:nvSpPr>
            <p:spPr bwMode="auto">
              <a:xfrm>
                <a:off x="5320" y="2259"/>
                <a:ext cx="22" cy="46"/>
              </a:xfrm>
              <a:custGeom>
                <a:avLst/>
                <a:gdLst>
                  <a:gd name="T0" fmla="*/ 0 w 22"/>
                  <a:gd name="T1" fmla="*/ 16 h 46"/>
                  <a:gd name="T2" fmla="*/ 22 w 22"/>
                  <a:gd name="T3" fmla="*/ 0 h 46"/>
                  <a:gd name="T4" fmla="*/ 22 w 22"/>
                  <a:gd name="T5" fmla="*/ 30 h 46"/>
                  <a:gd name="T6" fmla="*/ 0 w 22"/>
                  <a:gd name="T7" fmla="*/ 46 h 46"/>
                  <a:gd name="T8" fmla="*/ 0 w 22"/>
                  <a:gd name="T9" fmla="*/ 16 h 46"/>
                </a:gdLst>
                <a:ahLst/>
                <a:cxnLst>
                  <a:cxn ang="0">
                    <a:pos x="T0" y="T1"/>
                  </a:cxn>
                  <a:cxn ang="0">
                    <a:pos x="T2" y="T3"/>
                  </a:cxn>
                  <a:cxn ang="0">
                    <a:pos x="T4" y="T5"/>
                  </a:cxn>
                  <a:cxn ang="0">
                    <a:pos x="T6" y="T7"/>
                  </a:cxn>
                  <a:cxn ang="0">
                    <a:pos x="T8" y="T9"/>
                  </a:cxn>
                </a:cxnLst>
                <a:rect l="0" t="0" r="r" b="b"/>
                <a:pathLst>
                  <a:path w="22" h="46">
                    <a:moveTo>
                      <a:pt x="0" y="16"/>
                    </a:moveTo>
                    <a:lnTo>
                      <a:pt x="22" y="0"/>
                    </a:lnTo>
                    <a:lnTo>
                      <a:pt x="22" y="30"/>
                    </a:lnTo>
                    <a:lnTo>
                      <a:pt x="0" y="46"/>
                    </a:lnTo>
                    <a:lnTo>
                      <a:pt x="0" y="16"/>
                    </a:lnTo>
                    <a:close/>
                  </a:path>
                </a:pathLst>
              </a:custGeom>
              <a:grpFill/>
              <a:ln>
                <a:noFill/>
              </a:ln>
            </p:spPr>
            <p:txBody>
              <a:bodyPr vert="horz" wrap="square" lIns="91440" tIns="45720" rIns="91440" bIns="45720" numCol="1" anchor="t" anchorCtr="0" compatLnSpc="1"/>
              <a:lstStyle/>
              <a:p>
                <a:endParaRPr lang="zh-CN" altLang="en-US"/>
              </a:p>
            </p:txBody>
          </p:sp>
          <p:sp>
            <p:nvSpPr>
              <p:cNvPr id="737" name="Freeform 1385"/>
              <p:cNvSpPr/>
              <p:nvPr/>
            </p:nvSpPr>
            <p:spPr bwMode="auto">
              <a:xfrm>
                <a:off x="5358" y="2195"/>
                <a:ext cx="82" cy="82"/>
              </a:xfrm>
              <a:custGeom>
                <a:avLst/>
                <a:gdLst>
                  <a:gd name="T0" fmla="*/ 82 w 82"/>
                  <a:gd name="T1" fmla="*/ 0 h 82"/>
                  <a:gd name="T2" fmla="*/ 82 w 82"/>
                  <a:gd name="T3" fmla="*/ 20 h 82"/>
                  <a:gd name="T4" fmla="*/ 0 w 82"/>
                  <a:gd name="T5" fmla="*/ 82 h 82"/>
                  <a:gd name="T6" fmla="*/ 0 w 82"/>
                  <a:gd name="T7" fmla="*/ 54 h 82"/>
                  <a:gd name="T8" fmla="*/ 82 w 82"/>
                  <a:gd name="T9" fmla="*/ 0 h 82"/>
                </a:gdLst>
                <a:ahLst/>
                <a:cxnLst>
                  <a:cxn ang="0">
                    <a:pos x="T0" y="T1"/>
                  </a:cxn>
                  <a:cxn ang="0">
                    <a:pos x="T2" y="T3"/>
                  </a:cxn>
                  <a:cxn ang="0">
                    <a:pos x="T4" y="T5"/>
                  </a:cxn>
                  <a:cxn ang="0">
                    <a:pos x="T6" y="T7"/>
                  </a:cxn>
                  <a:cxn ang="0">
                    <a:pos x="T8" y="T9"/>
                  </a:cxn>
                </a:cxnLst>
                <a:rect l="0" t="0" r="r" b="b"/>
                <a:pathLst>
                  <a:path w="82" h="82">
                    <a:moveTo>
                      <a:pt x="82" y="0"/>
                    </a:moveTo>
                    <a:lnTo>
                      <a:pt x="82" y="20"/>
                    </a:lnTo>
                    <a:lnTo>
                      <a:pt x="0" y="82"/>
                    </a:lnTo>
                    <a:lnTo>
                      <a:pt x="0" y="54"/>
                    </a:lnTo>
                    <a:lnTo>
                      <a:pt x="82" y="0"/>
                    </a:lnTo>
                    <a:close/>
                  </a:path>
                </a:pathLst>
              </a:custGeom>
              <a:grpFill/>
              <a:ln>
                <a:noFill/>
              </a:ln>
            </p:spPr>
            <p:txBody>
              <a:bodyPr vert="horz" wrap="square" lIns="91440" tIns="45720" rIns="91440" bIns="45720" numCol="1" anchor="t" anchorCtr="0" compatLnSpc="1"/>
              <a:lstStyle/>
              <a:p>
                <a:endParaRPr lang="zh-CN" altLang="en-US"/>
              </a:p>
            </p:txBody>
          </p:sp>
          <p:sp>
            <p:nvSpPr>
              <p:cNvPr id="738" name="Freeform 1386"/>
              <p:cNvSpPr/>
              <p:nvPr/>
            </p:nvSpPr>
            <p:spPr bwMode="auto">
              <a:xfrm>
                <a:off x="5454" y="2173"/>
                <a:ext cx="20" cy="30"/>
              </a:xfrm>
              <a:custGeom>
                <a:avLst/>
                <a:gdLst>
                  <a:gd name="T0" fmla="*/ 20 w 20"/>
                  <a:gd name="T1" fmla="*/ 0 h 30"/>
                  <a:gd name="T2" fmla="*/ 20 w 20"/>
                  <a:gd name="T3" fmla="*/ 16 h 30"/>
                  <a:gd name="T4" fmla="*/ 0 w 20"/>
                  <a:gd name="T5" fmla="*/ 30 h 30"/>
                  <a:gd name="T6" fmla="*/ 0 w 20"/>
                  <a:gd name="T7" fmla="*/ 12 h 30"/>
                  <a:gd name="T8" fmla="*/ 20 w 20"/>
                  <a:gd name="T9" fmla="*/ 0 h 30"/>
                </a:gdLst>
                <a:ahLst/>
                <a:cxnLst>
                  <a:cxn ang="0">
                    <a:pos x="T0" y="T1"/>
                  </a:cxn>
                  <a:cxn ang="0">
                    <a:pos x="T2" y="T3"/>
                  </a:cxn>
                  <a:cxn ang="0">
                    <a:pos x="T4" y="T5"/>
                  </a:cxn>
                  <a:cxn ang="0">
                    <a:pos x="T6" y="T7"/>
                  </a:cxn>
                  <a:cxn ang="0">
                    <a:pos x="T8" y="T9"/>
                  </a:cxn>
                </a:cxnLst>
                <a:rect l="0" t="0" r="r" b="b"/>
                <a:pathLst>
                  <a:path w="20" h="30">
                    <a:moveTo>
                      <a:pt x="20" y="0"/>
                    </a:moveTo>
                    <a:lnTo>
                      <a:pt x="20" y="16"/>
                    </a:lnTo>
                    <a:lnTo>
                      <a:pt x="0" y="30"/>
                    </a:lnTo>
                    <a:lnTo>
                      <a:pt x="0" y="12"/>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39" name="Freeform 1387"/>
              <p:cNvSpPr/>
              <p:nvPr/>
            </p:nvSpPr>
            <p:spPr bwMode="auto">
              <a:xfrm>
                <a:off x="5392" y="2259"/>
                <a:ext cx="20" cy="38"/>
              </a:xfrm>
              <a:custGeom>
                <a:avLst/>
                <a:gdLst>
                  <a:gd name="T0" fmla="*/ 20 w 20"/>
                  <a:gd name="T1" fmla="*/ 0 h 38"/>
                  <a:gd name="T2" fmla="*/ 20 w 20"/>
                  <a:gd name="T3" fmla="*/ 22 h 38"/>
                  <a:gd name="T4" fmla="*/ 0 w 20"/>
                  <a:gd name="T5" fmla="*/ 38 h 38"/>
                  <a:gd name="T6" fmla="*/ 0 w 20"/>
                  <a:gd name="T7" fmla="*/ 14 h 38"/>
                  <a:gd name="T8" fmla="*/ 20 w 20"/>
                  <a:gd name="T9" fmla="*/ 0 h 38"/>
                </a:gdLst>
                <a:ahLst/>
                <a:cxnLst>
                  <a:cxn ang="0">
                    <a:pos x="T0" y="T1"/>
                  </a:cxn>
                  <a:cxn ang="0">
                    <a:pos x="T2" y="T3"/>
                  </a:cxn>
                  <a:cxn ang="0">
                    <a:pos x="T4" y="T5"/>
                  </a:cxn>
                  <a:cxn ang="0">
                    <a:pos x="T6" y="T7"/>
                  </a:cxn>
                  <a:cxn ang="0">
                    <a:pos x="T8" y="T9"/>
                  </a:cxn>
                </a:cxnLst>
                <a:rect l="0" t="0" r="r" b="b"/>
                <a:pathLst>
                  <a:path w="20" h="38">
                    <a:moveTo>
                      <a:pt x="20" y="0"/>
                    </a:moveTo>
                    <a:lnTo>
                      <a:pt x="20" y="22"/>
                    </a:lnTo>
                    <a:lnTo>
                      <a:pt x="0" y="38"/>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0" name="Freeform 1388"/>
              <p:cNvSpPr/>
              <p:nvPr/>
            </p:nvSpPr>
            <p:spPr bwMode="auto">
              <a:xfrm>
                <a:off x="5454" y="2215"/>
                <a:ext cx="20" cy="32"/>
              </a:xfrm>
              <a:custGeom>
                <a:avLst/>
                <a:gdLst>
                  <a:gd name="T0" fmla="*/ 20 w 20"/>
                  <a:gd name="T1" fmla="*/ 0 h 32"/>
                  <a:gd name="T2" fmla="*/ 20 w 20"/>
                  <a:gd name="T3" fmla="*/ 16 h 32"/>
                  <a:gd name="T4" fmla="*/ 0 w 20"/>
                  <a:gd name="T5" fmla="*/ 32 h 32"/>
                  <a:gd name="T6" fmla="*/ 0 w 20"/>
                  <a:gd name="T7" fmla="*/ 14 h 32"/>
                  <a:gd name="T8" fmla="*/ 20 w 20"/>
                  <a:gd name="T9" fmla="*/ 0 h 32"/>
                </a:gdLst>
                <a:ahLst/>
                <a:cxnLst>
                  <a:cxn ang="0">
                    <a:pos x="T0" y="T1"/>
                  </a:cxn>
                  <a:cxn ang="0">
                    <a:pos x="T2" y="T3"/>
                  </a:cxn>
                  <a:cxn ang="0">
                    <a:pos x="T4" y="T5"/>
                  </a:cxn>
                  <a:cxn ang="0">
                    <a:pos x="T6" y="T7"/>
                  </a:cxn>
                  <a:cxn ang="0">
                    <a:pos x="T8" y="T9"/>
                  </a:cxn>
                </a:cxnLst>
                <a:rect l="0" t="0" r="r" b="b"/>
                <a:pathLst>
                  <a:path w="20" h="32">
                    <a:moveTo>
                      <a:pt x="20" y="0"/>
                    </a:moveTo>
                    <a:lnTo>
                      <a:pt x="20" y="16"/>
                    </a:lnTo>
                    <a:lnTo>
                      <a:pt x="0" y="32"/>
                    </a:lnTo>
                    <a:lnTo>
                      <a:pt x="0" y="14"/>
                    </a:lnTo>
                    <a:lnTo>
                      <a:pt x="20" y="0"/>
                    </a:lnTo>
                    <a:close/>
                  </a:path>
                </a:pathLst>
              </a:custGeom>
              <a:grpFill/>
              <a:ln>
                <a:noFill/>
              </a:ln>
            </p:spPr>
            <p:txBody>
              <a:bodyPr vert="horz" wrap="square" lIns="91440" tIns="45720" rIns="91440" bIns="45720" numCol="1" anchor="t" anchorCtr="0" compatLnSpc="1"/>
              <a:lstStyle/>
              <a:p>
                <a:endParaRPr lang="zh-CN" altLang="en-US"/>
              </a:p>
            </p:txBody>
          </p:sp>
          <p:sp>
            <p:nvSpPr>
              <p:cNvPr id="741" name="Freeform 1389"/>
              <p:cNvSpPr/>
              <p:nvPr/>
            </p:nvSpPr>
            <p:spPr bwMode="auto">
              <a:xfrm>
                <a:off x="5320" y="2349"/>
                <a:ext cx="32" cy="56"/>
              </a:xfrm>
              <a:custGeom>
                <a:avLst/>
                <a:gdLst>
                  <a:gd name="T0" fmla="*/ 0 w 32"/>
                  <a:gd name="T1" fmla="*/ 26 h 56"/>
                  <a:gd name="T2" fmla="*/ 32 w 32"/>
                  <a:gd name="T3" fmla="*/ 0 h 56"/>
                  <a:gd name="T4" fmla="*/ 32 w 32"/>
                  <a:gd name="T5" fmla="*/ 28 h 56"/>
                  <a:gd name="T6" fmla="*/ 0 w 32"/>
                  <a:gd name="T7" fmla="*/ 56 h 56"/>
                  <a:gd name="T8" fmla="*/ 0 w 32"/>
                  <a:gd name="T9" fmla="*/ 26 h 56"/>
                </a:gdLst>
                <a:ahLst/>
                <a:cxnLst>
                  <a:cxn ang="0">
                    <a:pos x="T0" y="T1"/>
                  </a:cxn>
                  <a:cxn ang="0">
                    <a:pos x="T2" y="T3"/>
                  </a:cxn>
                  <a:cxn ang="0">
                    <a:pos x="T4" y="T5"/>
                  </a:cxn>
                  <a:cxn ang="0">
                    <a:pos x="T6" y="T7"/>
                  </a:cxn>
                  <a:cxn ang="0">
                    <a:pos x="T8" y="T9"/>
                  </a:cxn>
                </a:cxnLst>
                <a:rect l="0" t="0" r="r" b="b"/>
                <a:pathLst>
                  <a:path w="32" h="56">
                    <a:moveTo>
                      <a:pt x="0" y="26"/>
                    </a:moveTo>
                    <a:lnTo>
                      <a:pt x="32" y="0"/>
                    </a:lnTo>
                    <a:lnTo>
                      <a:pt x="32" y="28"/>
                    </a:lnTo>
                    <a:lnTo>
                      <a:pt x="0" y="56"/>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42" name="Freeform 1390"/>
              <p:cNvSpPr/>
              <p:nvPr/>
            </p:nvSpPr>
            <p:spPr bwMode="auto">
              <a:xfrm>
                <a:off x="5366" y="2293"/>
                <a:ext cx="58" cy="70"/>
              </a:xfrm>
              <a:custGeom>
                <a:avLst/>
                <a:gdLst>
                  <a:gd name="T0" fmla="*/ 58 w 58"/>
                  <a:gd name="T1" fmla="*/ 0 h 70"/>
                  <a:gd name="T2" fmla="*/ 58 w 58"/>
                  <a:gd name="T3" fmla="*/ 20 h 70"/>
                  <a:gd name="T4" fmla="*/ 0 w 58"/>
                  <a:gd name="T5" fmla="*/ 70 h 70"/>
                  <a:gd name="T6" fmla="*/ 0 w 58"/>
                  <a:gd name="T7" fmla="*/ 44 h 70"/>
                  <a:gd name="T8" fmla="*/ 58 w 58"/>
                  <a:gd name="T9" fmla="*/ 0 h 70"/>
                </a:gdLst>
                <a:ahLst/>
                <a:cxnLst>
                  <a:cxn ang="0">
                    <a:pos x="T0" y="T1"/>
                  </a:cxn>
                  <a:cxn ang="0">
                    <a:pos x="T2" y="T3"/>
                  </a:cxn>
                  <a:cxn ang="0">
                    <a:pos x="T4" y="T5"/>
                  </a:cxn>
                  <a:cxn ang="0">
                    <a:pos x="T6" y="T7"/>
                  </a:cxn>
                  <a:cxn ang="0">
                    <a:pos x="T8" y="T9"/>
                  </a:cxn>
                </a:cxnLst>
                <a:rect l="0" t="0" r="r" b="b"/>
                <a:pathLst>
                  <a:path w="58" h="70">
                    <a:moveTo>
                      <a:pt x="58" y="0"/>
                    </a:moveTo>
                    <a:lnTo>
                      <a:pt x="58" y="20"/>
                    </a:lnTo>
                    <a:lnTo>
                      <a:pt x="0" y="70"/>
                    </a:lnTo>
                    <a:lnTo>
                      <a:pt x="0" y="44"/>
                    </a:lnTo>
                    <a:lnTo>
                      <a:pt x="58" y="0"/>
                    </a:lnTo>
                    <a:close/>
                  </a:path>
                </a:pathLst>
              </a:custGeom>
              <a:grpFill/>
              <a:ln>
                <a:noFill/>
              </a:ln>
            </p:spPr>
            <p:txBody>
              <a:bodyPr vert="horz" wrap="square" lIns="91440" tIns="45720" rIns="91440" bIns="45720" numCol="1" anchor="t" anchorCtr="0" compatLnSpc="1"/>
              <a:lstStyle/>
              <a:p>
                <a:endParaRPr lang="zh-CN" altLang="en-US"/>
              </a:p>
            </p:txBody>
          </p:sp>
          <p:sp>
            <p:nvSpPr>
              <p:cNvPr id="743" name="Freeform 1391"/>
              <p:cNvSpPr/>
              <p:nvPr/>
            </p:nvSpPr>
            <p:spPr bwMode="auto">
              <a:xfrm>
                <a:off x="5440" y="2255"/>
                <a:ext cx="34" cy="46"/>
              </a:xfrm>
              <a:custGeom>
                <a:avLst/>
                <a:gdLst>
                  <a:gd name="T0" fmla="*/ 34 w 34"/>
                  <a:gd name="T1" fmla="*/ 0 h 46"/>
                  <a:gd name="T2" fmla="*/ 34 w 34"/>
                  <a:gd name="T3" fmla="*/ 14 h 46"/>
                  <a:gd name="T4" fmla="*/ 0 w 34"/>
                  <a:gd name="T5" fmla="*/ 46 h 46"/>
                  <a:gd name="T6" fmla="*/ 0 w 34"/>
                  <a:gd name="T7" fmla="*/ 2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lnTo>
                      <a:pt x="34" y="14"/>
                    </a:lnTo>
                    <a:lnTo>
                      <a:pt x="0" y="46"/>
                    </a:lnTo>
                    <a:lnTo>
                      <a:pt x="0" y="26"/>
                    </a:lnTo>
                    <a:lnTo>
                      <a:pt x="34" y="0"/>
                    </a:lnTo>
                    <a:close/>
                  </a:path>
                </a:pathLst>
              </a:custGeom>
              <a:grpFill/>
              <a:ln>
                <a:noFill/>
              </a:ln>
            </p:spPr>
            <p:txBody>
              <a:bodyPr vert="horz" wrap="square" lIns="91440" tIns="45720" rIns="91440" bIns="45720" numCol="1" anchor="t" anchorCtr="0" compatLnSpc="1"/>
              <a:lstStyle/>
              <a:p>
                <a:endParaRPr lang="zh-CN" altLang="en-US"/>
              </a:p>
            </p:txBody>
          </p:sp>
          <p:sp>
            <p:nvSpPr>
              <p:cNvPr id="744" name="Freeform 1392"/>
              <p:cNvSpPr/>
              <p:nvPr/>
            </p:nvSpPr>
            <p:spPr bwMode="auto">
              <a:xfrm>
                <a:off x="5320" y="2409"/>
                <a:ext cx="16" cy="46"/>
              </a:xfrm>
              <a:custGeom>
                <a:avLst/>
                <a:gdLst>
                  <a:gd name="T0" fmla="*/ 0 w 16"/>
                  <a:gd name="T1" fmla="*/ 14 h 46"/>
                  <a:gd name="T2" fmla="*/ 16 w 16"/>
                  <a:gd name="T3" fmla="*/ 0 h 46"/>
                  <a:gd name="T4" fmla="*/ 16 w 16"/>
                  <a:gd name="T5" fmla="*/ 30 h 46"/>
                  <a:gd name="T6" fmla="*/ 0 w 16"/>
                  <a:gd name="T7" fmla="*/ 46 h 46"/>
                  <a:gd name="T8" fmla="*/ 0 w 16"/>
                  <a:gd name="T9" fmla="*/ 14 h 46"/>
                </a:gdLst>
                <a:ahLst/>
                <a:cxnLst>
                  <a:cxn ang="0">
                    <a:pos x="T0" y="T1"/>
                  </a:cxn>
                  <a:cxn ang="0">
                    <a:pos x="T2" y="T3"/>
                  </a:cxn>
                  <a:cxn ang="0">
                    <a:pos x="T4" y="T5"/>
                  </a:cxn>
                  <a:cxn ang="0">
                    <a:pos x="T6" y="T7"/>
                  </a:cxn>
                  <a:cxn ang="0">
                    <a:pos x="T8" y="T9"/>
                  </a:cxn>
                </a:cxnLst>
                <a:rect l="0" t="0" r="r" b="b"/>
                <a:pathLst>
                  <a:path w="16" h="46">
                    <a:moveTo>
                      <a:pt x="0" y="14"/>
                    </a:moveTo>
                    <a:lnTo>
                      <a:pt x="16" y="0"/>
                    </a:lnTo>
                    <a:lnTo>
                      <a:pt x="16" y="30"/>
                    </a:lnTo>
                    <a:lnTo>
                      <a:pt x="0" y="46"/>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5" name="Freeform 1393"/>
              <p:cNvSpPr/>
              <p:nvPr/>
            </p:nvSpPr>
            <p:spPr bwMode="auto">
              <a:xfrm>
                <a:off x="5352" y="2351"/>
                <a:ext cx="54" cy="74"/>
              </a:xfrm>
              <a:custGeom>
                <a:avLst/>
                <a:gdLst>
                  <a:gd name="T0" fmla="*/ 54 w 54"/>
                  <a:gd name="T1" fmla="*/ 0 h 74"/>
                  <a:gd name="T2" fmla="*/ 54 w 54"/>
                  <a:gd name="T3" fmla="*/ 22 h 74"/>
                  <a:gd name="T4" fmla="*/ 0 w 54"/>
                  <a:gd name="T5" fmla="*/ 74 h 74"/>
                  <a:gd name="T6" fmla="*/ 0 w 54"/>
                  <a:gd name="T7" fmla="*/ 46 h 74"/>
                  <a:gd name="T8" fmla="*/ 54 w 54"/>
                  <a:gd name="T9" fmla="*/ 0 h 74"/>
                </a:gdLst>
                <a:ahLst/>
                <a:cxnLst>
                  <a:cxn ang="0">
                    <a:pos x="T0" y="T1"/>
                  </a:cxn>
                  <a:cxn ang="0">
                    <a:pos x="T2" y="T3"/>
                  </a:cxn>
                  <a:cxn ang="0">
                    <a:pos x="T4" y="T5"/>
                  </a:cxn>
                  <a:cxn ang="0">
                    <a:pos x="T6" y="T7"/>
                  </a:cxn>
                  <a:cxn ang="0">
                    <a:pos x="T8" y="T9"/>
                  </a:cxn>
                </a:cxnLst>
                <a:rect l="0" t="0" r="r" b="b"/>
                <a:pathLst>
                  <a:path w="54" h="74">
                    <a:moveTo>
                      <a:pt x="54" y="0"/>
                    </a:moveTo>
                    <a:lnTo>
                      <a:pt x="54" y="22"/>
                    </a:lnTo>
                    <a:lnTo>
                      <a:pt x="0" y="74"/>
                    </a:lnTo>
                    <a:lnTo>
                      <a:pt x="0" y="46"/>
                    </a:lnTo>
                    <a:lnTo>
                      <a:pt x="54" y="0"/>
                    </a:lnTo>
                    <a:close/>
                  </a:path>
                </a:pathLst>
              </a:custGeom>
              <a:grpFill/>
              <a:ln>
                <a:noFill/>
              </a:ln>
            </p:spPr>
            <p:txBody>
              <a:bodyPr vert="horz" wrap="square" lIns="91440" tIns="45720" rIns="91440" bIns="45720" numCol="1" anchor="t" anchorCtr="0" compatLnSpc="1"/>
              <a:lstStyle/>
              <a:p>
                <a:endParaRPr lang="zh-CN" altLang="en-US"/>
              </a:p>
            </p:txBody>
          </p:sp>
          <p:sp>
            <p:nvSpPr>
              <p:cNvPr id="746" name="Freeform 1394"/>
              <p:cNvSpPr/>
              <p:nvPr/>
            </p:nvSpPr>
            <p:spPr bwMode="auto">
              <a:xfrm>
                <a:off x="5422" y="2295"/>
                <a:ext cx="52" cy="64"/>
              </a:xfrm>
              <a:custGeom>
                <a:avLst/>
                <a:gdLst>
                  <a:gd name="T0" fmla="*/ 52 w 52"/>
                  <a:gd name="T1" fmla="*/ 0 h 64"/>
                  <a:gd name="T2" fmla="*/ 52 w 52"/>
                  <a:gd name="T3" fmla="*/ 16 h 64"/>
                  <a:gd name="T4" fmla="*/ 0 w 52"/>
                  <a:gd name="T5" fmla="*/ 64 h 64"/>
                  <a:gd name="T6" fmla="*/ 0 w 52"/>
                  <a:gd name="T7" fmla="*/ 44 h 64"/>
                  <a:gd name="T8" fmla="*/ 52 w 52"/>
                  <a:gd name="T9" fmla="*/ 0 h 64"/>
                </a:gdLst>
                <a:ahLst/>
                <a:cxnLst>
                  <a:cxn ang="0">
                    <a:pos x="T0" y="T1"/>
                  </a:cxn>
                  <a:cxn ang="0">
                    <a:pos x="T2" y="T3"/>
                  </a:cxn>
                  <a:cxn ang="0">
                    <a:pos x="T4" y="T5"/>
                  </a:cxn>
                  <a:cxn ang="0">
                    <a:pos x="T6" y="T7"/>
                  </a:cxn>
                  <a:cxn ang="0">
                    <a:pos x="T8" y="T9"/>
                  </a:cxn>
                </a:cxnLst>
                <a:rect l="0" t="0" r="r" b="b"/>
                <a:pathLst>
                  <a:path w="52" h="64">
                    <a:moveTo>
                      <a:pt x="52" y="0"/>
                    </a:moveTo>
                    <a:lnTo>
                      <a:pt x="52" y="16"/>
                    </a:lnTo>
                    <a:lnTo>
                      <a:pt x="0" y="64"/>
                    </a:lnTo>
                    <a:lnTo>
                      <a:pt x="0" y="44"/>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47" name="Freeform 1395"/>
              <p:cNvSpPr/>
              <p:nvPr/>
            </p:nvSpPr>
            <p:spPr bwMode="auto">
              <a:xfrm>
                <a:off x="5320" y="2443"/>
                <a:ext cx="38" cy="64"/>
              </a:xfrm>
              <a:custGeom>
                <a:avLst/>
                <a:gdLst>
                  <a:gd name="T0" fmla="*/ 0 w 38"/>
                  <a:gd name="T1" fmla="*/ 34 h 64"/>
                  <a:gd name="T2" fmla="*/ 38 w 38"/>
                  <a:gd name="T3" fmla="*/ 0 h 64"/>
                  <a:gd name="T4" fmla="*/ 38 w 38"/>
                  <a:gd name="T5" fmla="*/ 28 h 64"/>
                  <a:gd name="T6" fmla="*/ 0 w 38"/>
                  <a:gd name="T7" fmla="*/ 64 h 64"/>
                  <a:gd name="T8" fmla="*/ 0 w 38"/>
                  <a:gd name="T9" fmla="*/ 34 h 64"/>
                </a:gdLst>
                <a:ahLst/>
                <a:cxnLst>
                  <a:cxn ang="0">
                    <a:pos x="T0" y="T1"/>
                  </a:cxn>
                  <a:cxn ang="0">
                    <a:pos x="T2" y="T3"/>
                  </a:cxn>
                  <a:cxn ang="0">
                    <a:pos x="T4" y="T5"/>
                  </a:cxn>
                  <a:cxn ang="0">
                    <a:pos x="T6" y="T7"/>
                  </a:cxn>
                  <a:cxn ang="0">
                    <a:pos x="T8" y="T9"/>
                  </a:cxn>
                </a:cxnLst>
                <a:rect l="0" t="0" r="r" b="b"/>
                <a:pathLst>
                  <a:path w="38" h="64">
                    <a:moveTo>
                      <a:pt x="0" y="34"/>
                    </a:moveTo>
                    <a:lnTo>
                      <a:pt x="38" y="0"/>
                    </a:lnTo>
                    <a:lnTo>
                      <a:pt x="38" y="28"/>
                    </a:lnTo>
                    <a:lnTo>
                      <a:pt x="0" y="64"/>
                    </a:lnTo>
                    <a:lnTo>
                      <a:pt x="0" y="34"/>
                    </a:lnTo>
                    <a:close/>
                  </a:path>
                </a:pathLst>
              </a:custGeom>
              <a:grpFill/>
              <a:ln>
                <a:noFill/>
              </a:ln>
            </p:spPr>
            <p:txBody>
              <a:bodyPr vert="horz" wrap="square" lIns="91440" tIns="45720" rIns="91440" bIns="45720" numCol="1" anchor="t" anchorCtr="0" compatLnSpc="1"/>
              <a:lstStyle/>
              <a:p>
                <a:endParaRPr lang="zh-CN" altLang="en-US"/>
              </a:p>
            </p:txBody>
          </p:sp>
          <p:sp>
            <p:nvSpPr>
              <p:cNvPr id="748" name="Freeform 1396"/>
              <p:cNvSpPr/>
              <p:nvPr/>
            </p:nvSpPr>
            <p:spPr bwMode="auto">
              <a:xfrm>
                <a:off x="5372" y="2415"/>
                <a:ext cx="16" cy="40"/>
              </a:xfrm>
              <a:custGeom>
                <a:avLst/>
                <a:gdLst>
                  <a:gd name="T0" fmla="*/ 0 w 16"/>
                  <a:gd name="T1" fmla="*/ 14 h 40"/>
                  <a:gd name="T2" fmla="*/ 16 w 16"/>
                  <a:gd name="T3" fmla="*/ 0 h 40"/>
                  <a:gd name="T4" fmla="*/ 16 w 16"/>
                  <a:gd name="T5" fmla="*/ 24 h 40"/>
                  <a:gd name="T6" fmla="*/ 0 w 16"/>
                  <a:gd name="T7" fmla="*/ 40 h 40"/>
                  <a:gd name="T8" fmla="*/ 0 w 16"/>
                  <a:gd name="T9" fmla="*/ 14 h 40"/>
                </a:gdLst>
                <a:ahLst/>
                <a:cxnLst>
                  <a:cxn ang="0">
                    <a:pos x="T0" y="T1"/>
                  </a:cxn>
                  <a:cxn ang="0">
                    <a:pos x="T2" y="T3"/>
                  </a:cxn>
                  <a:cxn ang="0">
                    <a:pos x="T4" y="T5"/>
                  </a:cxn>
                  <a:cxn ang="0">
                    <a:pos x="T6" y="T7"/>
                  </a:cxn>
                  <a:cxn ang="0">
                    <a:pos x="T8" y="T9"/>
                  </a:cxn>
                </a:cxnLst>
                <a:rect l="0" t="0" r="r" b="b"/>
                <a:pathLst>
                  <a:path w="16" h="40">
                    <a:moveTo>
                      <a:pt x="0" y="14"/>
                    </a:moveTo>
                    <a:lnTo>
                      <a:pt x="16" y="0"/>
                    </a:lnTo>
                    <a:lnTo>
                      <a:pt x="16" y="24"/>
                    </a:lnTo>
                    <a:lnTo>
                      <a:pt x="0" y="40"/>
                    </a:lnTo>
                    <a:lnTo>
                      <a:pt x="0" y="14"/>
                    </a:lnTo>
                    <a:close/>
                  </a:path>
                </a:pathLst>
              </a:custGeom>
              <a:grpFill/>
              <a:ln>
                <a:noFill/>
              </a:ln>
            </p:spPr>
            <p:txBody>
              <a:bodyPr vert="horz" wrap="square" lIns="91440" tIns="45720" rIns="91440" bIns="45720" numCol="1" anchor="t" anchorCtr="0" compatLnSpc="1"/>
              <a:lstStyle/>
              <a:p>
                <a:endParaRPr lang="zh-CN" altLang="en-US"/>
              </a:p>
            </p:txBody>
          </p:sp>
          <p:sp>
            <p:nvSpPr>
              <p:cNvPr id="749" name="Freeform 1397"/>
              <p:cNvSpPr/>
              <p:nvPr/>
            </p:nvSpPr>
            <p:spPr bwMode="auto">
              <a:xfrm>
                <a:off x="5402" y="2375"/>
                <a:ext cx="30" cy="50"/>
              </a:xfrm>
              <a:custGeom>
                <a:avLst/>
                <a:gdLst>
                  <a:gd name="T0" fmla="*/ 30 w 30"/>
                  <a:gd name="T1" fmla="*/ 0 h 50"/>
                  <a:gd name="T2" fmla="*/ 30 w 30"/>
                  <a:gd name="T3" fmla="*/ 20 h 50"/>
                  <a:gd name="T4" fmla="*/ 0 w 30"/>
                  <a:gd name="T5" fmla="*/ 50 h 50"/>
                  <a:gd name="T6" fmla="*/ 0 w 30"/>
                  <a:gd name="T7" fmla="*/ 26 h 50"/>
                  <a:gd name="T8" fmla="*/ 30 w 30"/>
                  <a:gd name="T9" fmla="*/ 0 h 50"/>
                </a:gdLst>
                <a:ahLst/>
                <a:cxnLst>
                  <a:cxn ang="0">
                    <a:pos x="T0" y="T1"/>
                  </a:cxn>
                  <a:cxn ang="0">
                    <a:pos x="T2" y="T3"/>
                  </a:cxn>
                  <a:cxn ang="0">
                    <a:pos x="T4" y="T5"/>
                  </a:cxn>
                  <a:cxn ang="0">
                    <a:pos x="T6" y="T7"/>
                  </a:cxn>
                  <a:cxn ang="0">
                    <a:pos x="T8" y="T9"/>
                  </a:cxn>
                </a:cxnLst>
                <a:rect l="0" t="0" r="r" b="b"/>
                <a:pathLst>
                  <a:path w="30" h="50">
                    <a:moveTo>
                      <a:pt x="30" y="0"/>
                    </a:moveTo>
                    <a:lnTo>
                      <a:pt x="30" y="20"/>
                    </a:lnTo>
                    <a:lnTo>
                      <a:pt x="0" y="50"/>
                    </a:lnTo>
                    <a:lnTo>
                      <a:pt x="0" y="26"/>
                    </a:lnTo>
                    <a:lnTo>
                      <a:pt x="30" y="0"/>
                    </a:lnTo>
                    <a:close/>
                  </a:path>
                </a:pathLst>
              </a:custGeom>
              <a:grpFill/>
              <a:ln>
                <a:noFill/>
              </a:ln>
            </p:spPr>
            <p:txBody>
              <a:bodyPr vert="horz" wrap="square" lIns="91440" tIns="45720" rIns="91440" bIns="45720" numCol="1" anchor="t" anchorCtr="0" compatLnSpc="1"/>
              <a:lstStyle/>
              <a:p>
                <a:endParaRPr lang="zh-CN" altLang="en-US"/>
              </a:p>
            </p:txBody>
          </p:sp>
          <p:sp>
            <p:nvSpPr>
              <p:cNvPr id="750" name="Freeform 1398"/>
              <p:cNvSpPr/>
              <p:nvPr/>
            </p:nvSpPr>
            <p:spPr bwMode="auto">
              <a:xfrm>
                <a:off x="5446" y="2337"/>
                <a:ext cx="28" cy="44"/>
              </a:xfrm>
              <a:custGeom>
                <a:avLst/>
                <a:gdLst>
                  <a:gd name="T0" fmla="*/ 28 w 28"/>
                  <a:gd name="T1" fmla="*/ 0 h 44"/>
                  <a:gd name="T2" fmla="*/ 28 w 28"/>
                  <a:gd name="T3" fmla="*/ 16 h 44"/>
                  <a:gd name="T4" fmla="*/ 0 w 28"/>
                  <a:gd name="T5" fmla="*/ 44 h 44"/>
                  <a:gd name="T6" fmla="*/ 0 w 28"/>
                  <a:gd name="T7" fmla="*/ 24 h 44"/>
                  <a:gd name="T8" fmla="*/ 28 w 28"/>
                  <a:gd name="T9" fmla="*/ 0 h 44"/>
                </a:gdLst>
                <a:ahLst/>
                <a:cxnLst>
                  <a:cxn ang="0">
                    <a:pos x="T0" y="T1"/>
                  </a:cxn>
                  <a:cxn ang="0">
                    <a:pos x="T2" y="T3"/>
                  </a:cxn>
                  <a:cxn ang="0">
                    <a:pos x="T4" y="T5"/>
                  </a:cxn>
                  <a:cxn ang="0">
                    <a:pos x="T6" y="T7"/>
                  </a:cxn>
                  <a:cxn ang="0">
                    <a:pos x="T8" y="T9"/>
                  </a:cxn>
                </a:cxnLst>
                <a:rect l="0" t="0" r="r" b="b"/>
                <a:pathLst>
                  <a:path w="28" h="44">
                    <a:moveTo>
                      <a:pt x="28" y="0"/>
                    </a:moveTo>
                    <a:lnTo>
                      <a:pt x="28" y="16"/>
                    </a:lnTo>
                    <a:lnTo>
                      <a:pt x="0" y="44"/>
                    </a:lnTo>
                    <a:lnTo>
                      <a:pt x="0" y="24"/>
                    </a:lnTo>
                    <a:lnTo>
                      <a:pt x="28" y="0"/>
                    </a:lnTo>
                    <a:close/>
                  </a:path>
                </a:pathLst>
              </a:custGeom>
              <a:grpFill/>
              <a:ln>
                <a:noFill/>
              </a:ln>
            </p:spPr>
            <p:txBody>
              <a:bodyPr vert="horz" wrap="square" lIns="91440" tIns="45720" rIns="91440" bIns="45720" numCol="1" anchor="t" anchorCtr="0" compatLnSpc="1"/>
              <a:lstStyle/>
              <a:p>
                <a:endParaRPr lang="zh-CN" altLang="en-US"/>
              </a:p>
            </p:txBody>
          </p:sp>
          <p:sp>
            <p:nvSpPr>
              <p:cNvPr id="751" name="Freeform 1399"/>
              <p:cNvSpPr/>
              <p:nvPr/>
            </p:nvSpPr>
            <p:spPr bwMode="auto">
              <a:xfrm>
                <a:off x="5320" y="2499"/>
                <a:ext cx="26" cy="58"/>
              </a:xfrm>
              <a:custGeom>
                <a:avLst/>
                <a:gdLst>
                  <a:gd name="T0" fmla="*/ 0 w 26"/>
                  <a:gd name="T1" fmla="*/ 26 h 58"/>
                  <a:gd name="T2" fmla="*/ 26 w 26"/>
                  <a:gd name="T3" fmla="*/ 0 h 58"/>
                  <a:gd name="T4" fmla="*/ 26 w 26"/>
                  <a:gd name="T5" fmla="*/ 30 h 58"/>
                  <a:gd name="T6" fmla="*/ 0 w 26"/>
                  <a:gd name="T7" fmla="*/ 58 h 58"/>
                  <a:gd name="T8" fmla="*/ 0 w 26"/>
                  <a:gd name="T9" fmla="*/ 26 h 58"/>
                </a:gdLst>
                <a:ahLst/>
                <a:cxnLst>
                  <a:cxn ang="0">
                    <a:pos x="T0" y="T1"/>
                  </a:cxn>
                  <a:cxn ang="0">
                    <a:pos x="T2" y="T3"/>
                  </a:cxn>
                  <a:cxn ang="0">
                    <a:pos x="T4" y="T5"/>
                  </a:cxn>
                  <a:cxn ang="0">
                    <a:pos x="T6" y="T7"/>
                  </a:cxn>
                  <a:cxn ang="0">
                    <a:pos x="T8" y="T9"/>
                  </a:cxn>
                </a:cxnLst>
                <a:rect l="0" t="0" r="r" b="b"/>
                <a:pathLst>
                  <a:path w="26" h="58">
                    <a:moveTo>
                      <a:pt x="0" y="26"/>
                    </a:moveTo>
                    <a:lnTo>
                      <a:pt x="26" y="0"/>
                    </a:lnTo>
                    <a:lnTo>
                      <a:pt x="26" y="30"/>
                    </a:lnTo>
                    <a:lnTo>
                      <a:pt x="0" y="58"/>
                    </a:lnTo>
                    <a:lnTo>
                      <a:pt x="0" y="26"/>
                    </a:lnTo>
                    <a:close/>
                  </a:path>
                </a:pathLst>
              </a:custGeom>
              <a:grpFill/>
              <a:ln>
                <a:noFill/>
              </a:ln>
            </p:spPr>
            <p:txBody>
              <a:bodyPr vert="horz" wrap="square" lIns="91440" tIns="45720" rIns="91440" bIns="45720" numCol="1" anchor="t" anchorCtr="0" compatLnSpc="1"/>
              <a:lstStyle/>
              <a:p>
                <a:endParaRPr lang="zh-CN" altLang="en-US"/>
              </a:p>
            </p:txBody>
          </p:sp>
          <p:sp>
            <p:nvSpPr>
              <p:cNvPr id="752" name="Freeform 1400"/>
              <p:cNvSpPr/>
              <p:nvPr/>
            </p:nvSpPr>
            <p:spPr bwMode="auto">
              <a:xfrm>
                <a:off x="5362" y="2429"/>
                <a:ext cx="56" cy="82"/>
              </a:xfrm>
              <a:custGeom>
                <a:avLst/>
                <a:gdLst>
                  <a:gd name="T0" fmla="*/ 56 w 56"/>
                  <a:gd name="T1" fmla="*/ 0 h 82"/>
                  <a:gd name="T2" fmla="*/ 56 w 56"/>
                  <a:gd name="T3" fmla="*/ 22 h 82"/>
                  <a:gd name="T4" fmla="*/ 0 w 56"/>
                  <a:gd name="T5" fmla="*/ 82 h 82"/>
                  <a:gd name="T6" fmla="*/ 0 w 56"/>
                  <a:gd name="T7" fmla="*/ 56 h 82"/>
                  <a:gd name="T8" fmla="*/ 56 w 56"/>
                  <a:gd name="T9" fmla="*/ 0 h 82"/>
                </a:gdLst>
                <a:ahLst/>
                <a:cxnLst>
                  <a:cxn ang="0">
                    <a:pos x="T0" y="T1"/>
                  </a:cxn>
                  <a:cxn ang="0">
                    <a:pos x="T2" y="T3"/>
                  </a:cxn>
                  <a:cxn ang="0">
                    <a:pos x="T4" y="T5"/>
                  </a:cxn>
                  <a:cxn ang="0">
                    <a:pos x="T6" y="T7"/>
                  </a:cxn>
                  <a:cxn ang="0">
                    <a:pos x="T8" y="T9"/>
                  </a:cxn>
                </a:cxnLst>
                <a:rect l="0" t="0" r="r" b="b"/>
                <a:pathLst>
                  <a:path w="56" h="82">
                    <a:moveTo>
                      <a:pt x="56" y="0"/>
                    </a:moveTo>
                    <a:lnTo>
                      <a:pt x="56" y="22"/>
                    </a:lnTo>
                    <a:lnTo>
                      <a:pt x="0" y="82"/>
                    </a:lnTo>
                    <a:lnTo>
                      <a:pt x="0" y="56"/>
                    </a:lnTo>
                    <a:lnTo>
                      <a:pt x="56" y="0"/>
                    </a:lnTo>
                    <a:close/>
                  </a:path>
                </a:pathLst>
              </a:custGeom>
              <a:grpFill/>
              <a:ln>
                <a:noFill/>
              </a:ln>
            </p:spPr>
            <p:txBody>
              <a:bodyPr vert="horz" wrap="square" lIns="91440" tIns="45720" rIns="91440" bIns="45720" numCol="1" anchor="t" anchorCtr="0" compatLnSpc="1"/>
              <a:lstStyle/>
              <a:p>
                <a:endParaRPr lang="zh-CN" altLang="en-US"/>
              </a:p>
            </p:txBody>
          </p:sp>
          <p:sp>
            <p:nvSpPr>
              <p:cNvPr id="753" name="Freeform 1401"/>
              <p:cNvSpPr/>
              <p:nvPr/>
            </p:nvSpPr>
            <p:spPr bwMode="auto">
              <a:xfrm>
                <a:off x="5434" y="2375"/>
                <a:ext cx="40" cy="60"/>
              </a:xfrm>
              <a:custGeom>
                <a:avLst/>
                <a:gdLst>
                  <a:gd name="T0" fmla="*/ 40 w 40"/>
                  <a:gd name="T1" fmla="*/ 0 h 60"/>
                  <a:gd name="T2" fmla="*/ 40 w 40"/>
                  <a:gd name="T3" fmla="*/ 16 h 60"/>
                  <a:gd name="T4" fmla="*/ 0 w 40"/>
                  <a:gd name="T5" fmla="*/ 60 h 60"/>
                  <a:gd name="T6" fmla="*/ 0 w 40"/>
                  <a:gd name="T7" fmla="*/ 40 h 60"/>
                  <a:gd name="T8" fmla="*/ 40 w 40"/>
                  <a:gd name="T9" fmla="*/ 0 h 60"/>
                </a:gdLst>
                <a:ahLst/>
                <a:cxnLst>
                  <a:cxn ang="0">
                    <a:pos x="T0" y="T1"/>
                  </a:cxn>
                  <a:cxn ang="0">
                    <a:pos x="T2" y="T3"/>
                  </a:cxn>
                  <a:cxn ang="0">
                    <a:pos x="T4" y="T5"/>
                  </a:cxn>
                  <a:cxn ang="0">
                    <a:pos x="T6" y="T7"/>
                  </a:cxn>
                  <a:cxn ang="0">
                    <a:pos x="T8" y="T9"/>
                  </a:cxn>
                </a:cxnLst>
                <a:rect l="0" t="0" r="r" b="b"/>
                <a:pathLst>
                  <a:path w="40" h="60">
                    <a:moveTo>
                      <a:pt x="40" y="0"/>
                    </a:moveTo>
                    <a:lnTo>
                      <a:pt x="40" y="16"/>
                    </a:lnTo>
                    <a:lnTo>
                      <a:pt x="0" y="60"/>
                    </a:lnTo>
                    <a:lnTo>
                      <a:pt x="0" y="40"/>
                    </a:lnTo>
                    <a:lnTo>
                      <a:pt x="40" y="0"/>
                    </a:lnTo>
                    <a:close/>
                  </a:path>
                </a:pathLst>
              </a:custGeom>
              <a:grpFill/>
              <a:ln>
                <a:noFill/>
              </a:ln>
            </p:spPr>
            <p:txBody>
              <a:bodyPr vert="horz" wrap="square" lIns="91440" tIns="45720" rIns="91440" bIns="45720" numCol="1" anchor="t" anchorCtr="0" compatLnSpc="1"/>
              <a:lstStyle/>
              <a:p>
                <a:endParaRPr lang="zh-CN" altLang="en-US"/>
              </a:p>
            </p:txBody>
          </p:sp>
          <p:sp>
            <p:nvSpPr>
              <p:cNvPr id="754" name="Freeform 1402"/>
              <p:cNvSpPr/>
              <p:nvPr/>
            </p:nvSpPr>
            <p:spPr bwMode="auto">
              <a:xfrm>
                <a:off x="5320" y="2489"/>
                <a:ext cx="84" cy="118"/>
              </a:xfrm>
              <a:custGeom>
                <a:avLst/>
                <a:gdLst>
                  <a:gd name="T0" fmla="*/ 0 w 84"/>
                  <a:gd name="T1" fmla="*/ 86 h 118"/>
                  <a:gd name="T2" fmla="*/ 84 w 84"/>
                  <a:gd name="T3" fmla="*/ 0 h 118"/>
                  <a:gd name="T4" fmla="*/ 84 w 84"/>
                  <a:gd name="T5" fmla="*/ 22 h 118"/>
                  <a:gd name="T6" fmla="*/ 0 w 84"/>
                  <a:gd name="T7" fmla="*/ 118 h 118"/>
                  <a:gd name="T8" fmla="*/ 0 w 84"/>
                  <a:gd name="T9" fmla="*/ 86 h 118"/>
                </a:gdLst>
                <a:ahLst/>
                <a:cxnLst>
                  <a:cxn ang="0">
                    <a:pos x="T0" y="T1"/>
                  </a:cxn>
                  <a:cxn ang="0">
                    <a:pos x="T2" y="T3"/>
                  </a:cxn>
                  <a:cxn ang="0">
                    <a:pos x="T4" y="T5"/>
                  </a:cxn>
                  <a:cxn ang="0">
                    <a:pos x="T6" y="T7"/>
                  </a:cxn>
                  <a:cxn ang="0">
                    <a:pos x="T8" y="T9"/>
                  </a:cxn>
                </a:cxnLst>
                <a:rect l="0" t="0" r="r" b="b"/>
                <a:pathLst>
                  <a:path w="84" h="118">
                    <a:moveTo>
                      <a:pt x="0" y="86"/>
                    </a:moveTo>
                    <a:lnTo>
                      <a:pt x="84" y="0"/>
                    </a:lnTo>
                    <a:lnTo>
                      <a:pt x="84" y="22"/>
                    </a:lnTo>
                    <a:lnTo>
                      <a:pt x="0" y="118"/>
                    </a:lnTo>
                    <a:lnTo>
                      <a:pt x="0" y="86"/>
                    </a:lnTo>
                    <a:close/>
                  </a:path>
                </a:pathLst>
              </a:custGeom>
              <a:grpFill/>
              <a:ln>
                <a:noFill/>
              </a:ln>
            </p:spPr>
            <p:txBody>
              <a:bodyPr vert="horz" wrap="square" lIns="91440" tIns="45720" rIns="91440" bIns="45720" numCol="1" anchor="t" anchorCtr="0" compatLnSpc="1"/>
              <a:lstStyle/>
              <a:p>
                <a:endParaRPr lang="zh-CN" altLang="en-US"/>
              </a:p>
            </p:txBody>
          </p:sp>
          <p:sp>
            <p:nvSpPr>
              <p:cNvPr id="755" name="Freeform 1403"/>
              <p:cNvSpPr/>
              <p:nvPr/>
            </p:nvSpPr>
            <p:spPr bwMode="auto">
              <a:xfrm>
                <a:off x="5418" y="2445"/>
                <a:ext cx="28" cy="50"/>
              </a:xfrm>
              <a:custGeom>
                <a:avLst/>
                <a:gdLst>
                  <a:gd name="T0" fmla="*/ 0 w 28"/>
                  <a:gd name="T1" fmla="*/ 28 h 50"/>
                  <a:gd name="T2" fmla="*/ 28 w 28"/>
                  <a:gd name="T3" fmla="*/ 0 h 50"/>
                  <a:gd name="T4" fmla="*/ 28 w 28"/>
                  <a:gd name="T5" fmla="*/ 18 h 50"/>
                  <a:gd name="T6" fmla="*/ 0 w 28"/>
                  <a:gd name="T7" fmla="*/ 50 h 50"/>
                  <a:gd name="T8" fmla="*/ 0 w 28"/>
                  <a:gd name="T9" fmla="*/ 28 h 50"/>
                </a:gdLst>
                <a:ahLst/>
                <a:cxnLst>
                  <a:cxn ang="0">
                    <a:pos x="T0" y="T1"/>
                  </a:cxn>
                  <a:cxn ang="0">
                    <a:pos x="T2" y="T3"/>
                  </a:cxn>
                  <a:cxn ang="0">
                    <a:pos x="T4" y="T5"/>
                  </a:cxn>
                  <a:cxn ang="0">
                    <a:pos x="T6" y="T7"/>
                  </a:cxn>
                  <a:cxn ang="0">
                    <a:pos x="T8" y="T9"/>
                  </a:cxn>
                </a:cxnLst>
                <a:rect l="0" t="0" r="r" b="b"/>
                <a:pathLst>
                  <a:path w="28" h="50">
                    <a:moveTo>
                      <a:pt x="0" y="28"/>
                    </a:moveTo>
                    <a:lnTo>
                      <a:pt x="28" y="0"/>
                    </a:lnTo>
                    <a:lnTo>
                      <a:pt x="28" y="18"/>
                    </a:lnTo>
                    <a:lnTo>
                      <a:pt x="0" y="50"/>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756" name="Freeform 1404"/>
              <p:cNvSpPr/>
              <p:nvPr/>
            </p:nvSpPr>
            <p:spPr bwMode="auto">
              <a:xfrm>
                <a:off x="5462" y="2417"/>
                <a:ext cx="12" cy="30"/>
              </a:xfrm>
              <a:custGeom>
                <a:avLst/>
                <a:gdLst>
                  <a:gd name="T0" fmla="*/ 12 w 12"/>
                  <a:gd name="T1" fmla="*/ 0 h 30"/>
                  <a:gd name="T2" fmla="*/ 12 w 12"/>
                  <a:gd name="T3" fmla="*/ 16 h 30"/>
                  <a:gd name="T4" fmla="*/ 0 w 12"/>
                  <a:gd name="T5" fmla="*/ 30 h 30"/>
                  <a:gd name="T6" fmla="*/ 0 w 12"/>
                  <a:gd name="T7" fmla="*/ 12 h 30"/>
                  <a:gd name="T8" fmla="*/ 12 w 12"/>
                  <a:gd name="T9" fmla="*/ 0 h 30"/>
                </a:gdLst>
                <a:ahLst/>
                <a:cxnLst>
                  <a:cxn ang="0">
                    <a:pos x="T0" y="T1"/>
                  </a:cxn>
                  <a:cxn ang="0">
                    <a:pos x="T2" y="T3"/>
                  </a:cxn>
                  <a:cxn ang="0">
                    <a:pos x="T4" y="T5"/>
                  </a:cxn>
                  <a:cxn ang="0">
                    <a:pos x="T6" y="T7"/>
                  </a:cxn>
                  <a:cxn ang="0">
                    <a:pos x="T8" y="T9"/>
                  </a:cxn>
                </a:cxnLst>
                <a:rect l="0" t="0" r="r" b="b"/>
                <a:pathLst>
                  <a:path w="12" h="30">
                    <a:moveTo>
                      <a:pt x="12" y="0"/>
                    </a:moveTo>
                    <a:lnTo>
                      <a:pt x="12" y="16"/>
                    </a:lnTo>
                    <a:lnTo>
                      <a:pt x="0" y="30"/>
                    </a:lnTo>
                    <a:lnTo>
                      <a:pt x="0" y="12"/>
                    </a:lnTo>
                    <a:lnTo>
                      <a:pt x="12" y="0"/>
                    </a:lnTo>
                    <a:close/>
                  </a:path>
                </a:pathLst>
              </a:custGeom>
              <a:grpFill/>
              <a:ln>
                <a:noFill/>
              </a:ln>
            </p:spPr>
            <p:txBody>
              <a:bodyPr vert="horz" wrap="square" lIns="91440" tIns="45720" rIns="91440" bIns="45720" numCol="1" anchor="t" anchorCtr="0" compatLnSpc="1"/>
              <a:lstStyle/>
              <a:p>
                <a:endParaRPr lang="zh-CN" altLang="en-US"/>
              </a:p>
            </p:txBody>
          </p:sp>
          <p:sp>
            <p:nvSpPr>
              <p:cNvPr id="757" name="Freeform 1405"/>
              <p:cNvSpPr/>
              <p:nvPr/>
            </p:nvSpPr>
            <p:spPr bwMode="auto">
              <a:xfrm>
                <a:off x="5350" y="2567"/>
                <a:ext cx="22" cy="54"/>
              </a:xfrm>
              <a:custGeom>
                <a:avLst/>
                <a:gdLst>
                  <a:gd name="T0" fmla="*/ 0 w 22"/>
                  <a:gd name="T1" fmla="*/ 24 h 54"/>
                  <a:gd name="T2" fmla="*/ 22 w 22"/>
                  <a:gd name="T3" fmla="*/ 0 h 54"/>
                  <a:gd name="T4" fmla="*/ 22 w 22"/>
                  <a:gd name="T5" fmla="*/ 26 h 54"/>
                  <a:gd name="T6" fmla="*/ 0 w 22"/>
                  <a:gd name="T7" fmla="*/ 54 h 54"/>
                  <a:gd name="T8" fmla="*/ 0 w 22"/>
                  <a:gd name="T9" fmla="*/ 24 h 54"/>
                </a:gdLst>
                <a:ahLst/>
                <a:cxnLst>
                  <a:cxn ang="0">
                    <a:pos x="T0" y="T1"/>
                  </a:cxn>
                  <a:cxn ang="0">
                    <a:pos x="T2" y="T3"/>
                  </a:cxn>
                  <a:cxn ang="0">
                    <a:pos x="T4" y="T5"/>
                  </a:cxn>
                  <a:cxn ang="0">
                    <a:pos x="T6" y="T7"/>
                  </a:cxn>
                  <a:cxn ang="0">
                    <a:pos x="T8" y="T9"/>
                  </a:cxn>
                </a:cxnLst>
                <a:rect l="0" t="0" r="r" b="b"/>
                <a:pathLst>
                  <a:path w="22" h="54">
                    <a:moveTo>
                      <a:pt x="0" y="24"/>
                    </a:moveTo>
                    <a:lnTo>
                      <a:pt x="22" y="0"/>
                    </a:lnTo>
                    <a:lnTo>
                      <a:pt x="22" y="26"/>
                    </a:lnTo>
                    <a:lnTo>
                      <a:pt x="0" y="54"/>
                    </a:lnTo>
                    <a:lnTo>
                      <a:pt x="0" y="24"/>
                    </a:lnTo>
                    <a:close/>
                  </a:path>
                </a:pathLst>
              </a:custGeom>
              <a:grpFill/>
              <a:ln>
                <a:noFill/>
              </a:ln>
            </p:spPr>
            <p:txBody>
              <a:bodyPr vert="horz" wrap="square" lIns="91440" tIns="45720" rIns="91440" bIns="45720" numCol="1" anchor="t" anchorCtr="0" compatLnSpc="1"/>
              <a:lstStyle/>
              <a:p>
                <a:endParaRPr lang="zh-CN" altLang="en-US"/>
              </a:p>
            </p:txBody>
          </p:sp>
          <p:sp>
            <p:nvSpPr>
              <p:cNvPr id="758" name="Freeform 1406"/>
              <p:cNvSpPr/>
              <p:nvPr/>
            </p:nvSpPr>
            <p:spPr bwMode="auto">
              <a:xfrm>
                <a:off x="5388" y="2457"/>
                <a:ext cx="86" cy="118"/>
              </a:xfrm>
              <a:custGeom>
                <a:avLst/>
                <a:gdLst>
                  <a:gd name="T0" fmla="*/ 86 w 86"/>
                  <a:gd name="T1" fmla="*/ 0 h 118"/>
                  <a:gd name="T2" fmla="*/ 86 w 86"/>
                  <a:gd name="T3" fmla="*/ 16 h 118"/>
                  <a:gd name="T4" fmla="*/ 0 w 86"/>
                  <a:gd name="T5" fmla="*/ 118 h 118"/>
                  <a:gd name="T6" fmla="*/ 0 w 86"/>
                  <a:gd name="T7" fmla="*/ 94 h 118"/>
                  <a:gd name="T8" fmla="*/ 86 w 86"/>
                  <a:gd name="T9" fmla="*/ 0 h 118"/>
                </a:gdLst>
                <a:ahLst/>
                <a:cxnLst>
                  <a:cxn ang="0">
                    <a:pos x="T0" y="T1"/>
                  </a:cxn>
                  <a:cxn ang="0">
                    <a:pos x="T2" y="T3"/>
                  </a:cxn>
                  <a:cxn ang="0">
                    <a:pos x="T4" y="T5"/>
                  </a:cxn>
                  <a:cxn ang="0">
                    <a:pos x="T6" y="T7"/>
                  </a:cxn>
                  <a:cxn ang="0">
                    <a:pos x="T8" y="T9"/>
                  </a:cxn>
                </a:cxnLst>
                <a:rect l="0" t="0" r="r" b="b"/>
                <a:pathLst>
                  <a:path w="86" h="118">
                    <a:moveTo>
                      <a:pt x="86" y="0"/>
                    </a:moveTo>
                    <a:lnTo>
                      <a:pt x="86" y="16"/>
                    </a:lnTo>
                    <a:lnTo>
                      <a:pt x="0" y="118"/>
                    </a:lnTo>
                    <a:lnTo>
                      <a:pt x="0" y="94"/>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759" name="Freeform 1407"/>
              <p:cNvSpPr/>
              <p:nvPr/>
            </p:nvSpPr>
            <p:spPr bwMode="auto">
              <a:xfrm>
                <a:off x="5422" y="2499"/>
                <a:ext cx="52" cy="80"/>
              </a:xfrm>
              <a:custGeom>
                <a:avLst/>
                <a:gdLst>
                  <a:gd name="T0" fmla="*/ 52 w 52"/>
                  <a:gd name="T1" fmla="*/ 0 h 80"/>
                  <a:gd name="T2" fmla="*/ 52 w 52"/>
                  <a:gd name="T3" fmla="*/ 16 h 80"/>
                  <a:gd name="T4" fmla="*/ 0 w 52"/>
                  <a:gd name="T5" fmla="*/ 80 h 80"/>
                  <a:gd name="T6" fmla="*/ 0 w 52"/>
                  <a:gd name="T7" fmla="*/ 60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60"/>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760" name="Rectangle 1408"/>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1" name="Rectangle 1409"/>
              <p:cNvSpPr>
                <a:spLocks noChangeArrowheads="1"/>
              </p:cNvSpPr>
              <p:nvPr/>
            </p:nvSpPr>
            <p:spPr bwMode="auto">
              <a:xfrm>
                <a:off x="5424" y="1890"/>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2" name="Freeform 1410"/>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3" name="Freeform 1411"/>
              <p:cNvSpPr/>
              <p:nvPr/>
            </p:nvSpPr>
            <p:spPr bwMode="auto">
              <a:xfrm>
                <a:off x="5422" y="1936"/>
                <a:ext cx="2" cy="2"/>
              </a:xfrm>
              <a:custGeom>
                <a:avLst/>
                <a:gdLst>
                  <a:gd name="T0" fmla="*/ 2 w 2"/>
                  <a:gd name="T1" fmla="*/ 0 h 2"/>
                  <a:gd name="T2" fmla="*/ 2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0"/>
                    </a:lnTo>
                    <a:lnTo>
                      <a:pt x="2" y="0"/>
                    </a:lnTo>
                    <a:close/>
                  </a:path>
                </a:pathLst>
              </a:custGeom>
              <a:grpFill/>
              <a:ln>
                <a:noFill/>
              </a:ln>
            </p:spPr>
            <p:txBody>
              <a:bodyPr vert="horz" wrap="square" lIns="91440" tIns="45720" rIns="91440" bIns="45720" numCol="1" anchor="t" anchorCtr="0" compatLnSpc="1"/>
              <a:lstStyle/>
              <a:p>
                <a:endParaRPr lang="zh-CN" altLang="en-US"/>
              </a:p>
            </p:txBody>
          </p:sp>
          <p:sp>
            <p:nvSpPr>
              <p:cNvPr id="764" name="Rectangle 1412"/>
              <p:cNvSpPr>
                <a:spLocks noChangeArrowheads="1"/>
              </p:cNvSpPr>
              <p:nvPr/>
            </p:nvSpPr>
            <p:spPr bwMode="auto">
              <a:xfrm>
                <a:off x="5424" y="1981"/>
                <a:ext cx="1" cy="1"/>
              </a:xfrm>
              <a:prstGeom prst="rect">
                <a:avLst/>
              </a:prstGeom>
              <a:grpFill/>
              <a:ln>
                <a:noFill/>
              </a:ln>
            </p:spPr>
            <p:txBody>
              <a:bodyPr vert="horz" wrap="square" lIns="91440" tIns="45720" rIns="91440" bIns="45720" numCol="1" anchor="t" anchorCtr="0" compatLnSpc="1"/>
              <a:lstStyle/>
              <a:p>
                <a:endParaRPr lang="zh-CN" altLang="en-US"/>
              </a:p>
            </p:txBody>
          </p:sp>
          <p:sp>
            <p:nvSpPr>
              <p:cNvPr id="765" name="Freeform 1413"/>
              <p:cNvSpPr/>
              <p:nvPr/>
            </p:nvSpPr>
            <p:spPr bwMode="auto">
              <a:xfrm>
                <a:off x="5350" y="2718"/>
                <a:ext cx="22" cy="56"/>
              </a:xfrm>
              <a:custGeom>
                <a:avLst/>
                <a:gdLst>
                  <a:gd name="T0" fmla="*/ 0 w 22"/>
                  <a:gd name="T1" fmla="*/ 28 h 56"/>
                  <a:gd name="T2" fmla="*/ 22 w 22"/>
                  <a:gd name="T3" fmla="*/ 0 h 56"/>
                  <a:gd name="T4" fmla="*/ 22 w 22"/>
                  <a:gd name="T5" fmla="*/ 26 h 56"/>
                  <a:gd name="T6" fmla="*/ 0 w 22"/>
                  <a:gd name="T7" fmla="*/ 56 h 56"/>
                  <a:gd name="T8" fmla="*/ 0 w 22"/>
                  <a:gd name="T9" fmla="*/ 28 h 56"/>
                </a:gdLst>
                <a:ahLst/>
                <a:cxnLst>
                  <a:cxn ang="0">
                    <a:pos x="T0" y="T1"/>
                  </a:cxn>
                  <a:cxn ang="0">
                    <a:pos x="T2" y="T3"/>
                  </a:cxn>
                  <a:cxn ang="0">
                    <a:pos x="T4" y="T5"/>
                  </a:cxn>
                  <a:cxn ang="0">
                    <a:pos x="T6" y="T7"/>
                  </a:cxn>
                  <a:cxn ang="0">
                    <a:pos x="T8" y="T9"/>
                  </a:cxn>
                </a:cxnLst>
                <a:rect l="0" t="0" r="r" b="b"/>
                <a:pathLst>
                  <a:path w="22" h="56">
                    <a:moveTo>
                      <a:pt x="0" y="28"/>
                    </a:moveTo>
                    <a:lnTo>
                      <a:pt x="22" y="0"/>
                    </a:lnTo>
                    <a:lnTo>
                      <a:pt x="22" y="26"/>
                    </a:lnTo>
                    <a:lnTo>
                      <a:pt x="0" y="56"/>
                    </a:lnTo>
                    <a:lnTo>
                      <a:pt x="0" y="28"/>
                    </a:lnTo>
                    <a:close/>
                  </a:path>
                </a:pathLst>
              </a:custGeom>
              <a:grpFill/>
              <a:ln>
                <a:noFill/>
              </a:ln>
            </p:spPr>
            <p:txBody>
              <a:bodyPr vert="horz" wrap="square" lIns="91440" tIns="45720" rIns="91440" bIns="45720" numCol="1" anchor="t" anchorCtr="0" compatLnSpc="1"/>
              <a:lstStyle/>
              <a:p>
                <a:endParaRPr lang="zh-CN" altLang="en-US"/>
              </a:p>
            </p:txBody>
          </p:sp>
        </p:grpSp>
        <p:sp>
          <p:nvSpPr>
            <p:cNvPr id="374" name="Freeform 1415"/>
            <p:cNvSpPr/>
            <p:nvPr/>
          </p:nvSpPr>
          <p:spPr bwMode="auto">
            <a:xfrm>
              <a:off x="-2989564" y="1603377"/>
              <a:ext cx="136529" cy="204788"/>
            </a:xfrm>
            <a:custGeom>
              <a:avLst/>
              <a:gdLst>
                <a:gd name="T0" fmla="*/ 86 w 86"/>
                <a:gd name="T1" fmla="*/ 0 h 129"/>
                <a:gd name="T2" fmla="*/ 86 w 86"/>
                <a:gd name="T3" fmla="*/ 16 h 129"/>
                <a:gd name="T4" fmla="*/ 0 w 86"/>
                <a:gd name="T5" fmla="*/ 129 h 129"/>
                <a:gd name="T6" fmla="*/ 0 w 86"/>
                <a:gd name="T7" fmla="*/ 103 h 129"/>
                <a:gd name="T8" fmla="*/ 86 w 86"/>
                <a:gd name="T9" fmla="*/ 0 h 129"/>
              </a:gdLst>
              <a:ahLst/>
              <a:cxnLst>
                <a:cxn ang="0">
                  <a:pos x="T0" y="T1"/>
                </a:cxn>
                <a:cxn ang="0">
                  <a:pos x="T2" y="T3"/>
                </a:cxn>
                <a:cxn ang="0">
                  <a:pos x="T4" y="T5"/>
                </a:cxn>
                <a:cxn ang="0">
                  <a:pos x="T6" y="T7"/>
                </a:cxn>
                <a:cxn ang="0">
                  <a:pos x="T8" y="T9"/>
                </a:cxn>
              </a:cxnLst>
              <a:rect l="0" t="0" r="r" b="b"/>
              <a:pathLst>
                <a:path w="86" h="129">
                  <a:moveTo>
                    <a:pt x="86" y="0"/>
                  </a:moveTo>
                  <a:lnTo>
                    <a:pt x="86" y="16"/>
                  </a:lnTo>
                  <a:lnTo>
                    <a:pt x="0" y="129"/>
                  </a:lnTo>
                  <a:lnTo>
                    <a:pt x="0" y="103"/>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5" name="Freeform 1416"/>
            <p:cNvSpPr/>
            <p:nvPr/>
          </p:nvSpPr>
          <p:spPr bwMode="auto">
            <a:xfrm>
              <a:off x="-3049890" y="1884363"/>
              <a:ext cx="34927" cy="92075"/>
            </a:xfrm>
            <a:custGeom>
              <a:avLst/>
              <a:gdLst>
                <a:gd name="T0" fmla="*/ 0 w 22"/>
                <a:gd name="T1" fmla="*/ 28 h 58"/>
                <a:gd name="T2" fmla="*/ 22 w 22"/>
                <a:gd name="T3" fmla="*/ 0 h 58"/>
                <a:gd name="T4" fmla="*/ 22 w 22"/>
                <a:gd name="T5" fmla="*/ 26 h 58"/>
                <a:gd name="T6" fmla="*/ 0 w 22"/>
                <a:gd name="T7" fmla="*/ 58 h 58"/>
                <a:gd name="T8" fmla="*/ 0 w 22"/>
                <a:gd name="T9" fmla="*/ 28 h 58"/>
              </a:gdLst>
              <a:ahLst/>
              <a:cxnLst>
                <a:cxn ang="0">
                  <a:pos x="T0" y="T1"/>
                </a:cxn>
                <a:cxn ang="0">
                  <a:pos x="T2" y="T3"/>
                </a:cxn>
                <a:cxn ang="0">
                  <a:pos x="T4" y="T5"/>
                </a:cxn>
                <a:cxn ang="0">
                  <a:pos x="T6" y="T7"/>
                </a:cxn>
                <a:cxn ang="0">
                  <a:pos x="T8" y="T9"/>
                </a:cxn>
              </a:cxnLst>
              <a:rect l="0" t="0" r="r" b="b"/>
              <a:pathLst>
                <a:path w="22" h="58">
                  <a:moveTo>
                    <a:pt x="0" y="28"/>
                  </a:moveTo>
                  <a:lnTo>
                    <a:pt x="22" y="0"/>
                  </a:lnTo>
                  <a:lnTo>
                    <a:pt x="22" y="26"/>
                  </a:lnTo>
                  <a:lnTo>
                    <a:pt x="0" y="58"/>
                  </a:lnTo>
                  <a:lnTo>
                    <a:pt x="0" y="28"/>
                  </a:lnTo>
                  <a:close/>
                </a:path>
              </a:pathLst>
            </a:custGeom>
            <a:grpFill/>
            <a:ln>
              <a:noFill/>
            </a:ln>
          </p:spPr>
          <p:txBody>
            <a:bodyPr vert="horz" wrap="square" lIns="91440" tIns="45720" rIns="91440" bIns="45720" numCol="1" anchor="t" anchorCtr="0" compatLnSpc="1"/>
            <a:lstStyle/>
            <a:p>
              <a:endParaRPr lang="zh-CN" altLang="en-US"/>
            </a:p>
          </p:txBody>
        </p:sp>
        <p:sp>
          <p:nvSpPr>
            <p:cNvPr id="376" name="Freeform 1417"/>
            <p:cNvSpPr/>
            <p:nvPr/>
          </p:nvSpPr>
          <p:spPr bwMode="auto">
            <a:xfrm>
              <a:off x="-2989564" y="1681162"/>
              <a:ext cx="136529" cy="212724"/>
            </a:xfrm>
            <a:custGeom>
              <a:avLst/>
              <a:gdLst>
                <a:gd name="T0" fmla="*/ 86 w 86"/>
                <a:gd name="T1" fmla="*/ 0 h 134"/>
                <a:gd name="T2" fmla="*/ 86 w 86"/>
                <a:gd name="T3" fmla="*/ 16 h 134"/>
                <a:gd name="T4" fmla="*/ 0 w 86"/>
                <a:gd name="T5" fmla="*/ 134 h 134"/>
                <a:gd name="T6" fmla="*/ 0 w 86"/>
                <a:gd name="T7" fmla="*/ 110 h 134"/>
                <a:gd name="T8" fmla="*/ 86 w 86"/>
                <a:gd name="T9" fmla="*/ 0 h 134"/>
              </a:gdLst>
              <a:ahLst/>
              <a:cxnLst>
                <a:cxn ang="0">
                  <a:pos x="T0" y="T1"/>
                </a:cxn>
                <a:cxn ang="0">
                  <a:pos x="T2" y="T3"/>
                </a:cxn>
                <a:cxn ang="0">
                  <a:pos x="T4" y="T5"/>
                </a:cxn>
                <a:cxn ang="0">
                  <a:pos x="T6" y="T7"/>
                </a:cxn>
                <a:cxn ang="0">
                  <a:pos x="T8" y="T9"/>
                </a:cxn>
              </a:cxnLst>
              <a:rect l="0" t="0" r="r" b="b"/>
              <a:pathLst>
                <a:path w="86" h="134">
                  <a:moveTo>
                    <a:pt x="86" y="0"/>
                  </a:moveTo>
                  <a:lnTo>
                    <a:pt x="86" y="16"/>
                  </a:lnTo>
                  <a:lnTo>
                    <a:pt x="0" y="134"/>
                  </a:lnTo>
                  <a:lnTo>
                    <a:pt x="0" y="110"/>
                  </a:lnTo>
                  <a:lnTo>
                    <a:pt x="86" y="0"/>
                  </a:lnTo>
                  <a:close/>
                </a:path>
              </a:pathLst>
            </a:custGeom>
            <a:grpFill/>
            <a:ln>
              <a:noFill/>
            </a:ln>
          </p:spPr>
          <p:txBody>
            <a:bodyPr vert="horz" wrap="square" lIns="91440" tIns="45720" rIns="91440" bIns="45720" numCol="1" anchor="t" anchorCtr="0" compatLnSpc="1"/>
            <a:lstStyle/>
            <a:p>
              <a:endParaRPr lang="zh-CN" altLang="en-US"/>
            </a:p>
          </p:txBody>
        </p:sp>
        <p:sp>
          <p:nvSpPr>
            <p:cNvPr id="377" name="Freeform 1418"/>
            <p:cNvSpPr/>
            <p:nvPr/>
          </p:nvSpPr>
          <p:spPr bwMode="auto">
            <a:xfrm>
              <a:off x="-2935585" y="1530351"/>
              <a:ext cx="82552" cy="127001"/>
            </a:xfrm>
            <a:custGeom>
              <a:avLst/>
              <a:gdLst>
                <a:gd name="T0" fmla="*/ 52 w 52"/>
                <a:gd name="T1" fmla="*/ 0 h 80"/>
                <a:gd name="T2" fmla="*/ 52 w 52"/>
                <a:gd name="T3" fmla="*/ 16 h 80"/>
                <a:gd name="T4" fmla="*/ 0 w 52"/>
                <a:gd name="T5" fmla="*/ 80 h 80"/>
                <a:gd name="T6" fmla="*/ 0 w 52"/>
                <a:gd name="T7" fmla="*/ 58 h 80"/>
                <a:gd name="T8" fmla="*/ 52 w 52"/>
                <a:gd name="T9" fmla="*/ 0 h 80"/>
              </a:gdLst>
              <a:ahLst/>
              <a:cxnLst>
                <a:cxn ang="0">
                  <a:pos x="T0" y="T1"/>
                </a:cxn>
                <a:cxn ang="0">
                  <a:pos x="T2" y="T3"/>
                </a:cxn>
                <a:cxn ang="0">
                  <a:pos x="T4" y="T5"/>
                </a:cxn>
                <a:cxn ang="0">
                  <a:pos x="T6" y="T7"/>
                </a:cxn>
                <a:cxn ang="0">
                  <a:pos x="T8" y="T9"/>
                </a:cxn>
              </a:cxnLst>
              <a:rect l="0" t="0" r="r" b="b"/>
              <a:pathLst>
                <a:path w="52" h="80">
                  <a:moveTo>
                    <a:pt x="52" y="0"/>
                  </a:moveTo>
                  <a:lnTo>
                    <a:pt x="52" y="16"/>
                  </a:lnTo>
                  <a:lnTo>
                    <a:pt x="0" y="80"/>
                  </a:lnTo>
                  <a:lnTo>
                    <a:pt x="0" y="58"/>
                  </a:lnTo>
                  <a:lnTo>
                    <a:pt x="52" y="0"/>
                  </a:lnTo>
                  <a:close/>
                </a:path>
              </a:pathLst>
            </a:custGeom>
            <a:grpFill/>
            <a:ln>
              <a:noFill/>
            </a:ln>
          </p:spPr>
          <p:txBody>
            <a:bodyPr vert="horz" wrap="square" lIns="91440" tIns="45720" rIns="91440" bIns="45720" numCol="1" anchor="t" anchorCtr="0" compatLnSpc="1"/>
            <a:lstStyle/>
            <a:p>
              <a:endParaRPr lang="zh-CN" altLang="en-US"/>
            </a:p>
          </p:txBody>
        </p:sp>
        <p:sp>
          <p:nvSpPr>
            <p:cNvPr id="378" name="Rectangle 1419"/>
            <p:cNvSpPr>
              <a:spLocks noChangeArrowheads="1"/>
            </p:cNvSpPr>
            <p:nvPr/>
          </p:nvSpPr>
          <p:spPr bwMode="auto">
            <a:xfrm>
              <a:off x="-2932410" y="625474"/>
              <a:ext cx="1587" cy="1587"/>
            </a:xfrm>
            <a:prstGeom prst="rect">
              <a:avLst/>
            </a:prstGeom>
            <a:grpFill/>
            <a:ln>
              <a:noFill/>
            </a:ln>
          </p:spPr>
          <p:txBody>
            <a:bodyPr vert="horz" wrap="square" lIns="91440" tIns="45720" rIns="91440" bIns="45720" numCol="1" anchor="t" anchorCtr="0" compatLnSpc="1"/>
            <a:lstStyle/>
            <a:p>
              <a:endParaRPr lang="zh-CN" altLang="en-US"/>
            </a:p>
          </p:txBody>
        </p:sp>
        <p:sp>
          <p:nvSpPr>
            <p:cNvPr id="379" name="Rectangle 1420"/>
            <p:cNvSpPr>
              <a:spLocks noChangeArrowheads="1"/>
            </p:cNvSpPr>
            <p:nvPr/>
          </p:nvSpPr>
          <p:spPr bwMode="auto">
            <a:xfrm>
              <a:off x="-729659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0" name="Rectangle 1421"/>
            <p:cNvSpPr>
              <a:spLocks noChangeArrowheads="1"/>
            </p:cNvSpPr>
            <p:nvPr/>
          </p:nvSpPr>
          <p:spPr bwMode="auto">
            <a:xfrm>
              <a:off x="-7207695"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1" name="Rectangle 1422"/>
            <p:cNvSpPr>
              <a:spLocks noChangeArrowheads="1"/>
            </p:cNvSpPr>
            <p:nvPr/>
          </p:nvSpPr>
          <p:spPr bwMode="auto">
            <a:xfrm>
              <a:off x="-7121969"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2" name="Rectangle 1423"/>
            <p:cNvSpPr>
              <a:spLocks noChangeArrowheads="1"/>
            </p:cNvSpPr>
            <p:nvPr/>
          </p:nvSpPr>
          <p:spPr bwMode="auto">
            <a:xfrm>
              <a:off x="-6947336"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3" name="Rectangle 1424"/>
            <p:cNvSpPr>
              <a:spLocks noChangeArrowheads="1"/>
            </p:cNvSpPr>
            <p:nvPr/>
          </p:nvSpPr>
          <p:spPr bwMode="auto">
            <a:xfrm>
              <a:off x="-6861610"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4" name="Rectangle 1425"/>
            <p:cNvSpPr>
              <a:spLocks noChangeArrowheads="1"/>
            </p:cNvSpPr>
            <p:nvPr/>
          </p:nvSpPr>
          <p:spPr bwMode="auto">
            <a:xfrm>
              <a:off x="-7296599"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5" name="Rectangle 1426"/>
            <p:cNvSpPr>
              <a:spLocks noChangeArrowheads="1"/>
            </p:cNvSpPr>
            <p:nvPr/>
          </p:nvSpPr>
          <p:spPr bwMode="auto">
            <a:xfrm>
              <a:off x="-7207695" y="-198438"/>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6" name="Rectangle 1427"/>
            <p:cNvSpPr>
              <a:spLocks noChangeArrowheads="1"/>
            </p:cNvSpPr>
            <p:nvPr/>
          </p:nvSpPr>
          <p:spPr bwMode="auto">
            <a:xfrm>
              <a:off x="-7296599"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7" name="Rectangle 1428"/>
            <p:cNvSpPr>
              <a:spLocks noChangeArrowheads="1"/>
            </p:cNvSpPr>
            <p:nvPr/>
          </p:nvSpPr>
          <p:spPr bwMode="auto">
            <a:xfrm>
              <a:off x="-7121969"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8" name="Rectangle 1429"/>
            <p:cNvSpPr>
              <a:spLocks noChangeArrowheads="1"/>
            </p:cNvSpPr>
            <p:nvPr/>
          </p:nvSpPr>
          <p:spPr bwMode="auto">
            <a:xfrm>
              <a:off x="-6861610"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89" name="Rectangle 1430"/>
            <p:cNvSpPr>
              <a:spLocks noChangeArrowheads="1"/>
            </p:cNvSpPr>
            <p:nvPr/>
          </p:nvSpPr>
          <p:spPr bwMode="auto">
            <a:xfrm>
              <a:off x="-7296599"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0" name="Rectangle 1431"/>
            <p:cNvSpPr>
              <a:spLocks noChangeArrowheads="1"/>
            </p:cNvSpPr>
            <p:nvPr/>
          </p:nvSpPr>
          <p:spPr bwMode="auto">
            <a:xfrm>
              <a:off x="-7207695"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1" name="Rectangle 1432"/>
            <p:cNvSpPr>
              <a:spLocks noChangeArrowheads="1"/>
            </p:cNvSpPr>
            <p:nvPr/>
          </p:nvSpPr>
          <p:spPr bwMode="auto">
            <a:xfrm>
              <a:off x="-7036240" y="-20637"/>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2" name="Rectangle 1433"/>
            <p:cNvSpPr>
              <a:spLocks noChangeArrowheads="1"/>
            </p:cNvSpPr>
            <p:nvPr/>
          </p:nvSpPr>
          <p:spPr bwMode="auto">
            <a:xfrm>
              <a:off x="-7207695"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3" name="Rectangle 1434"/>
            <p:cNvSpPr>
              <a:spLocks noChangeArrowheads="1"/>
            </p:cNvSpPr>
            <p:nvPr/>
          </p:nvSpPr>
          <p:spPr bwMode="auto">
            <a:xfrm>
              <a:off x="-7121969"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4" name="Rectangle 1435"/>
            <p:cNvSpPr>
              <a:spLocks noChangeArrowheads="1"/>
            </p:cNvSpPr>
            <p:nvPr/>
          </p:nvSpPr>
          <p:spPr bwMode="auto">
            <a:xfrm>
              <a:off x="-6861610"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5" name="Rectangle 1436"/>
            <p:cNvSpPr>
              <a:spLocks noChangeArrowheads="1"/>
            </p:cNvSpPr>
            <p:nvPr/>
          </p:nvSpPr>
          <p:spPr bwMode="auto">
            <a:xfrm>
              <a:off x="-729659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6" name="Rectangle 1437"/>
            <p:cNvSpPr>
              <a:spLocks noChangeArrowheads="1"/>
            </p:cNvSpPr>
            <p:nvPr/>
          </p:nvSpPr>
          <p:spPr bwMode="auto">
            <a:xfrm>
              <a:off x="-7121969"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7" name="Rectangle 1438"/>
            <p:cNvSpPr>
              <a:spLocks noChangeArrowheads="1"/>
            </p:cNvSpPr>
            <p:nvPr/>
          </p:nvSpPr>
          <p:spPr bwMode="auto">
            <a:xfrm>
              <a:off x="-6947336"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398" name="Rectangle 1439"/>
            <p:cNvSpPr>
              <a:spLocks noChangeArrowheads="1"/>
            </p:cNvSpPr>
            <p:nvPr/>
          </p:nvSpPr>
          <p:spPr bwMode="auto">
            <a:xfrm>
              <a:off x="-7207695" y="2492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399" name="Rectangle 1440"/>
            <p:cNvSpPr>
              <a:spLocks noChangeArrowheads="1"/>
            </p:cNvSpPr>
            <p:nvPr/>
          </p:nvSpPr>
          <p:spPr bwMode="auto">
            <a:xfrm>
              <a:off x="-7036240" y="2492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0" name="Rectangle 1441"/>
            <p:cNvSpPr>
              <a:spLocks noChangeArrowheads="1"/>
            </p:cNvSpPr>
            <p:nvPr/>
          </p:nvSpPr>
          <p:spPr bwMode="auto">
            <a:xfrm>
              <a:off x="-6861610" y="249237"/>
              <a:ext cx="139705"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1" name="Rectangle 1442"/>
            <p:cNvSpPr>
              <a:spLocks noChangeArrowheads="1"/>
            </p:cNvSpPr>
            <p:nvPr/>
          </p:nvSpPr>
          <p:spPr bwMode="auto">
            <a:xfrm>
              <a:off x="-7296599"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2" name="Rectangle 1443"/>
            <p:cNvSpPr>
              <a:spLocks noChangeArrowheads="1"/>
            </p:cNvSpPr>
            <p:nvPr/>
          </p:nvSpPr>
          <p:spPr bwMode="auto">
            <a:xfrm>
              <a:off x="-7121969" y="338137"/>
              <a:ext cx="222258"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3" name="Rectangle 1444"/>
            <p:cNvSpPr>
              <a:spLocks noChangeArrowheads="1"/>
            </p:cNvSpPr>
            <p:nvPr/>
          </p:nvSpPr>
          <p:spPr bwMode="auto">
            <a:xfrm>
              <a:off x="-7207695"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4" name="Rectangle 1445"/>
            <p:cNvSpPr>
              <a:spLocks noChangeArrowheads="1"/>
            </p:cNvSpPr>
            <p:nvPr/>
          </p:nvSpPr>
          <p:spPr bwMode="auto">
            <a:xfrm>
              <a:off x="-7036240"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5" name="Rectangle 1446"/>
            <p:cNvSpPr>
              <a:spLocks noChangeArrowheads="1"/>
            </p:cNvSpPr>
            <p:nvPr/>
          </p:nvSpPr>
          <p:spPr bwMode="auto">
            <a:xfrm>
              <a:off x="-6947336"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06" name="Rectangle 1447"/>
            <p:cNvSpPr>
              <a:spLocks noChangeArrowheads="1"/>
            </p:cNvSpPr>
            <p:nvPr/>
          </p:nvSpPr>
          <p:spPr bwMode="auto">
            <a:xfrm>
              <a:off x="-7207695"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7" name="Rectangle 1448"/>
            <p:cNvSpPr>
              <a:spLocks noChangeArrowheads="1"/>
            </p:cNvSpPr>
            <p:nvPr/>
          </p:nvSpPr>
          <p:spPr bwMode="auto">
            <a:xfrm>
              <a:off x="-7036240"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8" name="Rectangle 1449"/>
            <p:cNvSpPr>
              <a:spLocks noChangeArrowheads="1"/>
            </p:cNvSpPr>
            <p:nvPr/>
          </p:nvSpPr>
          <p:spPr bwMode="auto">
            <a:xfrm>
              <a:off x="-729659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09" name="Rectangle 1450"/>
            <p:cNvSpPr>
              <a:spLocks noChangeArrowheads="1"/>
            </p:cNvSpPr>
            <p:nvPr/>
          </p:nvSpPr>
          <p:spPr bwMode="auto">
            <a:xfrm>
              <a:off x="-7121969"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0" name="Rectangle 1451"/>
            <p:cNvSpPr>
              <a:spLocks noChangeArrowheads="1"/>
            </p:cNvSpPr>
            <p:nvPr/>
          </p:nvSpPr>
          <p:spPr bwMode="auto">
            <a:xfrm>
              <a:off x="-6861610"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1" name="Rectangle 1452"/>
            <p:cNvSpPr>
              <a:spLocks noChangeArrowheads="1"/>
            </p:cNvSpPr>
            <p:nvPr/>
          </p:nvSpPr>
          <p:spPr bwMode="auto">
            <a:xfrm>
              <a:off x="-7296599"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2" name="Rectangle 1453"/>
            <p:cNvSpPr>
              <a:spLocks noChangeArrowheads="1"/>
            </p:cNvSpPr>
            <p:nvPr/>
          </p:nvSpPr>
          <p:spPr bwMode="auto">
            <a:xfrm>
              <a:off x="-7207695"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3" name="Rectangle 1454"/>
            <p:cNvSpPr>
              <a:spLocks noChangeArrowheads="1"/>
            </p:cNvSpPr>
            <p:nvPr/>
          </p:nvSpPr>
          <p:spPr bwMode="auto">
            <a:xfrm>
              <a:off x="-7296599"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4" name="Rectangle 1455"/>
            <p:cNvSpPr>
              <a:spLocks noChangeArrowheads="1"/>
            </p:cNvSpPr>
            <p:nvPr/>
          </p:nvSpPr>
          <p:spPr bwMode="auto">
            <a:xfrm>
              <a:off x="-7121969" y="784224"/>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5" name="Rectangle 1456"/>
            <p:cNvSpPr>
              <a:spLocks noChangeArrowheads="1"/>
            </p:cNvSpPr>
            <p:nvPr/>
          </p:nvSpPr>
          <p:spPr bwMode="auto">
            <a:xfrm>
              <a:off x="-6861610"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6" name="Rectangle 1457"/>
            <p:cNvSpPr>
              <a:spLocks noChangeArrowheads="1"/>
            </p:cNvSpPr>
            <p:nvPr/>
          </p:nvSpPr>
          <p:spPr bwMode="auto">
            <a:xfrm>
              <a:off x="-7207695"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7" name="Rectangle 1458"/>
            <p:cNvSpPr>
              <a:spLocks noChangeArrowheads="1"/>
            </p:cNvSpPr>
            <p:nvPr/>
          </p:nvSpPr>
          <p:spPr bwMode="auto">
            <a:xfrm>
              <a:off x="-7207695" y="9620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8" name="Rectangle 1459"/>
            <p:cNvSpPr>
              <a:spLocks noChangeArrowheads="1"/>
            </p:cNvSpPr>
            <p:nvPr/>
          </p:nvSpPr>
          <p:spPr bwMode="auto">
            <a:xfrm>
              <a:off x="-703624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19" name="Rectangle 1460"/>
            <p:cNvSpPr>
              <a:spLocks noChangeArrowheads="1"/>
            </p:cNvSpPr>
            <p:nvPr/>
          </p:nvSpPr>
          <p:spPr bwMode="auto">
            <a:xfrm>
              <a:off x="-6861610"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0" name="Rectangle 1461"/>
            <p:cNvSpPr>
              <a:spLocks noChangeArrowheads="1"/>
            </p:cNvSpPr>
            <p:nvPr/>
          </p:nvSpPr>
          <p:spPr bwMode="auto">
            <a:xfrm>
              <a:off x="-729659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1" name="Rectangle 1462"/>
            <p:cNvSpPr>
              <a:spLocks noChangeArrowheads="1"/>
            </p:cNvSpPr>
            <p:nvPr/>
          </p:nvSpPr>
          <p:spPr bwMode="auto">
            <a:xfrm>
              <a:off x="-7121969"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2" name="Rectangle 1463"/>
            <p:cNvSpPr>
              <a:spLocks noChangeArrowheads="1"/>
            </p:cNvSpPr>
            <p:nvPr/>
          </p:nvSpPr>
          <p:spPr bwMode="auto">
            <a:xfrm>
              <a:off x="-6947336" y="10509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3" name="Rectangle 1464"/>
            <p:cNvSpPr>
              <a:spLocks noChangeArrowheads="1"/>
            </p:cNvSpPr>
            <p:nvPr/>
          </p:nvSpPr>
          <p:spPr bwMode="auto">
            <a:xfrm>
              <a:off x="-7296599" y="1139826"/>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4" name="Rectangle 1465"/>
            <p:cNvSpPr>
              <a:spLocks noChangeArrowheads="1"/>
            </p:cNvSpPr>
            <p:nvPr/>
          </p:nvSpPr>
          <p:spPr bwMode="auto">
            <a:xfrm>
              <a:off x="-7036240" y="11398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25" name="Rectangle 1466"/>
            <p:cNvSpPr>
              <a:spLocks noChangeArrowheads="1"/>
            </p:cNvSpPr>
            <p:nvPr/>
          </p:nvSpPr>
          <p:spPr bwMode="auto">
            <a:xfrm>
              <a:off x="-7121969"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6" name="Rectangle 1467"/>
            <p:cNvSpPr>
              <a:spLocks noChangeArrowheads="1"/>
            </p:cNvSpPr>
            <p:nvPr/>
          </p:nvSpPr>
          <p:spPr bwMode="auto">
            <a:xfrm>
              <a:off x="-6947336" y="12319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7" name="Rectangle 1468"/>
            <p:cNvSpPr>
              <a:spLocks noChangeArrowheads="1"/>
            </p:cNvSpPr>
            <p:nvPr/>
          </p:nvSpPr>
          <p:spPr bwMode="auto">
            <a:xfrm>
              <a:off x="-6861610"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8" name="Rectangle 1469"/>
            <p:cNvSpPr>
              <a:spLocks noChangeArrowheads="1"/>
            </p:cNvSpPr>
            <p:nvPr/>
          </p:nvSpPr>
          <p:spPr bwMode="auto">
            <a:xfrm>
              <a:off x="-729659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29" name="Rectangle 1470"/>
            <p:cNvSpPr>
              <a:spLocks noChangeArrowheads="1"/>
            </p:cNvSpPr>
            <p:nvPr/>
          </p:nvSpPr>
          <p:spPr bwMode="auto">
            <a:xfrm>
              <a:off x="-7207695"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0" name="Rectangle 1471"/>
            <p:cNvSpPr>
              <a:spLocks noChangeArrowheads="1"/>
            </p:cNvSpPr>
            <p:nvPr/>
          </p:nvSpPr>
          <p:spPr bwMode="auto">
            <a:xfrm>
              <a:off x="-7121969"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1" name="Rectangle 1472"/>
            <p:cNvSpPr>
              <a:spLocks noChangeArrowheads="1"/>
            </p:cNvSpPr>
            <p:nvPr/>
          </p:nvSpPr>
          <p:spPr bwMode="auto">
            <a:xfrm>
              <a:off x="-6861610"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2" name="Rectangle 1473"/>
            <p:cNvSpPr>
              <a:spLocks noChangeArrowheads="1"/>
            </p:cNvSpPr>
            <p:nvPr/>
          </p:nvSpPr>
          <p:spPr bwMode="auto">
            <a:xfrm>
              <a:off x="-729659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3" name="Rectangle 1474"/>
            <p:cNvSpPr>
              <a:spLocks noChangeArrowheads="1"/>
            </p:cNvSpPr>
            <p:nvPr/>
          </p:nvSpPr>
          <p:spPr bwMode="auto">
            <a:xfrm>
              <a:off x="-7121969"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4" name="Rectangle 1475"/>
            <p:cNvSpPr>
              <a:spLocks noChangeArrowheads="1"/>
            </p:cNvSpPr>
            <p:nvPr/>
          </p:nvSpPr>
          <p:spPr bwMode="auto">
            <a:xfrm>
              <a:off x="-6947336"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5" name="Rectangle 1476"/>
            <p:cNvSpPr>
              <a:spLocks noChangeArrowheads="1"/>
            </p:cNvSpPr>
            <p:nvPr/>
          </p:nvSpPr>
          <p:spPr bwMode="auto">
            <a:xfrm>
              <a:off x="-7207695"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6" name="Rectangle 1477"/>
            <p:cNvSpPr>
              <a:spLocks noChangeArrowheads="1"/>
            </p:cNvSpPr>
            <p:nvPr/>
          </p:nvSpPr>
          <p:spPr bwMode="auto">
            <a:xfrm>
              <a:off x="-703624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7" name="Rectangle 1478"/>
            <p:cNvSpPr>
              <a:spLocks noChangeArrowheads="1"/>
            </p:cNvSpPr>
            <p:nvPr/>
          </p:nvSpPr>
          <p:spPr bwMode="auto">
            <a:xfrm>
              <a:off x="-6861610"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38" name="Rectangle 1479"/>
            <p:cNvSpPr>
              <a:spLocks noChangeArrowheads="1"/>
            </p:cNvSpPr>
            <p:nvPr/>
          </p:nvSpPr>
          <p:spPr bwMode="auto">
            <a:xfrm>
              <a:off x="-729659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39" name="Rectangle 1480"/>
            <p:cNvSpPr>
              <a:spLocks noChangeArrowheads="1"/>
            </p:cNvSpPr>
            <p:nvPr/>
          </p:nvSpPr>
          <p:spPr bwMode="auto">
            <a:xfrm>
              <a:off x="-7121969"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0" name="Rectangle 1481"/>
            <p:cNvSpPr>
              <a:spLocks noChangeArrowheads="1"/>
            </p:cNvSpPr>
            <p:nvPr/>
          </p:nvSpPr>
          <p:spPr bwMode="auto">
            <a:xfrm>
              <a:off x="-676953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1" name="Rectangle 1482"/>
            <p:cNvSpPr>
              <a:spLocks noChangeArrowheads="1"/>
            </p:cNvSpPr>
            <p:nvPr/>
          </p:nvSpPr>
          <p:spPr bwMode="auto">
            <a:xfrm>
              <a:off x="-6683803"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2" name="Rectangle 1483"/>
            <p:cNvSpPr>
              <a:spLocks noChangeArrowheads="1"/>
            </p:cNvSpPr>
            <p:nvPr/>
          </p:nvSpPr>
          <p:spPr bwMode="auto">
            <a:xfrm>
              <a:off x="-6509172" y="-2873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3" name="Rectangle 1484"/>
            <p:cNvSpPr>
              <a:spLocks noChangeArrowheads="1"/>
            </p:cNvSpPr>
            <p:nvPr/>
          </p:nvSpPr>
          <p:spPr bwMode="auto">
            <a:xfrm>
              <a:off x="-6423444"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4" name="Rectangle 1485"/>
            <p:cNvSpPr>
              <a:spLocks noChangeArrowheads="1"/>
            </p:cNvSpPr>
            <p:nvPr/>
          </p:nvSpPr>
          <p:spPr bwMode="auto">
            <a:xfrm>
              <a:off x="-6337717" y="-2873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5" name="Rectangle 1486"/>
            <p:cNvSpPr>
              <a:spLocks noChangeArrowheads="1"/>
            </p:cNvSpPr>
            <p:nvPr/>
          </p:nvSpPr>
          <p:spPr bwMode="auto">
            <a:xfrm>
              <a:off x="-6769532" y="-1984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6" name="Rectangle 1487"/>
            <p:cNvSpPr>
              <a:spLocks noChangeArrowheads="1"/>
            </p:cNvSpPr>
            <p:nvPr/>
          </p:nvSpPr>
          <p:spPr bwMode="auto">
            <a:xfrm>
              <a:off x="-6598076"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7" name="Rectangle 1488"/>
            <p:cNvSpPr>
              <a:spLocks noChangeArrowheads="1"/>
            </p:cNvSpPr>
            <p:nvPr/>
          </p:nvSpPr>
          <p:spPr bwMode="auto">
            <a:xfrm>
              <a:off x="-6423444" y="-1984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8" name="Rectangle 1489"/>
            <p:cNvSpPr>
              <a:spLocks noChangeArrowheads="1"/>
            </p:cNvSpPr>
            <p:nvPr/>
          </p:nvSpPr>
          <p:spPr bwMode="auto">
            <a:xfrm>
              <a:off x="-6683803" y="-109537"/>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49" name="Rectangle 1490"/>
            <p:cNvSpPr>
              <a:spLocks noChangeArrowheads="1"/>
            </p:cNvSpPr>
            <p:nvPr/>
          </p:nvSpPr>
          <p:spPr bwMode="auto">
            <a:xfrm>
              <a:off x="-6337717" y="-1095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0" name="Rectangle 1491"/>
            <p:cNvSpPr>
              <a:spLocks noChangeArrowheads="1"/>
            </p:cNvSpPr>
            <p:nvPr/>
          </p:nvSpPr>
          <p:spPr bwMode="auto">
            <a:xfrm>
              <a:off x="-6769532" y="-20637"/>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1" name="Rectangle 1492"/>
            <p:cNvSpPr>
              <a:spLocks noChangeArrowheads="1"/>
            </p:cNvSpPr>
            <p:nvPr/>
          </p:nvSpPr>
          <p:spPr bwMode="auto">
            <a:xfrm>
              <a:off x="-6509172" y="-20637"/>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2" name="Rectangle 1493"/>
            <p:cNvSpPr>
              <a:spLocks noChangeArrowheads="1"/>
            </p:cNvSpPr>
            <p:nvPr/>
          </p:nvSpPr>
          <p:spPr bwMode="auto">
            <a:xfrm>
              <a:off x="-6337717" y="-206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3" name="Rectangle 1494"/>
            <p:cNvSpPr>
              <a:spLocks noChangeArrowheads="1"/>
            </p:cNvSpPr>
            <p:nvPr/>
          </p:nvSpPr>
          <p:spPr bwMode="auto">
            <a:xfrm>
              <a:off x="-676953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4" name="Rectangle 1495"/>
            <p:cNvSpPr>
              <a:spLocks noChangeArrowheads="1"/>
            </p:cNvSpPr>
            <p:nvPr/>
          </p:nvSpPr>
          <p:spPr bwMode="auto">
            <a:xfrm>
              <a:off x="-6683803" y="68264"/>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5" name="Rectangle 1496"/>
            <p:cNvSpPr>
              <a:spLocks noChangeArrowheads="1"/>
            </p:cNvSpPr>
            <p:nvPr/>
          </p:nvSpPr>
          <p:spPr bwMode="auto">
            <a:xfrm>
              <a:off x="-6509172" y="6826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6" name="Rectangle 1497"/>
            <p:cNvSpPr>
              <a:spLocks noChangeArrowheads="1"/>
            </p:cNvSpPr>
            <p:nvPr/>
          </p:nvSpPr>
          <p:spPr bwMode="auto">
            <a:xfrm>
              <a:off x="-6337717" y="6826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7" name="Rectangle 1498"/>
            <p:cNvSpPr>
              <a:spLocks noChangeArrowheads="1"/>
            </p:cNvSpPr>
            <p:nvPr/>
          </p:nvSpPr>
          <p:spPr bwMode="auto">
            <a:xfrm>
              <a:off x="-6769532" y="1571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8" name="Rectangle 1499"/>
            <p:cNvSpPr>
              <a:spLocks noChangeArrowheads="1"/>
            </p:cNvSpPr>
            <p:nvPr/>
          </p:nvSpPr>
          <p:spPr bwMode="auto">
            <a:xfrm>
              <a:off x="-6598076" y="1571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59" name="Rectangle 1500"/>
            <p:cNvSpPr>
              <a:spLocks noChangeArrowheads="1"/>
            </p:cNvSpPr>
            <p:nvPr/>
          </p:nvSpPr>
          <p:spPr bwMode="auto">
            <a:xfrm>
              <a:off x="-6515522" y="157162"/>
              <a:ext cx="142880"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60" name="Rectangle 1501"/>
            <p:cNvSpPr>
              <a:spLocks noChangeArrowheads="1"/>
            </p:cNvSpPr>
            <p:nvPr/>
          </p:nvSpPr>
          <p:spPr bwMode="auto">
            <a:xfrm>
              <a:off x="-6683803"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1" name="Rectangle 1502"/>
            <p:cNvSpPr>
              <a:spLocks noChangeArrowheads="1"/>
            </p:cNvSpPr>
            <p:nvPr/>
          </p:nvSpPr>
          <p:spPr bwMode="auto">
            <a:xfrm>
              <a:off x="-6423444"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2" name="Rectangle 1503"/>
            <p:cNvSpPr>
              <a:spLocks noChangeArrowheads="1"/>
            </p:cNvSpPr>
            <p:nvPr/>
          </p:nvSpPr>
          <p:spPr bwMode="auto">
            <a:xfrm>
              <a:off x="-6337717" y="249236"/>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3" name="Rectangle 1504"/>
            <p:cNvSpPr>
              <a:spLocks noChangeArrowheads="1"/>
            </p:cNvSpPr>
            <p:nvPr/>
          </p:nvSpPr>
          <p:spPr bwMode="auto">
            <a:xfrm>
              <a:off x="-676953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4" name="Rectangle 1505"/>
            <p:cNvSpPr>
              <a:spLocks noChangeArrowheads="1"/>
            </p:cNvSpPr>
            <p:nvPr/>
          </p:nvSpPr>
          <p:spPr bwMode="auto">
            <a:xfrm>
              <a:off x="-6598076"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5" name="Rectangle 1506"/>
            <p:cNvSpPr>
              <a:spLocks noChangeArrowheads="1"/>
            </p:cNvSpPr>
            <p:nvPr/>
          </p:nvSpPr>
          <p:spPr bwMode="auto">
            <a:xfrm>
              <a:off x="-6509172" y="3381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6" name="Rectangle 1507"/>
            <p:cNvSpPr>
              <a:spLocks noChangeArrowheads="1"/>
            </p:cNvSpPr>
            <p:nvPr/>
          </p:nvSpPr>
          <p:spPr bwMode="auto">
            <a:xfrm>
              <a:off x="-6337717" y="3381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7" name="Rectangle 1508"/>
            <p:cNvSpPr>
              <a:spLocks noChangeArrowheads="1"/>
            </p:cNvSpPr>
            <p:nvPr/>
          </p:nvSpPr>
          <p:spPr bwMode="auto">
            <a:xfrm>
              <a:off x="-6683803"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8" name="Rectangle 1509"/>
            <p:cNvSpPr>
              <a:spLocks noChangeArrowheads="1"/>
            </p:cNvSpPr>
            <p:nvPr/>
          </p:nvSpPr>
          <p:spPr bwMode="auto">
            <a:xfrm>
              <a:off x="-6509172" y="427037"/>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69" name="Rectangle 1510"/>
            <p:cNvSpPr>
              <a:spLocks noChangeArrowheads="1"/>
            </p:cNvSpPr>
            <p:nvPr/>
          </p:nvSpPr>
          <p:spPr bwMode="auto">
            <a:xfrm>
              <a:off x="-6423444"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0" name="Rectangle 1511"/>
            <p:cNvSpPr>
              <a:spLocks noChangeArrowheads="1"/>
            </p:cNvSpPr>
            <p:nvPr/>
          </p:nvSpPr>
          <p:spPr bwMode="auto">
            <a:xfrm>
              <a:off x="-6337717" y="427037"/>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71" name="Rectangle 1512"/>
            <p:cNvSpPr>
              <a:spLocks noChangeArrowheads="1"/>
            </p:cNvSpPr>
            <p:nvPr/>
          </p:nvSpPr>
          <p:spPr bwMode="auto">
            <a:xfrm>
              <a:off x="-6769532" y="515938"/>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2" name="Rectangle 1513"/>
            <p:cNvSpPr>
              <a:spLocks noChangeArrowheads="1"/>
            </p:cNvSpPr>
            <p:nvPr/>
          </p:nvSpPr>
          <p:spPr bwMode="auto">
            <a:xfrm>
              <a:off x="-6509172" y="515938"/>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3" name="Rectangle 1514"/>
            <p:cNvSpPr>
              <a:spLocks noChangeArrowheads="1"/>
            </p:cNvSpPr>
            <p:nvPr/>
          </p:nvSpPr>
          <p:spPr bwMode="auto">
            <a:xfrm>
              <a:off x="-6337717" y="5159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4" name="Rectangle 1515"/>
            <p:cNvSpPr>
              <a:spLocks noChangeArrowheads="1"/>
            </p:cNvSpPr>
            <p:nvPr/>
          </p:nvSpPr>
          <p:spPr bwMode="auto">
            <a:xfrm>
              <a:off x="-6509172" y="606425"/>
              <a:ext cx="136529"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5" name="Rectangle 1516"/>
            <p:cNvSpPr>
              <a:spLocks noChangeArrowheads="1"/>
            </p:cNvSpPr>
            <p:nvPr/>
          </p:nvSpPr>
          <p:spPr bwMode="auto">
            <a:xfrm>
              <a:off x="-6337717" y="6064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6" name="Rectangle 1517"/>
            <p:cNvSpPr>
              <a:spLocks noChangeArrowheads="1"/>
            </p:cNvSpPr>
            <p:nvPr/>
          </p:nvSpPr>
          <p:spPr bwMode="auto">
            <a:xfrm>
              <a:off x="-6947336" y="695326"/>
              <a:ext cx="22543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7" name="Rectangle 1518"/>
            <p:cNvSpPr>
              <a:spLocks noChangeArrowheads="1"/>
            </p:cNvSpPr>
            <p:nvPr/>
          </p:nvSpPr>
          <p:spPr bwMode="auto">
            <a:xfrm>
              <a:off x="-6509172" y="695326"/>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8" name="Rectangle 1519"/>
            <p:cNvSpPr>
              <a:spLocks noChangeArrowheads="1"/>
            </p:cNvSpPr>
            <p:nvPr/>
          </p:nvSpPr>
          <p:spPr bwMode="auto">
            <a:xfrm>
              <a:off x="-6337717" y="695326"/>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79" name="Rectangle 1520"/>
            <p:cNvSpPr>
              <a:spLocks noChangeArrowheads="1"/>
            </p:cNvSpPr>
            <p:nvPr/>
          </p:nvSpPr>
          <p:spPr bwMode="auto">
            <a:xfrm>
              <a:off x="-6683803"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0" name="Rectangle 1521"/>
            <p:cNvSpPr>
              <a:spLocks noChangeArrowheads="1"/>
            </p:cNvSpPr>
            <p:nvPr/>
          </p:nvSpPr>
          <p:spPr bwMode="auto">
            <a:xfrm>
              <a:off x="-6598076" y="7842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1" name="Rectangle 1522"/>
            <p:cNvSpPr>
              <a:spLocks noChangeArrowheads="1"/>
            </p:cNvSpPr>
            <p:nvPr/>
          </p:nvSpPr>
          <p:spPr bwMode="auto">
            <a:xfrm>
              <a:off x="-6420269" y="784224"/>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2" name="Rectangle 1523"/>
            <p:cNvSpPr>
              <a:spLocks noChangeArrowheads="1"/>
            </p:cNvSpPr>
            <p:nvPr/>
          </p:nvSpPr>
          <p:spPr bwMode="auto">
            <a:xfrm>
              <a:off x="-6683803"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3" name="Rectangle 1524"/>
            <p:cNvSpPr>
              <a:spLocks noChangeArrowheads="1"/>
            </p:cNvSpPr>
            <p:nvPr/>
          </p:nvSpPr>
          <p:spPr bwMode="auto">
            <a:xfrm>
              <a:off x="-6509172" y="873124"/>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4" name="Rectangle 1525"/>
            <p:cNvSpPr>
              <a:spLocks noChangeArrowheads="1"/>
            </p:cNvSpPr>
            <p:nvPr/>
          </p:nvSpPr>
          <p:spPr bwMode="auto">
            <a:xfrm>
              <a:off x="-6423444"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5" name="Rectangle 1526"/>
            <p:cNvSpPr>
              <a:spLocks noChangeArrowheads="1"/>
            </p:cNvSpPr>
            <p:nvPr/>
          </p:nvSpPr>
          <p:spPr bwMode="auto">
            <a:xfrm>
              <a:off x="-6337717" y="873124"/>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6" name="Rectangle 1527"/>
            <p:cNvSpPr>
              <a:spLocks noChangeArrowheads="1"/>
            </p:cNvSpPr>
            <p:nvPr/>
          </p:nvSpPr>
          <p:spPr bwMode="auto">
            <a:xfrm>
              <a:off x="-6683803" y="962025"/>
              <a:ext cx="222258"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7" name="Rectangle 1528"/>
            <p:cNvSpPr>
              <a:spLocks noChangeArrowheads="1"/>
            </p:cNvSpPr>
            <p:nvPr/>
          </p:nvSpPr>
          <p:spPr bwMode="auto">
            <a:xfrm>
              <a:off x="-6337717" y="9620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8" name="Rectangle 1529"/>
            <p:cNvSpPr>
              <a:spLocks noChangeArrowheads="1"/>
            </p:cNvSpPr>
            <p:nvPr/>
          </p:nvSpPr>
          <p:spPr bwMode="auto">
            <a:xfrm>
              <a:off x="-6769532" y="10509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89" name="Rectangle 1530"/>
            <p:cNvSpPr>
              <a:spLocks noChangeArrowheads="1"/>
            </p:cNvSpPr>
            <p:nvPr/>
          </p:nvSpPr>
          <p:spPr bwMode="auto">
            <a:xfrm>
              <a:off x="-6337717" y="10509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0" name="Rectangle 1531"/>
            <p:cNvSpPr>
              <a:spLocks noChangeArrowheads="1"/>
            </p:cNvSpPr>
            <p:nvPr/>
          </p:nvSpPr>
          <p:spPr bwMode="auto">
            <a:xfrm>
              <a:off x="-676953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1" name="Rectangle 1532"/>
            <p:cNvSpPr>
              <a:spLocks noChangeArrowheads="1"/>
            </p:cNvSpPr>
            <p:nvPr/>
          </p:nvSpPr>
          <p:spPr bwMode="auto">
            <a:xfrm>
              <a:off x="-6683803" y="1139825"/>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2" name="Rectangle 1533"/>
            <p:cNvSpPr>
              <a:spLocks noChangeArrowheads="1"/>
            </p:cNvSpPr>
            <p:nvPr/>
          </p:nvSpPr>
          <p:spPr bwMode="auto">
            <a:xfrm>
              <a:off x="-6509172" y="1139825"/>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3" name="Rectangle 1534"/>
            <p:cNvSpPr>
              <a:spLocks noChangeArrowheads="1"/>
            </p:cNvSpPr>
            <p:nvPr/>
          </p:nvSpPr>
          <p:spPr bwMode="auto">
            <a:xfrm>
              <a:off x="-6420269" y="1139825"/>
              <a:ext cx="133354"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494" name="Rectangle 1535"/>
            <p:cNvSpPr>
              <a:spLocks noChangeArrowheads="1"/>
            </p:cNvSpPr>
            <p:nvPr/>
          </p:nvSpPr>
          <p:spPr bwMode="auto">
            <a:xfrm>
              <a:off x="-6598076"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5" name="Rectangle 1536"/>
            <p:cNvSpPr>
              <a:spLocks noChangeArrowheads="1"/>
            </p:cNvSpPr>
            <p:nvPr/>
          </p:nvSpPr>
          <p:spPr bwMode="auto">
            <a:xfrm>
              <a:off x="-6423444"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6" name="Rectangle 1537"/>
            <p:cNvSpPr>
              <a:spLocks noChangeArrowheads="1"/>
            </p:cNvSpPr>
            <p:nvPr/>
          </p:nvSpPr>
          <p:spPr bwMode="auto">
            <a:xfrm>
              <a:off x="-6337717" y="12319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7" name="Rectangle 1538"/>
            <p:cNvSpPr>
              <a:spLocks noChangeArrowheads="1"/>
            </p:cNvSpPr>
            <p:nvPr/>
          </p:nvSpPr>
          <p:spPr bwMode="auto">
            <a:xfrm>
              <a:off x="-6769532" y="13208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8" name="Rectangle 1539"/>
            <p:cNvSpPr>
              <a:spLocks noChangeArrowheads="1"/>
            </p:cNvSpPr>
            <p:nvPr/>
          </p:nvSpPr>
          <p:spPr bwMode="auto">
            <a:xfrm>
              <a:off x="-6683803"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499" name="Rectangle 1540"/>
            <p:cNvSpPr>
              <a:spLocks noChangeArrowheads="1"/>
            </p:cNvSpPr>
            <p:nvPr/>
          </p:nvSpPr>
          <p:spPr bwMode="auto">
            <a:xfrm>
              <a:off x="-6598076"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0" name="Rectangle 1541"/>
            <p:cNvSpPr>
              <a:spLocks noChangeArrowheads="1"/>
            </p:cNvSpPr>
            <p:nvPr/>
          </p:nvSpPr>
          <p:spPr bwMode="auto">
            <a:xfrm>
              <a:off x="-6337717" y="13208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1" name="Rectangle 1542"/>
            <p:cNvSpPr>
              <a:spLocks noChangeArrowheads="1"/>
            </p:cNvSpPr>
            <p:nvPr/>
          </p:nvSpPr>
          <p:spPr bwMode="auto">
            <a:xfrm>
              <a:off x="-6769532" y="1409701"/>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2" name="Rectangle 1543"/>
            <p:cNvSpPr>
              <a:spLocks noChangeArrowheads="1"/>
            </p:cNvSpPr>
            <p:nvPr/>
          </p:nvSpPr>
          <p:spPr bwMode="auto">
            <a:xfrm>
              <a:off x="-6598076"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3" name="Rectangle 1544"/>
            <p:cNvSpPr>
              <a:spLocks noChangeArrowheads="1"/>
            </p:cNvSpPr>
            <p:nvPr/>
          </p:nvSpPr>
          <p:spPr bwMode="auto">
            <a:xfrm>
              <a:off x="-6423444" y="1409701"/>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4" name="Rectangle 1545"/>
            <p:cNvSpPr>
              <a:spLocks noChangeArrowheads="1"/>
            </p:cNvSpPr>
            <p:nvPr/>
          </p:nvSpPr>
          <p:spPr bwMode="auto">
            <a:xfrm>
              <a:off x="-6683803"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5" name="Rectangle 1546"/>
            <p:cNvSpPr>
              <a:spLocks noChangeArrowheads="1"/>
            </p:cNvSpPr>
            <p:nvPr/>
          </p:nvSpPr>
          <p:spPr bwMode="auto">
            <a:xfrm>
              <a:off x="-6509172" y="1498602"/>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6" name="Rectangle 1547"/>
            <p:cNvSpPr>
              <a:spLocks noChangeArrowheads="1"/>
            </p:cNvSpPr>
            <p:nvPr/>
          </p:nvSpPr>
          <p:spPr bwMode="auto">
            <a:xfrm>
              <a:off x="-6337717" y="1498602"/>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07" name="Rectangle 1548"/>
            <p:cNvSpPr>
              <a:spLocks noChangeArrowheads="1"/>
            </p:cNvSpPr>
            <p:nvPr/>
          </p:nvSpPr>
          <p:spPr bwMode="auto">
            <a:xfrm>
              <a:off x="-6769532" y="1587500"/>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8" name="Rectangle 1549"/>
            <p:cNvSpPr>
              <a:spLocks noChangeArrowheads="1"/>
            </p:cNvSpPr>
            <p:nvPr/>
          </p:nvSpPr>
          <p:spPr bwMode="auto">
            <a:xfrm>
              <a:off x="-6598076"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09" name="Rectangle 1550"/>
            <p:cNvSpPr>
              <a:spLocks noChangeArrowheads="1"/>
            </p:cNvSpPr>
            <p:nvPr/>
          </p:nvSpPr>
          <p:spPr bwMode="auto">
            <a:xfrm>
              <a:off x="-6337717" y="1587500"/>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0" name="Rectangle 1551"/>
            <p:cNvSpPr>
              <a:spLocks noChangeArrowheads="1"/>
            </p:cNvSpPr>
            <p:nvPr/>
          </p:nvSpPr>
          <p:spPr bwMode="auto">
            <a:xfrm>
              <a:off x="-7121969"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1" name="Rectangle 1552"/>
            <p:cNvSpPr>
              <a:spLocks noChangeArrowheads="1"/>
            </p:cNvSpPr>
            <p:nvPr/>
          </p:nvSpPr>
          <p:spPr bwMode="auto">
            <a:xfrm>
              <a:off x="-6861610"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2" name="Rectangle 1553"/>
            <p:cNvSpPr>
              <a:spLocks noChangeArrowheads="1"/>
            </p:cNvSpPr>
            <p:nvPr/>
          </p:nvSpPr>
          <p:spPr bwMode="auto">
            <a:xfrm>
              <a:off x="-6769532" y="16748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3" name="Rectangle 1554"/>
            <p:cNvSpPr>
              <a:spLocks noChangeArrowheads="1"/>
            </p:cNvSpPr>
            <p:nvPr/>
          </p:nvSpPr>
          <p:spPr bwMode="auto">
            <a:xfrm>
              <a:off x="-6598076" y="16748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4" name="Rectangle 1555"/>
            <p:cNvSpPr>
              <a:spLocks noChangeArrowheads="1"/>
            </p:cNvSpPr>
            <p:nvPr/>
          </p:nvSpPr>
          <p:spPr bwMode="auto">
            <a:xfrm>
              <a:off x="-7296599"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5" name="Rectangle 1556"/>
            <p:cNvSpPr>
              <a:spLocks noChangeArrowheads="1"/>
            </p:cNvSpPr>
            <p:nvPr/>
          </p:nvSpPr>
          <p:spPr bwMode="auto">
            <a:xfrm>
              <a:off x="-7207695"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6" name="Rectangle 1557"/>
            <p:cNvSpPr>
              <a:spLocks noChangeArrowheads="1"/>
            </p:cNvSpPr>
            <p:nvPr/>
          </p:nvSpPr>
          <p:spPr bwMode="auto">
            <a:xfrm>
              <a:off x="-6947336"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7" name="Rectangle 1558"/>
            <p:cNvSpPr>
              <a:spLocks noChangeArrowheads="1"/>
            </p:cNvSpPr>
            <p:nvPr/>
          </p:nvSpPr>
          <p:spPr bwMode="auto">
            <a:xfrm>
              <a:off x="-6769532" y="175736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8" name="Rectangle 1559"/>
            <p:cNvSpPr>
              <a:spLocks noChangeArrowheads="1"/>
            </p:cNvSpPr>
            <p:nvPr/>
          </p:nvSpPr>
          <p:spPr bwMode="auto">
            <a:xfrm>
              <a:off x="-6337717" y="175736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19" name="Rectangle 1560"/>
            <p:cNvSpPr>
              <a:spLocks noChangeArrowheads="1"/>
            </p:cNvSpPr>
            <p:nvPr/>
          </p:nvSpPr>
          <p:spPr bwMode="auto">
            <a:xfrm>
              <a:off x="-686161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0" name="Rectangle 1561"/>
            <p:cNvSpPr>
              <a:spLocks noChangeArrowheads="1"/>
            </p:cNvSpPr>
            <p:nvPr/>
          </p:nvSpPr>
          <p:spPr bwMode="auto">
            <a:xfrm>
              <a:off x="-7036240"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1" name="Rectangle 1562"/>
            <p:cNvSpPr>
              <a:spLocks noChangeArrowheads="1"/>
            </p:cNvSpPr>
            <p:nvPr/>
          </p:nvSpPr>
          <p:spPr bwMode="auto">
            <a:xfrm>
              <a:off x="-6423444"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2" name="Rectangle 1563"/>
            <p:cNvSpPr>
              <a:spLocks noChangeArrowheads="1"/>
            </p:cNvSpPr>
            <p:nvPr/>
          </p:nvSpPr>
          <p:spPr bwMode="auto">
            <a:xfrm>
              <a:off x="-6337717" y="183673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3" name="Rectangle 1564"/>
            <p:cNvSpPr>
              <a:spLocks noChangeArrowheads="1"/>
            </p:cNvSpPr>
            <p:nvPr/>
          </p:nvSpPr>
          <p:spPr bwMode="auto">
            <a:xfrm>
              <a:off x="-729659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4" name="Rectangle 1565"/>
            <p:cNvSpPr>
              <a:spLocks noChangeArrowheads="1"/>
            </p:cNvSpPr>
            <p:nvPr/>
          </p:nvSpPr>
          <p:spPr bwMode="auto">
            <a:xfrm>
              <a:off x="-6683803"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5" name="Rectangle 1566"/>
            <p:cNvSpPr>
              <a:spLocks noChangeArrowheads="1"/>
            </p:cNvSpPr>
            <p:nvPr/>
          </p:nvSpPr>
          <p:spPr bwMode="auto">
            <a:xfrm>
              <a:off x="-7121969"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6" name="Rectangle 1567"/>
            <p:cNvSpPr>
              <a:spLocks noChangeArrowheads="1"/>
            </p:cNvSpPr>
            <p:nvPr/>
          </p:nvSpPr>
          <p:spPr bwMode="auto">
            <a:xfrm>
              <a:off x="-6509172" y="1916112"/>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7" name="Rectangle 1568"/>
            <p:cNvSpPr>
              <a:spLocks noChangeArrowheads="1"/>
            </p:cNvSpPr>
            <p:nvPr/>
          </p:nvSpPr>
          <p:spPr bwMode="auto">
            <a:xfrm>
              <a:off x="-6337717" y="1916112"/>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28" name="Rectangle 1569"/>
            <p:cNvSpPr>
              <a:spLocks noChangeArrowheads="1"/>
            </p:cNvSpPr>
            <p:nvPr/>
          </p:nvSpPr>
          <p:spPr bwMode="auto">
            <a:xfrm>
              <a:off x="-7296599"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29" name="Rectangle 1570"/>
            <p:cNvSpPr>
              <a:spLocks noChangeArrowheads="1"/>
            </p:cNvSpPr>
            <p:nvPr/>
          </p:nvSpPr>
          <p:spPr bwMode="auto">
            <a:xfrm>
              <a:off x="-7036240"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0" name="Rectangle 1571"/>
            <p:cNvSpPr>
              <a:spLocks noChangeArrowheads="1"/>
            </p:cNvSpPr>
            <p:nvPr/>
          </p:nvSpPr>
          <p:spPr bwMode="auto">
            <a:xfrm>
              <a:off x="-7207695"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1" name="Rectangle 1572"/>
            <p:cNvSpPr>
              <a:spLocks noChangeArrowheads="1"/>
            </p:cNvSpPr>
            <p:nvPr/>
          </p:nvSpPr>
          <p:spPr bwMode="auto">
            <a:xfrm>
              <a:off x="-6598076" y="1995489"/>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2" name="Rectangle 1573"/>
            <p:cNvSpPr>
              <a:spLocks noChangeArrowheads="1"/>
            </p:cNvSpPr>
            <p:nvPr/>
          </p:nvSpPr>
          <p:spPr bwMode="auto">
            <a:xfrm>
              <a:off x="-6509172" y="1995489"/>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3" name="Rectangle 1574"/>
            <p:cNvSpPr>
              <a:spLocks noChangeArrowheads="1"/>
            </p:cNvSpPr>
            <p:nvPr/>
          </p:nvSpPr>
          <p:spPr bwMode="auto">
            <a:xfrm>
              <a:off x="-7296599"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4" name="Rectangle 1575"/>
            <p:cNvSpPr>
              <a:spLocks noChangeArrowheads="1"/>
            </p:cNvSpPr>
            <p:nvPr/>
          </p:nvSpPr>
          <p:spPr bwMode="auto">
            <a:xfrm>
              <a:off x="-6683803"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5" name="Rectangle 1576"/>
            <p:cNvSpPr>
              <a:spLocks noChangeArrowheads="1"/>
            </p:cNvSpPr>
            <p:nvPr/>
          </p:nvSpPr>
          <p:spPr bwMode="auto">
            <a:xfrm>
              <a:off x="-703624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6" name="Rectangle 1577"/>
            <p:cNvSpPr>
              <a:spLocks noChangeArrowheads="1"/>
            </p:cNvSpPr>
            <p:nvPr/>
          </p:nvSpPr>
          <p:spPr bwMode="auto">
            <a:xfrm>
              <a:off x="-6861610"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7" name="Rectangle 1578"/>
            <p:cNvSpPr>
              <a:spLocks noChangeArrowheads="1"/>
            </p:cNvSpPr>
            <p:nvPr/>
          </p:nvSpPr>
          <p:spPr bwMode="auto">
            <a:xfrm>
              <a:off x="-6337717" y="2074864"/>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38" name="Rectangle 1579"/>
            <p:cNvSpPr>
              <a:spLocks noChangeArrowheads="1"/>
            </p:cNvSpPr>
            <p:nvPr/>
          </p:nvSpPr>
          <p:spPr bwMode="auto">
            <a:xfrm>
              <a:off x="-7296599"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39" name="Rectangle 1580"/>
            <p:cNvSpPr>
              <a:spLocks noChangeArrowheads="1"/>
            </p:cNvSpPr>
            <p:nvPr/>
          </p:nvSpPr>
          <p:spPr bwMode="auto">
            <a:xfrm>
              <a:off x="-6683803"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0" name="Rectangle 1581"/>
            <p:cNvSpPr>
              <a:spLocks noChangeArrowheads="1"/>
            </p:cNvSpPr>
            <p:nvPr/>
          </p:nvSpPr>
          <p:spPr bwMode="auto">
            <a:xfrm>
              <a:off x="-7036240"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1" name="Rectangle 1582"/>
            <p:cNvSpPr>
              <a:spLocks noChangeArrowheads="1"/>
            </p:cNvSpPr>
            <p:nvPr/>
          </p:nvSpPr>
          <p:spPr bwMode="auto">
            <a:xfrm>
              <a:off x="-6769532" y="2157413"/>
              <a:ext cx="47627"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2" name="Rectangle 1583"/>
            <p:cNvSpPr>
              <a:spLocks noChangeArrowheads="1"/>
            </p:cNvSpPr>
            <p:nvPr/>
          </p:nvSpPr>
          <p:spPr bwMode="auto">
            <a:xfrm>
              <a:off x="-6337717" y="215741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3" name="Rectangle 1584"/>
            <p:cNvSpPr>
              <a:spLocks noChangeArrowheads="1"/>
            </p:cNvSpPr>
            <p:nvPr/>
          </p:nvSpPr>
          <p:spPr bwMode="auto">
            <a:xfrm>
              <a:off x="-6683803"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4" name="Rectangle 1585"/>
            <p:cNvSpPr>
              <a:spLocks noChangeArrowheads="1"/>
            </p:cNvSpPr>
            <p:nvPr/>
          </p:nvSpPr>
          <p:spPr bwMode="auto">
            <a:xfrm>
              <a:off x="-7121969"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5" name="Rectangle 1586"/>
            <p:cNvSpPr>
              <a:spLocks noChangeArrowheads="1"/>
            </p:cNvSpPr>
            <p:nvPr/>
          </p:nvSpPr>
          <p:spPr bwMode="auto">
            <a:xfrm>
              <a:off x="-6861610" y="223678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46" name="Rectangle 1587"/>
            <p:cNvSpPr>
              <a:spLocks noChangeArrowheads="1"/>
            </p:cNvSpPr>
            <p:nvPr/>
          </p:nvSpPr>
          <p:spPr bwMode="auto">
            <a:xfrm>
              <a:off x="-7296599"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7" name="Rectangle 1588"/>
            <p:cNvSpPr>
              <a:spLocks noChangeArrowheads="1"/>
            </p:cNvSpPr>
            <p:nvPr/>
          </p:nvSpPr>
          <p:spPr bwMode="auto">
            <a:xfrm>
              <a:off x="-6861610"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8" name="Rectangle 1589"/>
            <p:cNvSpPr>
              <a:spLocks noChangeArrowheads="1"/>
            </p:cNvSpPr>
            <p:nvPr/>
          </p:nvSpPr>
          <p:spPr bwMode="auto">
            <a:xfrm>
              <a:off x="-6337717" y="231298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49" name="Rectangle 1590"/>
            <p:cNvSpPr>
              <a:spLocks noChangeArrowheads="1"/>
            </p:cNvSpPr>
            <p:nvPr/>
          </p:nvSpPr>
          <p:spPr bwMode="auto">
            <a:xfrm>
              <a:off x="-6683803"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0" name="Rectangle 1591"/>
            <p:cNvSpPr>
              <a:spLocks noChangeArrowheads="1"/>
            </p:cNvSpPr>
            <p:nvPr/>
          </p:nvSpPr>
          <p:spPr bwMode="auto">
            <a:xfrm>
              <a:off x="-7036240" y="2392363"/>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1" name="Rectangle 1592"/>
            <p:cNvSpPr>
              <a:spLocks noChangeArrowheads="1"/>
            </p:cNvSpPr>
            <p:nvPr/>
          </p:nvSpPr>
          <p:spPr bwMode="auto">
            <a:xfrm>
              <a:off x="-7296599"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2" name="Rectangle 1593"/>
            <p:cNvSpPr>
              <a:spLocks noChangeArrowheads="1"/>
            </p:cNvSpPr>
            <p:nvPr/>
          </p:nvSpPr>
          <p:spPr bwMode="auto">
            <a:xfrm>
              <a:off x="-6861610"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3" name="Rectangle 1594"/>
            <p:cNvSpPr>
              <a:spLocks noChangeArrowheads="1"/>
            </p:cNvSpPr>
            <p:nvPr/>
          </p:nvSpPr>
          <p:spPr bwMode="auto">
            <a:xfrm>
              <a:off x="-6337717" y="2468563"/>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4" name="Rectangle 1595"/>
            <p:cNvSpPr>
              <a:spLocks noChangeArrowheads="1"/>
            </p:cNvSpPr>
            <p:nvPr/>
          </p:nvSpPr>
          <p:spPr bwMode="auto">
            <a:xfrm>
              <a:off x="-7296599"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5" name="Rectangle 1596"/>
            <p:cNvSpPr>
              <a:spLocks noChangeArrowheads="1"/>
            </p:cNvSpPr>
            <p:nvPr/>
          </p:nvSpPr>
          <p:spPr bwMode="auto">
            <a:xfrm>
              <a:off x="-6337717" y="2560638"/>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6" name="Rectangle 1597"/>
            <p:cNvSpPr>
              <a:spLocks noChangeArrowheads="1"/>
            </p:cNvSpPr>
            <p:nvPr/>
          </p:nvSpPr>
          <p:spPr bwMode="auto">
            <a:xfrm>
              <a:off x="-6861610"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7" name="Rectangle 1598"/>
            <p:cNvSpPr>
              <a:spLocks noChangeArrowheads="1"/>
            </p:cNvSpPr>
            <p:nvPr/>
          </p:nvSpPr>
          <p:spPr bwMode="auto">
            <a:xfrm>
              <a:off x="-6337717" y="2649538"/>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58" name="Rectangle 1599"/>
            <p:cNvSpPr>
              <a:spLocks noChangeArrowheads="1"/>
            </p:cNvSpPr>
            <p:nvPr/>
          </p:nvSpPr>
          <p:spPr bwMode="auto">
            <a:xfrm>
              <a:off x="-7296601" y="2743200"/>
              <a:ext cx="50802"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59" name="Rectangle 1600"/>
            <p:cNvSpPr>
              <a:spLocks noChangeArrowheads="1"/>
            </p:cNvSpPr>
            <p:nvPr/>
          </p:nvSpPr>
          <p:spPr bwMode="auto">
            <a:xfrm>
              <a:off x="-6769534" y="2743200"/>
              <a:ext cx="47627" cy="47626"/>
            </a:xfrm>
            <a:prstGeom prst="rect">
              <a:avLst/>
            </a:prstGeom>
            <a:grpFill/>
            <a:ln>
              <a:noFill/>
            </a:ln>
          </p:spPr>
          <p:txBody>
            <a:bodyPr vert="horz" wrap="square" lIns="91440" tIns="45720" rIns="91440" bIns="45720" numCol="1" anchor="t" anchorCtr="0" compatLnSpc="1"/>
            <a:lstStyle/>
            <a:p>
              <a:endParaRPr lang="zh-CN" altLang="en-US"/>
            </a:p>
          </p:txBody>
        </p:sp>
        <p:sp>
          <p:nvSpPr>
            <p:cNvPr id="560" name="Rectangle 1601"/>
            <p:cNvSpPr>
              <a:spLocks noChangeArrowheads="1"/>
            </p:cNvSpPr>
            <p:nvPr/>
          </p:nvSpPr>
          <p:spPr bwMode="auto">
            <a:xfrm>
              <a:off x="-6861612"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1" name="Rectangle 1602"/>
            <p:cNvSpPr>
              <a:spLocks noChangeArrowheads="1"/>
            </p:cNvSpPr>
            <p:nvPr/>
          </p:nvSpPr>
          <p:spPr bwMode="auto">
            <a:xfrm>
              <a:off x="-6861612" y="2917827"/>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2" name="Rectangle 1603"/>
            <p:cNvSpPr>
              <a:spLocks noChangeArrowheads="1"/>
            </p:cNvSpPr>
            <p:nvPr/>
          </p:nvSpPr>
          <p:spPr bwMode="auto">
            <a:xfrm>
              <a:off x="-6337717" y="2832101"/>
              <a:ext cx="50802" cy="50800"/>
            </a:xfrm>
            <a:prstGeom prst="rect">
              <a:avLst/>
            </a:prstGeom>
            <a:grpFill/>
            <a:ln>
              <a:noFill/>
            </a:ln>
          </p:spPr>
          <p:txBody>
            <a:bodyPr vert="horz" wrap="square" lIns="91440" tIns="45720" rIns="91440" bIns="45720" numCol="1" anchor="t" anchorCtr="0" compatLnSpc="1"/>
            <a:lstStyle/>
            <a:p>
              <a:endParaRPr lang="zh-CN" altLang="en-US"/>
            </a:p>
          </p:txBody>
        </p:sp>
        <p:sp>
          <p:nvSpPr>
            <p:cNvPr id="563" name="Freeform 1604"/>
            <p:cNvSpPr/>
            <p:nvPr/>
          </p:nvSpPr>
          <p:spPr bwMode="auto">
            <a:xfrm>
              <a:off x="-6245623" y="-261938"/>
              <a:ext cx="31750" cy="3230563"/>
            </a:xfrm>
            <a:custGeom>
              <a:avLst/>
              <a:gdLst>
                <a:gd name="T0" fmla="*/ 20 w 20"/>
                <a:gd name="T1" fmla="*/ 2035 h 2035"/>
                <a:gd name="T2" fmla="*/ 0 w 20"/>
                <a:gd name="T3" fmla="*/ 2035 h 2035"/>
                <a:gd name="T4" fmla="*/ 0 w 20"/>
                <a:gd name="T5" fmla="*/ 0 h 2035"/>
                <a:gd name="T6" fmla="*/ 20 w 20"/>
                <a:gd name="T7" fmla="*/ 32 h 2035"/>
                <a:gd name="T8" fmla="*/ 20 w 20"/>
                <a:gd name="T9" fmla="*/ 2035 h 2035"/>
              </a:gdLst>
              <a:ahLst/>
              <a:cxnLst>
                <a:cxn ang="0">
                  <a:pos x="T0" y="T1"/>
                </a:cxn>
                <a:cxn ang="0">
                  <a:pos x="T2" y="T3"/>
                </a:cxn>
                <a:cxn ang="0">
                  <a:pos x="T4" y="T5"/>
                </a:cxn>
                <a:cxn ang="0">
                  <a:pos x="T6" y="T7"/>
                </a:cxn>
                <a:cxn ang="0">
                  <a:pos x="T8" y="T9"/>
                </a:cxn>
              </a:cxnLst>
              <a:rect l="0" t="0" r="r" b="b"/>
              <a:pathLst>
                <a:path w="20" h="2035">
                  <a:moveTo>
                    <a:pt x="20" y="2035"/>
                  </a:moveTo>
                  <a:lnTo>
                    <a:pt x="0" y="2035"/>
                  </a:lnTo>
                  <a:lnTo>
                    <a:pt x="0" y="0"/>
                  </a:lnTo>
                  <a:lnTo>
                    <a:pt x="20" y="32"/>
                  </a:lnTo>
                  <a:lnTo>
                    <a:pt x="20" y="2035"/>
                  </a:lnTo>
                  <a:close/>
                </a:path>
              </a:pathLst>
            </a:custGeom>
            <a:grpFill/>
            <a:ln>
              <a:noFill/>
            </a:ln>
          </p:spPr>
          <p:txBody>
            <a:bodyPr vert="horz" wrap="square" lIns="91440" tIns="45720" rIns="91440" bIns="45720" numCol="1" anchor="t" anchorCtr="0" compatLnSpc="1"/>
            <a:lstStyle/>
            <a:p>
              <a:endParaRPr lang="zh-CN" altLang="en-US"/>
            </a:p>
          </p:txBody>
        </p:sp>
        <p:sp>
          <p:nvSpPr>
            <p:cNvPr id="564" name="Freeform 1605"/>
            <p:cNvSpPr/>
            <p:nvPr/>
          </p:nvSpPr>
          <p:spPr bwMode="auto">
            <a:xfrm>
              <a:off x="-6178939" y="-182563"/>
              <a:ext cx="25401" cy="2574926"/>
            </a:xfrm>
            <a:custGeom>
              <a:avLst/>
              <a:gdLst>
                <a:gd name="T0" fmla="*/ 16 w 16"/>
                <a:gd name="T1" fmla="*/ 1622 h 1622"/>
                <a:gd name="T2" fmla="*/ 0 w 16"/>
                <a:gd name="T3" fmla="*/ 1622 h 1622"/>
                <a:gd name="T4" fmla="*/ 0 w 16"/>
                <a:gd name="T5" fmla="*/ 0 h 1622"/>
                <a:gd name="T6" fmla="*/ 16 w 16"/>
                <a:gd name="T7" fmla="*/ 34 h 1622"/>
                <a:gd name="T8" fmla="*/ 16 w 16"/>
                <a:gd name="T9" fmla="*/ 1622 h 1622"/>
              </a:gdLst>
              <a:ahLst/>
              <a:cxnLst>
                <a:cxn ang="0">
                  <a:pos x="T0" y="T1"/>
                </a:cxn>
                <a:cxn ang="0">
                  <a:pos x="T2" y="T3"/>
                </a:cxn>
                <a:cxn ang="0">
                  <a:pos x="T4" y="T5"/>
                </a:cxn>
                <a:cxn ang="0">
                  <a:pos x="T6" y="T7"/>
                </a:cxn>
                <a:cxn ang="0">
                  <a:pos x="T8" y="T9"/>
                </a:cxn>
              </a:cxnLst>
              <a:rect l="0" t="0" r="r" b="b"/>
              <a:pathLst>
                <a:path w="16" h="1622">
                  <a:moveTo>
                    <a:pt x="16" y="1622"/>
                  </a:moveTo>
                  <a:lnTo>
                    <a:pt x="0" y="1622"/>
                  </a:lnTo>
                  <a:lnTo>
                    <a:pt x="0" y="0"/>
                  </a:lnTo>
                  <a:lnTo>
                    <a:pt x="16" y="34"/>
                  </a:lnTo>
                  <a:lnTo>
                    <a:pt x="16" y="1622"/>
                  </a:lnTo>
                  <a:close/>
                </a:path>
              </a:pathLst>
            </a:custGeom>
            <a:grpFill/>
            <a:ln>
              <a:noFill/>
            </a:ln>
          </p:spPr>
          <p:txBody>
            <a:bodyPr vert="horz" wrap="square" lIns="91440" tIns="45720" rIns="91440" bIns="45720" numCol="1" anchor="t" anchorCtr="0" compatLnSpc="1"/>
            <a:lstStyle/>
            <a:p>
              <a:endParaRPr lang="zh-CN" altLang="en-US"/>
            </a:p>
          </p:txBody>
        </p:sp>
        <p:sp>
          <p:nvSpPr>
            <p:cNvPr id="565" name="Freeform 1606"/>
            <p:cNvSpPr/>
            <p:nvPr/>
          </p:nvSpPr>
          <p:spPr bwMode="auto">
            <a:xfrm>
              <a:off x="-6118423" y="-93663"/>
              <a:ext cx="15875" cy="2241550"/>
            </a:xfrm>
            <a:custGeom>
              <a:avLst/>
              <a:gdLst>
                <a:gd name="T0" fmla="*/ 10 w 10"/>
                <a:gd name="T1" fmla="*/ 1412 h 1412"/>
                <a:gd name="T2" fmla="*/ 0 w 10"/>
                <a:gd name="T3" fmla="*/ 1412 h 1412"/>
                <a:gd name="T4" fmla="*/ 0 w 10"/>
                <a:gd name="T5" fmla="*/ 0 h 1412"/>
                <a:gd name="T6" fmla="*/ 10 w 10"/>
                <a:gd name="T7" fmla="*/ 32 h 1412"/>
                <a:gd name="T8" fmla="*/ 10 w 10"/>
                <a:gd name="T9" fmla="*/ 1412 h 1412"/>
              </a:gdLst>
              <a:ahLst/>
              <a:cxnLst>
                <a:cxn ang="0">
                  <a:pos x="T0" y="T1"/>
                </a:cxn>
                <a:cxn ang="0">
                  <a:pos x="T2" y="T3"/>
                </a:cxn>
                <a:cxn ang="0">
                  <a:pos x="T4" y="T5"/>
                </a:cxn>
                <a:cxn ang="0">
                  <a:pos x="T6" y="T7"/>
                </a:cxn>
                <a:cxn ang="0">
                  <a:pos x="T8" y="T9"/>
                </a:cxn>
              </a:cxnLst>
              <a:rect l="0" t="0" r="r" b="b"/>
              <a:pathLst>
                <a:path w="10" h="1412">
                  <a:moveTo>
                    <a:pt x="10" y="1412"/>
                  </a:moveTo>
                  <a:lnTo>
                    <a:pt x="0" y="1412"/>
                  </a:lnTo>
                  <a:lnTo>
                    <a:pt x="0" y="0"/>
                  </a:lnTo>
                  <a:lnTo>
                    <a:pt x="10" y="32"/>
                  </a:lnTo>
                  <a:lnTo>
                    <a:pt x="10" y="1412"/>
                  </a:lnTo>
                  <a:close/>
                </a:path>
              </a:pathLst>
            </a:custGeom>
            <a:grpFill/>
            <a:ln>
              <a:noFill/>
            </a:ln>
          </p:spPr>
          <p:txBody>
            <a:bodyPr vert="horz" wrap="square" lIns="91440" tIns="45720" rIns="91440" bIns="45720" numCol="1" anchor="t" anchorCtr="0" compatLnSpc="1"/>
            <a:lstStyle/>
            <a:p>
              <a:endParaRPr lang="zh-CN" altLang="en-US"/>
            </a:p>
          </p:txBody>
        </p:sp>
      </p:grpSp>
      <p:sp>
        <p:nvSpPr>
          <p:cNvPr id="4" name="文本框 3"/>
          <p:cNvSpPr txBox="1"/>
          <p:nvPr/>
        </p:nvSpPr>
        <p:spPr>
          <a:xfrm>
            <a:off x="1487928" y="2789174"/>
            <a:ext cx="8310327"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現存評分機制的問題</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a:solidFill>
                  <a:schemeClr val="bg1"/>
                </a:solidFill>
                <a:latin typeface="標楷體" panose="03000509000000000000" pitchFamily="65" charset="-120"/>
                <a:ea typeface="標楷體" panose="03000509000000000000" pitchFamily="65" charset="-120"/>
              </a:rPr>
              <a:t>情緒分析相關</a:t>
            </a:r>
            <a:r>
              <a:rPr lang="zh-TW" altLang="en-US" sz="2400" dirty="0" smtClean="0">
                <a:solidFill>
                  <a:schemeClr val="bg1"/>
                </a:solidFill>
                <a:latin typeface="標楷體" panose="03000509000000000000" pitchFamily="65" charset="-120"/>
                <a:ea typeface="標楷體" panose="03000509000000000000" pitchFamily="65" charset="-120"/>
              </a:rPr>
              <a:t>研究</a:t>
            </a:r>
            <a:endParaRPr lang="en-US" altLang="zh-TW" sz="2400" dirty="0" smtClean="0">
              <a:solidFill>
                <a:schemeClr val="bg1"/>
              </a:solidFill>
              <a:latin typeface="標楷體" panose="03000509000000000000" pitchFamily="65" charset="-120"/>
              <a:ea typeface="標楷體" panose="03000509000000000000" pitchFamily="65" charset="-120"/>
            </a:endParaRPr>
          </a:p>
          <a:p>
            <a:pPr marL="342900" indent="-342900">
              <a:lnSpc>
                <a:spcPct val="150000"/>
              </a:lnSpc>
              <a:buFont typeface="Arial" panose="020B0604020202020204" pitchFamily="34" charset="0"/>
              <a:buChar char="•"/>
            </a:pPr>
            <a:r>
              <a:rPr lang="zh-TW" altLang="en-US" sz="2400" dirty="0" smtClean="0">
                <a:solidFill>
                  <a:schemeClr val="bg1"/>
                </a:solidFill>
                <a:latin typeface="標楷體" panose="03000509000000000000" pitchFamily="65" charset="-120"/>
                <a:ea typeface="標楷體" panose="03000509000000000000" pitchFamily="65" charset="-120"/>
              </a:rPr>
              <a:t>社群影響力</a:t>
            </a:r>
            <a:r>
              <a:rPr lang="zh-TW" altLang="en-US" sz="2400" dirty="0">
                <a:solidFill>
                  <a:schemeClr val="bg1"/>
                </a:solidFill>
                <a:latin typeface="標楷體" panose="03000509000000000000" pitchFamily="65" charset="-120"/>
                <a:ea typeface="標楷體" panose="03000509000000000000" pitchFamily="65" charset="-120"/>
              </a:rPr>
              <a:t>分析</a:t>
            </a:r>
            <a:endParaRPr lang="en-US" altLang="zh-CN" sz="2400" dirty="0" smtClean="0">
              <a:solidFill>
                <a:schemeClr val="bg1"/>
              </a:solidFill>
              <a:latin typeface="標楷體" panose="03000509000000000000" pitchFamily="65" charset="-120"/>
              <a:ea typeface="標楷體" panose="03000509000000000000" pitchFamily="65" charset="-120"/>
            </a:endParaRPr>
          </a:p>
        </p:txBody>
      </p:sp>
      <p:sp>
        <p:nvSpPr>
          <p:cNvPr id="1766" name="文字方塊 1765"/>
          <p:cNvSpPr txBox="1"/>
          <p:nvPr/>
        </p:nvSpPr>
        <p:spPr>
          <a:xfrm>
            <a:off x="11737704" y="6337816"/>
            <a:ext cx="418704" cy="369332"/>
          </a:xfrm>
          <a:prstGeom prst="rect">
            <a:avLst/>
          </a:prstGeom>
          <a:noFill/>
        </p:spPr>
        <p:txBody>
          <a:bodyPr wrap="none" rtlCol="0">
            <a:spAutoFit/>
          </a:bodyPr>
          <a:lstStyle/>
          <a:p>
            <a:r>
              <a:rPr lang="en-US" altLang="zh-TW" dirty="0" smtClean="0"/>
              <a:t>11</a:t>
            </a:r>
            <a:endParaRPr lang="zh-TW" altLang="en-US" dirty="0"/>
          </a:p>
        </p:txBody>
      </p:sp>
    </p:spTree>
    <p:extLst>
      <p:ext uri="{BB962C8B-B14F-4D97-AF65-F5344CB8AC3E}">
        <p14:creationId xmlns:p14="http://schemas.microsoft.com/office/powerpoint/2010/main" val="194709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6" name="矩形 1765"/>
          <p:cNvSpPr/>
          <p:nvPr/>
        </p:nvSpPr>
        <p:spPr>
          <a:xfrm>
            <a:off x="3607001" y="406370"/>
            <a:ext cx="8718351" cy="484285"/>
          </a:xfrm>
          <a:prstGeom prst="rect">
            <a:avLst/>
          </a:prstGeom>
          <a:gradFill>
            <a:gsLst>
              <a:gs pos="0">
                <a:schemeClr val="accent1">
                  <a:lumMod val="5000"/>
                  <a:lumOff val="95000"/>
                  <a:alpha val="0"/>
                </a:schemeClr>
              </a:gs>
              <a:gs pos="78000">
                <a:srgbClr val="157E9F"/>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1767" name="圆角矩形 1766"/>
          <p:cNvSpPr/>
          <p:nvPr/>
        </p:nvSpPr>
        <p:spPr>
          <a:xfrm rot="10800000" flipV="1">
            <a:off x="-5664" y="249441"/>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1769" name="矩形 1768"/>
          <p:cNvSpPr/>
          <p:nvPr/>
        </p:nvSpPr>
        <p:spPr>
          <a:xfrm>
            <a:off x="3679234" y="475910"/>
            <a:ext cx="1450004" cy="369328"/>
          </a:xfrm>
          <a:prstGeom prst="rect">
            <a:avLst/>
          </a:prstGeom>
        </p:spPr>
        <p:txBody>
          <a:bodyPr wrap="none" lIns="91436" tIns="45718" rIns="91436" bIns="45718">
            <a:spAutoFit/>
          </a:bodyPr>
          <a:lstStyle/>
          <a:p>
            <a:pPr algn="ctr"/>
            <a:r>
              <a:rPr lang="en-US" altLang="zh-CN" b="1" dirty="0" smtClean="0">
                <a:latin typeface="微软雅黑" pitchFamily="34" charset="-122"/>
                <a:ea typeface="微软雅黑" pitchFamily="34" charset="-122"/>
              </a:rPr>
              <a:t>References</a:t>
            </a:r>
            <a:endParaRPr lang="en-US" altLang="zh-CN" b="1" dirty="0">
              <a:latin typeface="微软雅黑" pitchFamily="34" charset="-122"/>
              <a:ea typeface="微软雅黑" pitchFamily="34" charset="-122"/>
            </a:endParaRPr>
          </a:p>
        </p:txBody>
      </p:sp>
      <p:sp>
        <p:nvSpPr>
          <p:cNvPr id="1770" name="圆角矩形 1769"/>
          <p:cNvSpPr/>
          <p:nvPr/>
        </p:nvSpPr>
        <p:spPr>
          <a:xfrm rot="16200000" flipV="1">
            <a:off x="11590870" y="402955"/>
            <a:ext cx="484287" cy="491115"/>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1" name="Freeform 96"/>
          <p:cNvSpPr/>
          <p:nvPr/>
        </p:nvSpPr>
        <p:spPr bwMode="auto">
          <a:xfrm>
            <a:off x="11673668" y="513170"/>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 name="矩形 1"/>
          <p:cNvSpPr/>
          <p:nvPr/>
        </p:nvSpPr>
        <p:spPr>
          <a:xfrm>
            <a:off x="680836" y="139057"/>
            <a:ext cx="2031325" cy="825098"/>
          </a:xfrm>
          <a:prstGeom prst="rect">
            <a:avLst/>
          </a:prstGeom>
        </p:spPr>
        <p:txBody>
          <a:bodyPr wrap="none">
            <a:spAutoFit/>
          </a:bodyPr>
          <a:lstStyle/>
          <a:p>
            <a:pPr>
              <a:lnSpc>
                <a:spcPct val="150000"/>
              </a:lnSpc>
            </a:pPr>
            <a:r>
              <a:rPr lang="zh-TW" altLang="en-US" sz="3600" dirty="0">
                <a:solidFill>
                  <a:srgbClr val="157E9F"/>
                </a:solidFill>
                <a:latin typeface="標楷體" panose="03000509000000000000" pitchFamily="65" charset="-120"/>
                <a:ea typeface="標楷體" panose="03000509000000000000" pitchFamily="65" charset="-120"/>
              </a:rPr>
              <a:t>文獻探討</a:t>
            </a:r>
          </a:p>
        </p:txBody>
      </p:sp>
      <p:sp>
        <p:nvSpPr>
          <p:cNvPr id="16" name="圆角矩形 66"/>
          <p:cNvSpPr/>
          <p:nvPr/>
        </p:nvSpPr>
        <p:spPr>
          <a:xfrm rot="10800000" flipV="1">
            <a:off x="680837" y="1272176"/>
            <a:ext cx="272237" cy="276076"/>
          </a:xfrm>
          <a:prstGeom prst="roundRect">
            <a:avLst>
              <a:gd name="adj" fmla="val 5039"/>
            </a:avLst>
          </a:prstGeom>
          <a:solidFill>
            <a:srgbClr val="157E9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3600" dirty="0"/>
          </a:p>
        </p:txBody>
      </p:sp>
      <p:cxnSp>
        <p:nvCxnSpPr>
          <p:cNvPr id="18" name="直接连接符 68"/>
          <p:cNvCxnSpPr/>
          <p:nvPr/>
        </p:nvCxnSpPr>
        <p:spPr>
          <a:xfrm>
            <a:off x="1193572" y="1609200"/>
            <a:ext cx="2412000"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9" name="文字方塊 18"/>
          <p:cNvSpPr txBox="1"/>
          <p:nvPr/>
        </p:nvSpPr>
        <p:spPr>
          <a:xfrm>
            <a:off x="11737704" y="6337816"/>
            <a:ext cx="418704" cy="369332"/>
          </a:xfrm>
          <a:prstGeom prst="rect">
            <a:avLst/>
          </a:prstGeom>
          <a:noFill/>
        </p:spPr>
        <p:txBody>
          <a:bodyPr wrap="none" rtlCol="0">
            <a:spAutoFit/>
          </a:bodyPr>
          <a:lstStyle/>
          <a:p>
            <a:r>
              <a:rPr lang="en-US" altLang="zh-TW" dirty="0" smtClean="0">
                <a:solidFill>
                  <a:srgbClr val="FF0000"/>
                </a:solidFill>
              </a:rPr>
              <a:t>12</a:t>
            </a:r>
            <a:endParaRPr lang="zh-TW" altLang="en-US" dirty="0">
              <a:solidFill>
                <a:srgbClr val="FF0000"/>
              </a:solidFill>
            </a:endParaRPr>
          </a:p>
        </p:txBody>
      </p:sp>
      <p:sp>
        <p:nvSpPr>
          <p:cNvPr id="22" name="文本框 386"/>
          <p:cNvSpPr txBox="1"/>
          <p:nvPr/>
        </p:nvSpPr>
        <p:spPr>
          <a:xfrm>
            <a:off x="1109696" y="1137092"/>
            <a:ext cx="2646870" cy="523857"/>
          </a:xfrm>
          <a:prstGeom prst="rect">
            <a:avLst/>
          </a:prstGeom>
          <a:noFill/>
        </p:spPr>
        <p:txBody>
          <a:bodyPr wrap="none" lIns="91436" tIns="45718" rIns="91436" bIns="45718" rtlCol="0">
            <a:spAutoFit/>
          </a:bodyPr>
          <a:lstStyle/>
          <a:p>
            <a:pPr>
              <a:lnSpc>
                <a:spcPct val="130000"/>
              </a:lnSpc>
            </a:pPr>
            <a:r>
              <a:rPr lang="zh-TW" altLang="en-US" sz="2400" dirty="0">
                <a:solidFill>
                  <a:srgbClr val="157E9F"/>
                </a:solidFill>
                <a:latin typeface="標楷體" panose="03000509000000000000" pitchFamily="65" charset="-120"/>
                <a:ea typeface="標楷體" panose="03000509000000000000" pitchFamily="65" charset="-120"/>
              </a:rPr>
              <a:t>現有評分機制問題</a:t>
            </a:r>
            <a:endParaRPr lang="zh-TW" altLang="en-US" sz="2400" dirty="0">
              <a:solidFill>
                <a:srgbClr val="157E9F"/>
              </a:solidFill>
              <a:latin typeface="標楷體" panose="03000509000000000000" pitchFamily="65" charset="-120"/>
              <a:ea typeface="標楷體" panose="03000509000000000000" pitchFamily="65" charset="-120"/>
            </a:endParaRPr>
          </a:p>
        </p:txBody>
      </p:sp>
      <p:graphicFrame>
        <p:nvGraphicFramePr>
          <p:cNvPr id="23" name="表格 22"/>
          <p:cNvGraphicFramePr>
            <a:graphicFrameLocks noGrp="1"/>
          </p:cNvGraphicFramePr>
          <p:nvPr>
            <p:extLst>
              <p:ext uri="{D42A27DB-BD31-4B8C-83A1-F6EECF244321}">
                <p14:modId xmlns:p14="http://schemas.microsoft.com/office/powerpoint/2010/main" val="177308825"/>
              </p:ext>
            </p:extLst>
          </p:nvPr>
        </p:nvGraphicFramePr>
        <p:xfrm>
          <a:off x="680837" y="2091023"/>
          <a:ext cx="11194488" cy="3502255"/>
        </p:xfrm>
        <a:graphic>
          <a:graphicData uri="http://schemas.openxmlformats.org/drawingml/2006/table">
            <a:tbl>
              <a:tblPr firstRow="1" bandRow="1">
                <a:tableStyleId>{5C22544A-7EE6-4342-B048-85BDC9FD1C3A}</a:tableStyleId>
              </a:tblPr>
              <a:tblGrid>
                <a:gridCol w="2133615">
                  <a:extLst>
                    <a:ext uri="{9D8B030D-6E8A-4147-A177-3AD203B41FA5}">
                      <a16:colId xmlns:a16="http://schemas.microsoft.com/office/drawing/2014/main" val="2610097910"/>
                    </a:ext>
                  </a:extLst>
                </a:gridCol>
                <a:gridCol w="2173184">
                  <a:extLst>
                    <a:ext uri="{9D8B030D-6E8A-4147-A177-3AD203B41FA5}">
                      <a16:colId xmlns:a16="http://schemas.microsoft.com/office/drawing/2014/main" val="20000"/>
                    </a:ext>
                  </a:extLst>
                </a:gridCol>
                <a:gridCol w="3895107">
                  <a:extLst>
                    <a:ext uri="{9D8B030D-6E8A-4147-A177-3AD203B41FA5}">
                      <a16:colId xmlns:a16="http://schemas.microsoft.com/office/drawing/2014/main" val="20001"/>
                    </a:ext>
                  </a:extLst>
                </a:gridCol>
                <a:gridCol w="2992582">
                  <a:extLst>
                    <a:ext uri="{9D8B030D-6E8A-4147-A177-3AD203B41FA5}">
                      <a16:colId xmlns:a16="http://schemas.microsoft.com/office/drawing/2014/main" val="2554911777"/>
                    </a:ext>
                  </a:extLst>
                </a:gridCol>
              </a:tblGrid>
              <a:tr h="562824">
                <a:tc>
                  <a:txBody>
                    <a:bodyPr/>
                    <a:lstStyle/>
                    <a:p>
                      <a:pPr algn="ct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作者</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論文名稱</a:t>
                      </a:r>
                      <a:endParaRPr lang="zh-TW" altLang="en-US" b="1" baseline="0" dirty="0">
                        <a:latin typeface="Times New Roman" panose="02020603050405020304" pitchFamily="18" charset="0"/>
                        <a:ea typeface="標楷體" panose="03000509000000000000" pitchFamily="65" charset="-120"/>
                      </a:endParaRPr>
                    </a:p>
                  </a:txBody>
                  <a:tcPr anchor="ctr"/>
                </a:tc>
                <a:tc>
                  <a:txBody>
                    <a:bodyPr/>
                    <a:lstStyle/>
                    <a:p>
                      <a:pPr algn="ctr"/>
                      <a:r>
                        <a:rPr lang="zh-TW" altLang="en-US" b="1" baseline="0" dirty="0" smtClean="0">
                          <a:latin typeface="Times New Roman" panose="02020603050405020304" pitchFamily="18" charset="0"/>
                          <a:ea typeface="標楷體" panose="03000509000000000000" pitchFamily="65" charset="-120"/>
                        </a:rPr>
                        <a:t>改善方法</a:t>
                      </a:r>
                      <a:endParaRPr lang="en-US" altLang="zh-TW" b="1" baseline="0" dirty="0" smtClean="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1"/>
                  </a:ext>
                </a:extLst>
              </a:tr>
              <a:tr h="900534">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假評論問題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Luca, M., </a:t>
                      </a: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Zervas</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G. (2016)</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Fake It Till You Make It: Reputation, Competition, and Yelp Review Fraud</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Yelp:</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內容品質高的評論進行評分加權</a:t>
                      </a:r>
                      <a:endParaRPr lang="zh-TW" altLang="en-US" sz="1800" kern="1200" baseline="0" dirty="0">
                        <a:solidFill>
                          <a:schemeClr val="dk1"/>
                        </a:solidFill>
                        <a:effectLst/>
                        <a:latin typeface="Times New Roman" panose="02020603050405020304" pitchFamily="18" charset="0"/>
                        <a:ea typeface="標楷體" panose="03000509000000000000" pitchFamily="65" charset="-120"/>
                        <a:cs typeface="+mn-cs"/>
                      </a:endParaRPr>
                    </a:p>
                  </a:txBody>
                  <a:tcPr anchor="ctr"/>
                </a:tc>
                <a:extLst>
                  <a:ext uri="{0D108BD9-81ED-4DB2-BD59-A6C34878D82A}">
                    <a16:rowId xmlns:a16="http://schemas.microsoft.com/office/drawing/2014/main" val="10002"/>
                  </a:ext>
                </a:extLst>
              </a:tr>
              <a:tr h="980508">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評分匯總</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rating aggregation</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it-IT"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Dai, W., Jin, G.Z., Lee, J., Luca, M.</a:t>
                      </a:r>
                      <a:r>
                        <a:rPr lang="zh-TW" altLang="en-US" sz="1800" kern="1200" baseline="0" dirty="0" smtClean="0">
                          <a:solidFill>
                            <a:schemeClr val="dk1"/>
                          </a:solidFill>
                          <a:effectLst/>
                          <a:latin typeface="Times New Roman" panose="02020603050405020304" pitchFamily="18" charset="0"/>
                          <a:ea typeface="標楷體" panose="03000509000000000000" pitchFamily="65" charset="-120"/>
                          <a:cs typeface="+mn-cs"/>
                        </a:rPr>
                        <a:t> </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(2018)</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Aggregation of Consumer Ratings: An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Application to Yelp.com. Quantitative </a:t>
                      </a:r>
                    </a:p>
                    <a:p>
                      <a:pPr algn="l"/>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Marketing and Economics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評論的資訊含量、時間、評論者是否為</a:t>
                      </a:r>
                      <a:r>
                        <a:rPr lang="en-US" altLang="zh-TW" baseline="0" dirty="0" smtClean="0">
                          <a:latin typeface="Times New Roman" panose="02020603050405020304" pitchFamily="18" charset="0"/>
                          <a:ea typeface="標楷體" panose="03000509000000000000" pitchFamily="65" charset="-120"/>
                        </a:rPr>
                        <a:t>Yelp</a:t>
                      </a:r>
                      <a:r>
                        <a:rPr lang="zh-TW" altLang="en-US" baseline="0" dirty="0" smtClean="0">
                          <a:latin typeface="Times New Roman" panose="02020603050405020304" pitchFamily="18" charset="0"/>
                          <a:ea typeface="標楷體" panose="03000509000000000000" pitchFamily="65" charset="-120"/>
                        </a:rPr>
                        <a:t>認證的精英賦予評分不同權重</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10003"/>
                  </a:ext>
                </a:extLst>
              </a:tr>
              <a:tr h="1058389">
                <a:tc>
                  <a:txBody>
                    <a:bodyPr/>
                    <a:lstStyle/>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評論與評分</a:t>
                      </a: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不符</a:t>
                      </a:r>
                      <a:endPar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endParaRPr>
                    </a:p>
                    <a:p>
                      <a:pPr algn="ctr"/>
                      <a:r>
                        <a:rPr lang="zh-TW"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問題</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ctr"/>
                      <a:r>
                        <a:rPr lang="en-US" altLang="zh-TW" sz="1800" kern="1200" baseline="0" dirty="0" err="1" smtClean="0">
                          <a:solidFill>
                            <a:schemeClr val="dk1"/>
                          </a:solidFill>
                          <a:effectLst/>
                          <a:latin typeface="Times New Roman" panose="02020603050405020304" pitchFamily="18" charset="0"/>
                          <a:ea typeface="標楷體" panose="03000509000000000000" pitchFamily="65" charset="-120"/>
                          <a:cs typeface="+mn-cs"/>
                        </a:rPr>
                        <a:t>Riyanul</a:t>
                      </a: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 Islam</a:t>
                      </a:r>
                    </a:p>
                    <a:p>
                      <a:pPr algn="ctr"/>
                      <a:r>
                        <a:rPr lang="en-US" altLang="zh-TW" sz="1800" kern="1200" baseline="0" dirty="0" smtClean="0">
                          <a:solidFill>
                            <a:schemeClr val="dk1"/>
                          </a:solidFill>
                          <a:effectLst/>
                          <a:latin typeface="Times New Roman" panose="02020603050405020304" pitchFamily="18" charset="0"/>
                          <a:ea typeface="標楷體" panose="03000509000000000000" pitchFamily="65" charset="-120"/>
                          <a:cs typeface="+mn-cs"/>
                        </a:rPr>
                        <a:t>(2014)</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en-US" altLang="zh-TW" baseline="0" dirty="0" smtClean="0">
                          <a:latin typeface="Times New Roman" panose="02020603050405020304" pitchFamily="18" charset="0"/>
                          <a:ea typeface="標楷體" panose="03000509000000000000" pitchFamily="65" charset="-120"/>
                        </a:rPr>
                        <a:t>Numeric Rating of Apps on Google Play Store by Sentiment Analysis on User Reviews</a:t>
                      </a:r>
                      <a:endParaRPr lang="zh-TW" altLang="en-US" baseline="0" dirty="0">
                        <a:latin typeface="Times New Roman" panose="02020603050405020304" pitchFamily="18" charset="0"/>
                        <a:ea typeface="標楷體" panose="03000509000000000000" pitchFamily="65" charset="-120"/>
                      </a:endParaRPr>
                    </a:p>
                  </a:txBody>
                  <a:tcPr anchor="ctr"/>
                </a:tc>
                <a:tc>
                  <a:txBody>
                    <a:bodyPr/>
                    <a:lstStyle/>
                    <a:p>
                      <a:pPr algn="l"/>
                      <a:r>
                        <a:rPr lang="zh-TW" altLang="en-US" baseline="0" dirty="0" smtClean="0">
                          <a:latin typeface="Times New Roman" panose="02020603050405020304" pitchFamily="18" charset="0"/>
                          <a:ea typeface="標楷體" panose="03000509000000000000" pitchFamily="65" charset="-120"/>
                        </a:rPr>
                        <a:t>整合原星級評分和評論的數值極性</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情緒分數</a:t>
                      </a:r>
                      <a:r>
                        <a:rPr lang="en-US" altLang="zh-TW" baseline="0" dirty="0" smtClean="0">
                          <a:latin typeface="Times New Roman" panose="02020603050405020304" pitchFamily="18" charset="0"/>
                          <a:ea typeface="標楷體" panose="03000509000000000000" pitchFamily="65" charset="-120"/>
                        </a:rPr>
                        <a:t>)</a:t>
                      </a:r>
                      <a:r>
                        <a:rPr lang="zh-TW" altLang="en-US" baseline="0" dirty="0" smtClean="0">
                          <a:latin typeface="Times New Roman" panose="02020603050405020304" pitchFamily="18" charset="0"/>
                          <a:ea typeface="標楷體" panose="03000509000000000000" pitchFamily="65" charset="-120"/>
                        </a:rPr>
                        <a:t>，產生調整後的評分</a:t>
                      </a:r>
                      <a:endParaRPr lang="zh-TW" altLang="en-US" baseline="0" dirty="0">
                        <a:latin typeface="Times New Roman" panose="02020603050405020304" pitchFamily="18" charset="0"/>
                        <a:ea typeface="標楷體" panose="03000509000000000000" pitchFamily="65" charset="-120"/>
                      </a:endParaRPr>
                    </a:p>
                  </a:txBody>
                  <a:tcPr anchor="ctr"/>
                </a:tc>
                <a:extLst>
                  <a:ext uri="{0D108BD9-81ED-4DB2-BD59-A6C34878D82A}">
                    <a16:rowId xmlns:a16="http://schemas.microsoft.com/office/drawing/2014/main" val="3674355028"/>
                  </a:ext>
                </a:extLst>
              </a:tr>
            </a:tbl>
          </a:graphicData>
        </a:graphic>
      </p:graphicFrame>
      <p:sp>
        <p:nvSpPr>
          <p:cNvPr id="24" name="文字方塊 23"/>
          <p:cNvSpPr txBox="1"/>
          <p:nvPr/>
        </p:nvSpPr>
        <p:spPr>
          <a:xfrm>
            <a:off x="2100260" y="5968484"/>
            <a:ext cx="8725466" cy="369332"/>
          </a:xfrm>
          <a:prstGeom prst="rect">
            <a:avLst/>
          </a:prstGeom>
          <a:noFill/>
        </p:spPr>
        <p:txBody>
          <a:bodyPr wrap="none" rtlCol="0">
            <a:spAutoFit/>
          </a:bodyPr>
          <a:lstStyle/>
          <a:p>
            <a:r>
              <a:rPr lang="zh-TW" altLang="en-US" b="1" dirty="0" smtClean="0">
                <a:solidFill>
                  <a:srgbClr val="FF0000"/>
                </a:solidFill>
                <a:latin typeface="標楷體" panose="03000509000000000000" pitchFamily="65" charset="-120"/>
                <a:ea typeface="標楷體" panose="03000509000000000000" pitchFamily="65" charset="-120"/>
              </a:rPr>
              <a:t>啟發：利用情緒分析將評論轉為評分，再依據使用者因</a:t>
            </a:r>
            <a:r>
              <a:rPr lang="zh-TW" altLang="en-US" b="1" dirty="0">
                <a:solidFill>
                  <a:srgbClr val="FF0000"/>
                </a:solidFill>
                <a:latin typeface="標楷體" panose="03000509000000000000" pitchFamily="65" charset="-120"/>
                <a:ea typeface="標楷體" panose="03000509000000000000" pitchFamily="65" charset="-120"/>
              </a:rPr>
              <a:t>素</a:t>
            </a:r>
            <a:r>
              <a:rPr lang="zh-TW" altLang="en-US" b="1" dirty="0" smtClean="0">
                <a:solidFill>
                  <a:srgbClr val="FF0000"/>
                </a:solidFill>
                <a:latin typeface="標楷體" panose="03000509000000000000" pitchFamily="65" charset="-120"/>
                <a:ea typeface="標楷體" panose="03000509000000000000" pitchFamily="65" charset="-120"/>
              </a:rPr>
              <a:t>、時間因素</a:t>
            </a:r>
            <a:r>
              <a:rPr lang="zh-TW" altLang="en-US" b="1" dirty="0">
                <a:solidFill>
                  <a:srgbClr val="FF0000"/>
                </a:solidFill>
                <a:latin typeface="標楷體" panose="03000509000000000000" pitchFamily="65" charset="-120"/>
                <a:ea typeface="標楷體" panose="03000509000000000000" pitchFamily="65" charset="-120"/>
              </a:rPr>
              <a:t>設計評分</a:t>
            </a:r>
            <a:r>
              <a:rPr lang="zh-TW" altLang="en-US" b="1" dirty="0" smtClean="0">
                <a:solidFill>
                  <a:srgbClr val="FF0000"/>
                </a:solidFill>
                <a:latin typeface="標楷體" panose="03000509000000000000" pitchFamily="65" charset="-120"/>
                <a:ea typeface="標楷體" panose="03000509000000000000" pitchFamily="65" charset="-120"/>
              </a:rPr>
              <a:t>機制</a:t>
            </a:r>
            <a:endParaRPr lang="zh-TW" altLang="en-US" b="1" dirty="0">
              <a:solidFill>
                <a:srgbClr val="FF000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90903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18737</TotalTime>
  <Words>3634</Words>
  <Application>Microsoft Office PowerPoint</Application>
  <PresentationFormat>寬螢幕</PresentationFormat>
  <Paragraphs>483</Paragraphs>
  <Slides>33</Slides>
  <Notes>22</Notes>
  <HiddenSlides>1</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33</vt:i4>
      </vt:variant>
    </vt:vector>
  </HeadingPairs>
  <TitlesOfParts>
    <vt:vector size="45" baseType="lpstr">
      <vt:lpstr>Microsoft YaHei</vt:lpstr>
      <vt:lpstr>Open Sans Light</vt:lpstr>
      <vt:lpstr>SimSun</vt:lpstr>
      <vt:lpstr>方正清刻本悦宋简体</vt:lpstr>
      <vt:lpstr>新細明體</vt:lpstr>
      <vt:lpstr>標楷體</vt:lpstr>
      <vt:lpstr>Arial</vt:lpstr>
      <vt:lpstr>Calibri</vt:lpstr>
      <vt:lpstr>Calibri Light</vt:lpstr>
      <vt:lpstr>Cambria Math</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User</cp:lastModifiedBy>
  <cp:revision>794</cp:revision>
  <cp:lastPrinted>2020-06-29T03:24:31Z</cp:lastPrinted>
  <dcterms:created xsi:type="dcterms:W3CDTF">2015-07-31T01:43:00Z</dcterms:created>
  <dcterms:modified xsi:type="dcterms:W3CDTF">2020-07-14T17:07:39Z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